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sldIdLst>
    <p:sldId id="256" r:id="rId2"/>
    <p:sldId id="262" r:id="rId3"/>
    <p:sldId id="263" r:id="rId4"/>
    <p:sldId id="261" r:id="rId5"/>
    <p:sldId id="257" r:id="rId6"/>
    <p:sldId id="264" r:id="rId7"/>
    <p:sldId id="259" r:id="rId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9"/>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9/6/2023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06812" y="1749486"/>
            <a:ext cx="5285188" cy="2150595"/>
          </a:xfrm>
        </p:spPr>
        <p:txBody>
          <a:bodyPr>
            <a:normAutofit/>
          </a:bodyPr>
          <a:lstStyle/>
          <a:p>
            <a:r>
              <a:rPr lang="nl-BE" sz="12000" dirty="0" err="1">
                <a:solidFill>
                  <a:srgbClr val="003E79"/>
                </a:solidFill>
                <a:latin typeface="Avenir Book"/>
                <a:cs typeface="Avenir Book"/>
              </a:rPr>
              <a:t>Ruach</a:t>
            </a:r>
            <a:endParaRPr lang="nl-BE" sz="12000" dirty="0">
              <a:solidFill>
                <a:srgbClr val="003E79"/>
              </a:solidFill>
              <a:latin typeface="Avenir Book"/>
              <a:cs typeface="Avenir Book"/>
            </a:endParaRP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2">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7013359" y="6470197"/>
            <a:ext cx="3226016" cy="307777"/>
          </a:xfrm>
          <a:prstGeom prst="rect">
            <a:avLst/>
          </a:prstGeom>
          <a:noFill/>
        </p:spPr>
        <p:txBody>
          <a:bodyPr wrap="square" rtlCol="0">
            <a:spAutoFit/>
          </a:bodyPr>
          <a:lstStyle/>
          <a:p>
            <a:r>
              <a:rPr lang="nl-BE" sz="1400" dirty="0">
                <a:latin typeface="Avenir Oblique"/>
                <a:cs typeface="Avenir Oblique"/>
              </a:rPr>
              <a:t>Dialoog 1 door Jana </a:t>
            </a:r>
            <a:r>
              <a:rPr lang="nl-BE" sz="1400" dirty="0" err="1">
                <a:latin typeface="Avenir Oblique"/>
                <a:cs typeface="Avenir Oblique"/>
              </a:rPr>
              <a:t>Binon</a:t>
            </a:r>
            <a:r>
              <a:rPr lang="nl-BE" sz="1400" dirty="0">
                <a:latin typeface="Avenir Oblique"/>
                <a:cs typeface="Avenir Oblique"/>
              </a:rPr>
              <a:t> - inwezig.be</a:t>
            </a:r>
          </a:p>
        </p:txBody>
      </p:sp>
      <p:sp>
        <p:nvSpPr>
          <p:cNvPr id="4" name="Afgeronde rechthoek 3"/>
          <p:cNvSpPr/>
          <p:nvPr/>
        </p:nvSpPr>
        <p:spPr>
          <a:xfrm>
            <a:off x="7611958" y="3693110"/>
            <a:ext cx="3884839" cy="729137"/>
          </a:xfrm>
          <a:prstGeom prst="roundRect">
            <a:avLst/>
          </a:prstGeom>
          <a:solidFill>
            <a:srgbClr val="003E79"/>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2" y="3397493"/>
            <a:ext cx="5276888" cy="1084590"/>
          </a:xfrm>
        </p:spPr>
        <p:txBody>
          <a:bodyPr>
            <a:noAutofit/>
          </a:bodyPr>
          <a:lstStyle/>
          <a:p>
            <a:r>
              <a:rPr lang="nl-BE" sz="4800" dirty="0">
                <a:solidFill>
                  <a:schemeClr val="bg1"/>
                </a:solidFill>
              </a:rPr>
              <a:t>Welkom</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a:xfrm>
            <a:off x="1070821" y="1775161"/>
            <a:ext cx="9634011" cy="5082839"/>
          </a:xfrm>
        </p:spPr>
        <p:txBody>
          <a:bodyPr>
            <a:normAutofit/>
          </a:bodyPr>
          <a:lstStyle/>
          <a:p>
            <a:pPr>
              <a:buClr>
                <a:srgbClr val="003E79"/>
              </a:buClr>
              <a:buFont typeface="Arial"/>
              <a:buChar char="•"/>
            </a:pPr>
            <a:r>
              <a:rPr lang="nl-BE" sz="2400" dirty="0">
                <a:latin typeface="Avenir Roman"/>
                <a:cs typeface="Avenir Roman"/>
              </a:rPr>
              <a:t>Landen bij elkaar</a:t>
            </a:r>
          </a:p>
          <a:p>
            <a:pPr>
              <a:buClr>
                <a:srgbClr val="003E79"/>
              </a:buClr>
              <a:buFont typeface="Arial"/>
              <a:buChar char="•"/>
            </a:pPr>
            <a:r>
              <a:rPr lang="nl-BE" sz="2400" dirty="0">
                <a:latin typeface="Avenir Roman"/>
                <a:cs typeface="Avenir Roman"/>
              </a:rPr>
              <a:t>Landen bij de Heer: Gebed en stilte-moment</a:t>
            </a:r>
          </a:p>
          <a:p>
            <a:pPr>
              <a:buClr>
                <a:srgbClr val="003E79"/>
              </a:buClr>
              <a:buFont typeface="Arial"/>
              <a:buChar char="•"/>
            </a:pPr>
            <a:r>
              <a:rPr lang="nl-BE" sz="2400" dirty="0">
                <a:latin typeface="Avenir Roman"/>
                <a:cs typeface="Avenir Roman"/>
              </a:rPr>
              <a:t>Stilstaan bij een bijbelfragment en drie vragen</a:t>
            </a:r>
          </a:p>
          <a:p>
            <a:pPr>
              <a:buClr>
                <a:srgbClr val="003E79"/>
              </a:buClr>
              <a:buFont typeface="Arial"/>
              <a:buChar char="•"/>
            </a:pPr>
            <a:r>
              <a:rPr lang="nl-BE" sz="2400" dirty="0">
                <a:latin typeface="Avenir Roman"/>
                <a:cs typeface="Avenir Roman"/>
              </a:rPr>
              <a:t>Eerste deelronde: spreken en luisteren vanuit het hart</a:t>
            </a:r>
          </a:p>
          <a:p>
            <a:pPr>
              <a:buClr>
                <a:srgbClr val="003E79"/>
              </a:buClr>
              <a:buFont typeface="Arial"/>
              <a:buChar char="•"/>
            </a:pPr>
            <a:r>
              <a:rPr lang="nl-BE" sz="2400" dirty="0">
                <a:latin typeface="Avenir Roman"/>
                <a:cs typeface="Avenir Roman"/>
              </a:rPr>
              <a:t>Tweede deelronde: antwoorden vanuit het hart</a:t>
            </a:r>
          </a:p>
          <a:p>
            <a:pPr>
              <a:buClr>
                <a:srgbClr val="003E79"/>
              </a:buClr>
              <a:buFont typeface="Arial"/>
              <a:buChar char="•"/>
            </a:pPr>
            <a:r>
              <a:rPr lang="nl-BE" sz="2400" dirty="0">
                <a:latin typeface="Avenir Roman"/>
                <a:cs typeface="Avenir Roman"/>
              </a:rPr>
              <a:t>Derde deelronde: een bede of wens formuleren</a:t>
            </a:r>
          </a:p>
          <a:p>
            <a:pPr>
              <a:buClr>
                <a:srgbClr val="003E79"/>
              </a:buClr>
              <a:buFont typeface="Arial"/>
              <a:buChar char="•"/>
            </a:pPr>
            <a:r>
              <a:rPr lang="nl-BE" sz="2400" dirty="0">
                <a:latin typeface="Avenir Roman"/>
                <a:cs typeface="Avenir Roman"/>
              </a:rPr>
              <a:t>Afsluitend handenritueel en gezamenlijk gebed</a:t>
            </a:r>
          </a:p>
        </p:txBody>
      </p:sp>
      <p:cxnSp>
        <p:nvCxnSpPr>
          <p:cNvPr id="5" name="Rechte verbindingslijn 4"/>
          <p:cNvCxnSpPr>
            <a:cxnSpLocks/>
          </p:cNvCxnSpPr>
          <p:nvPr/>
        </p:nvCxnSpPr>
        <p:spPr>
          <a:xfrm flipH="1">
            <a:off x="1" y="1419327"/>
            <a:ext cx="3124939"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Landen bij elkaar</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normAutofit/>
          </a:bodyPr>
          <a:lstStyle/>
          <a:p>
            <a:pPr marL="0" indent="0">
              <a:buNone/>
            </a:pPr>
            <a:r>
              <a:rPr lang="nl-BE" sz="2400" dirty="0">
                <a:latin typeface="Avenir Roman"/>
                <a:cs typeface="Avenir Roman"/>
              </a:rPr>
              <a:t>Zondag start de advent: de tijd van verwachting.</a:t>
            </a:r>
          </a:p>
          <a:p>
            <a:pPr>
              <a:buClr>
                <a:srgbClr val="003E79"/>
              </a:buClr>
            </a:pPr>
            <a:r>
              <a:rPr lang="nl-BE" sz="2400" dirty="0">
                <a:latin typeface="Avenir Roman"/>
                <a:cs typeface="Avenir Roman"/>
              </a:rPr>
              <a:t>Naar wat kijk jij uit? </a:t>
            </a:r>
          </a:p>
          <a:p>
            <a:pPr>
              <a:buClr>
                <a:srgbClr val="003E79"/>
              </a:buClr>
            </a:pPr>
            <a:r>
              <a:rPr lang="nl-BE" sz="2400" dirty="0">
                <a:latin typeface="Avenir Roman"/>
                <a:cs typeface="Avenir Roman"/>
              </a:rPr>
              <a:t>We nodigen je uit om in een beeld of in enkele woorden </a:t>
            </a:r>
            <a:br>
              <a:rPr lang="nl-BE" sz="2400" dirty="0">
                <a:latin typeface="Avenir Roman"/>
                <a:cs typeface="Avenir Roman"/>
              </a:rPr>
            </a:br>
            <a:r>
              <a:rPr lang="nl-BE" sz="2400" dirty="0">
                <a:latin typeface="Avenir Roman"/>
                <a:cs typeface="Avenir Roman"/>
              </a:rPr>
              <a:t>te delen waar jij naar uitkijkt.</a:t>
            </a:r>
          </a:p>
          <a:p>
            <a:pPr>
              <a:buClr>
                <a:srgbClr val="003E79"/>
              </a:buClr>
            </a:pPr>
            <a:endParaRPr lang="nl-BE" sz="2400" dirty="0">
              <a:latin typeface="Avenir Roman"/>
              <a:cs typeface="Avenir Roman"/>
            </a:endParaRPr>
          </a:p>
          <a:p>
            <a:pPr marL="0" indent="0">
              <a:buClr>
                <a:srgbClr val="003E79"/>
              </a:buClr>
              <a:buNone/>
            </a:pPr>
            <a:endParaRPr lang="nl-BE" sz="2400" dirty="0">
              <a:latin typeface="Avenir Roman"/>
              <a:cs typeface="Avenir Roman"/>
            </a:endParaRPr>
          </a:p>
        </p:txBody>
      </p:sp>
      <p:cxnSp>
        <p:nvCxnSpPr>
          <p:cNvPr id="4" name="Rechte verbindingslijn 3"/>
          <p:cNvCxnSpPr>
            <a:cxnSpLocks/>
          </p:cNvCxnSpPr>
          <p:nvPr/>
        </p:nvCxnSpPr>
        <p:spPr>
          <a:xfrm flipH="1">
            <a:off x="1" y="1419328"/>
            <a:ext cx="5433133"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063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0" y="328474"/>
            <a:ext cx="12192000" cy="6529525"/>
          </a:xfrm>
        </p:spPr>
        <p:txBody>
          <a:bodyPr numCol="2">
            <a:normAutofit lnSpcReduction="10000"/>
          </a:bodyPr>
          <a:lstStyle/>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mij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reik mij uw stralend licht,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wijs mij nieuwe wegen,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op uw waarheid zicht.</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Raak met uw adem mijn onrust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tot ik de rust hervind.</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 mijn wonden heelt Gij:</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Gij ziet in mij uw kind.</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Wees ook de Geest die mij aanvuurt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en al mijn twijfels bant.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Als geroepen kom ik:</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mijn tijd is in uw hand.</a:t>
            </a: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Kom en doorstraal mijn dagen,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Geest van God uitgegaan,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die mijn ogen opent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voor wie nu naast mij staan.</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ons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ons een vergezicht!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Draag ons op uw vleugels,</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zegen ons met uw licht!</a:t>
            </a:r>
          </a:p>
        </p:txBody>
      </p:sp>
    </p:spTree>
    <p:extLst>
      <p:ext uri="{BB962C8B-B14F-4D97-AF65-F5344CB8AC3E}">
        <p14:creationId xmlns:p14="http://schemas.microsoft.com/office/powerpoint/2010/main" val="2145274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843379" y="0"/>
            <a:ext cx="10238371" cy="7039992"/>
          </a:xfrm>
        </p:spPr>
        <p:txBody>
          <a:bodyPr>
            <a:normAutofit fontScale="92500" lnSpcReduction="10000"/>
          </a:bodyPr>
          <a:lstStyle/>
          <a:p>
            <a:pPr marL="0" indent="0">
              <a:buNone/>
            </a:pPr>
            <a:r>
              <a:rPr lang="nl-NL" sz="2400" dirty="0">
                <a:solidFill>
                  <a:srgbClr val="222222"/>
                </a:solidFill>
                <a:effectLst/>
                <a:latin typeface="Avenir Roman"/>
                <a:cs typeface="Avenir Roman"/>
              </a:rPr>
              <a:t>In die dagen zei Elia de </a:t>
            </a:r>
            <a:r>
              <a:rPr lang="nl-NL" sz="2400" dirty="0" err="1">
                <a:solidFill>
                  <a:srgbClr val="222222"/>
                </a:solidFill>
                <a:effectLst/>
                <a:latin typeface="Avenir Roman"/>
                <a:cs typeface="Avenir Roman"/>
              </a:rPr>
              <a:t>Tisbiet</a:t>
            </a:r>
            <a:r>
              <a:rPr lang="nl-NL" sz="2400" dirty="0">
                <a:solidFill>
                  <a:srgbClr val="222222"/>
                </a:solidFill>
                <a:effectLst/>
                <a:latin typeface="Avenir Roman"/>
                <a:cs typeface="Avenir Roman"/>
              </a:rPr>
              <a:t> uit </a:t>
            </a:r>
            <a:r>
              <a:rPr lang="nl-NL" sz="2400" dirty="0" err="1">
                <a:solidFill>
                  <a:srgbClr val="222222"/>
                </a:solidFill>
                <a:effectLst/>
                <a:latin typeface="Avenir Roman"/>
                <a:cs typeface="Avenir Roman"/>
              </a:rPr>
              <a:t>Tisbi</a:t>
            </a:r>
            <a:r>
              <a:rPr lang="nl-NL" sz="2400" dirty="0">
                <a:solidFill>
                  <a:srgbClr val="222222"/>
                </a:solidFill>
                <a:effectLst/>
                <a:latin typeface="Avenir Roman"/>
                <a:cs typeface="Avenir Roman"/>
              </a:rPr>
              <a:t> in </a:t>
            </a:r>
            <a:r>
              <a:rPr lang="nl-NL" sz="2400" dirty="0" err="1">
                <a:solidFill>
                  <a:srgbClr val="222222"/>
                </a:solidFill>
                <a:effectLst/>
                <a:latin typeface="Avenir Roman"/>
                <a:cs typeface="Avenir Roman"/>
              </a:rPr>
              <a:t>Gilead</a:t>
            </a:r>
            <a:r>
              <a:rPr lang="nl-NL" sz="2400" dirty="0">
                <a:solidFill>
                  <a:srgbClr val="222222"/>
                </a:solidFill>
                <a:effectLst/>
                <a:latin typeface="Avenir Roman"/>
                <a:cs typeface="Avenir Roman"/>
              </a:rPr>
              <a:t> tot </a:t>
            </a:r>
            <a:r>
              <a:rPr lang="nl-NL" sz="2400" dirty="0" err="1">
                <a:solidFill>
                  <a:srgbClr val="222222"/>
                </a:solidFill>
                <a:effectLst/>
                <a:latin typeface="Avenir Roman"/>
                <a:cs typeface="Avenir Roman"/>
              </a:rPr>
              <a:t>Achab</a:t>
            </a:r>
            <a:r>
              <a:rPr lang="nl-NL" sz="2400" dirty="0">
                <a:solidFill>
                  <a:srgbClr val="222222"/>
                </a:solidFill>
                <a:effectLst/>
                <a:latin typeface="Avenir Roman"/>
                <a:cs typeface="Avenir Roman"/>
              </a:rPr>
              <a:t>: `Zowaar Jahwe leeft, de God van Israël, in wiens dienst ik sta: er zal in de volgende jaren geen dauw of regen komen tenzij op mijn woord.'  En het woord van Jahwe kwam tot hem:  `Vertrek van hier en ga naar het oosten en houd u verborgen in het dal van de </a:t>
            </a:r>
            <a:r>
              <a:rPr lang="nl-NL" sz="2400" dirty="0" err="1">
                <a:solidFill>
                  <a:srgbClr val="222222"/>
                </a:solidFill>
                <a:effectLst/>
                <a:latin typeface="Avenir Roman"/>
                <a:cs typeface="Avenir Roman"/>
              </a:rPr>
              <a:t>Kerit</a:t>
            </a:r>
            <a:r>
              <a:rPr lang="nl-NL" sz="2400" dirty="0">
                <a:solidFill>
                  <a:srgbClr val="222222"/>
                </a:solidFill>
                <a:effectLst/>
                <a:latin typeface="Avenir Roman"/>
                <a:cs typeface="Avenir Roman"/>
              </a:rPr>
              <a:t>, die in de Jordaan uitmondt.  Uit de beek kunt ge drinken en aan de raven heb Ik bevolen u daar van voedsel te voorzien.'  Hij deed wat Jahwe gezegd had en ging wonen in het dal van de </a:t>
            </a:r>
            <a:r>
              <a:rPr lang="nl-NL" sz="2400" dirty="0" err="1">
                <a:solidFill>
                  <a:srgbClr val="222222"/>
                </a:solidFill>
                <a:effectLst/>
                <a:latin typeface="Avenir Roman"/>
                <a:cs typeface="Avenir Roman"/>
              </a:rPr>
              <a:t>Kerit</a:t>
            </a:r>
            <a:r>
              <a:rPr lang="nl-NL" sz="2400" dirty="0">
                <a:solidFill>
                  <a:srgbClr val="222222"/>
                </a:solidFill>
                <a:effectLst/>
                <a:latin typeface="Avenir Roman"/>
                <a:cs typeface="Avenir Roman"/>
              </a:rPr>
              <a:t>, die in de Jordaan uitmondt.</a:t>
            </a:r>
            <a:br>
              <a:rPr lang="nl-NL" sz="2400" dirty="0">
                <a:solidFill>
                  <a:srgbClr val="222222"/>
                </a:solidFill>
                <a:effectLst/>
                <a:latin typeface="Avenir Roman"/>
                <a:cs typeface="Avenir Roman"/>
              </a:rPr>
            </a:br>
            <a:r>
              <a:rPr lang="nl-NL" sz="2400" dirty="0">
                <a:solidFill>
                  <a:srgbClr val="222222"/>
                </a:solidFill>
                <a:effectLst/>
                <a:latin typeface="Avenir Roman"/>
                <a:cs typeface="Avenir Roman"/>
              </a:rPr>
              <a:t>De raven brachten hem 's morgens en 's avonds brood en vlees en hij dronk uit de beek.  Maar na verloop van tijd droogde de beek uit, want het had op de aarde niet geregend.  Toen kwam het woord van Jahwe tot hem:</a:t>
            </a:r>
            <a:br>
              <a:rPr lang="nl-NL" sz="2400" dirty="0">
                <a:solidFill>
                  <a:srgbClr val="222222"/>
                </a:solidFill>
                <a:effectLst/>
                <a:latin typeface="Avenir Roman"/>
                <a:cs typeface="Avenir Roman"/>
              </a:rPr>
            </a:br>
            <a:r>
              <a:rPr lang="nl-NL" sz="2400" dirty="0">
                <a:solidFill>
                  <a:srgbClr val="222222"/>
                </a:solidFill>
                <a:effectLst/>
                <a:latin typeface="Avenir Roman"/>
                <a:cs typeface="Avenir Roman"/>
              </a:rPr>
              <a:t>`Vertrek naar </a:t>
            </a:r>
            <a:r>
              <a:rPr lang="nl-NL" sz="2400" dirty="0" err="1">
                <a:solidFill>
                  <a:srgbClr val="222222"/>
                </a:solidFill>
                <a:effectLst/>
                <a:latin typeface="Avenir Roman"/>
                <a:cs typeface="Avenir Roman"/>
              </a:rPr>
              <a:t>Sarefat</a:t>
            </a:r>
            <a:r>
              <a:rPr lang="nl-NL" sz="2400" dirty="0">
                <a:solidFill>
                  <a:srgbClr val="222222"/>
                </a:solidFill>
                <a:effectLst/>
                <a:latin typeface="Avenir Roman"/>
                <a:cs typeface="Avenir Roman"/>
              </a:rPr>
              <a:t>, dat onder Sidon valt, en ga daar wonen; Ik heb daar een weduwe bevolen voor u te zorgen.’  </a:t>
            </a:r>
            <a:endParaRPr lang="nl-NL" sz="2400" dirty="0">
              <a:solidFill>
                <a:srgbClr val="FF6400"/>
              </a:solidFill>
              <a:latin typeface="Avenir Roman"/>
              <a:cs typeface="Avenir Roman"/>
            </a:endParaRPr>
          </a:p>
          <a:p>
            <a:pPr marL="0" indent="0">
              <a:spcBef>
                <a:spcPts val="600"/>
              </a:spcBef>
              <a:buNone/>
            </a:pPr>
            <a:r>
              <a:rPr lang="nl-NL" sz="2400" dirty="0">
                <a:solidFill>
                  <a:srgbClr val="222222"/>
                </a:solidFill>
                <a:effectLst/>
                <a:latin typeface="Avenir Roman"/>
                <a:cs typeface="Avenir Roman"/>
              </a:rPr>
              <a:t>Hij vertrok dus naar </a:t>
            </a:r>
            <a:r>
              <a:rPr lang="nl-NL" sz="2400" dirty="0" err="1">
                <a:solidFill>
                  <a:srgbClr val="222222"/>
                </a:solidFill>
                <a:effectLst/>
                <a:latin typeface="Avenir Roman"/>
                <a:cs typeface="Avenir Roman"/>
              </a:rPr>
              <a:t>Sarefat</a:t>
            </a:r>
            <a:r>
              <a:rPr lang="nl-NL" sz="2400" dirty="0">
                <a:solidFill>
                  <a:srgbClr val="222222"/>
                </a:solidFill>
                <a:effectLst/>
                <a:latin typeface="Avenir Roman"/>
                <a:cs typeface="Avenir Roman"/>
              </a:rPr>
              <a:t>.</a:t>
            </a:r>
          </a:p>
          <a:p>
            <a:pPr marL="0" indent="0">
              <a:buNone/>
            </a:pPr>
            <a:r>
              <a:rPr lang="nl-NL" sz="2200" dirty="0">
                <a:solidFill>
                  <a:srgbClr val="222222"/>
                </a:solidFill>
                <a:latin typeface="Avenir Roman"/>
                <a:cs typeface="Avenir Roman"/>
              </a:rPr>
              <a:t>1 Kon 17,1-10a</a:t>
            </a:r>
            <a:endParaRPr lang="nl-BE" sz="2200" dirty="0">
              <a:latin typeface="Avenir Roman"/>
              <a:cs typeface="Avenir Roman"/>
            </a:endParaRPr>
          </a:p>
        </p:txBody>
      </p:sp>
    </p:spTree>
    <p:extLst>
      <p:ext uri="{BB962C8B-B14F-4D97-AF65-F5344CB8AC3E}">
        <p14:creationId xmlns:p14="http://schemas.microsoft.com/office/powerpoint/2010/main" val="187336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554181" y="237844"/>
            <a:ext cx="10963564" cy="5645720"/>
          </a:xfrm>
        </p:spPr>
        <p:txBody>
          <a:bodyPr>
            <a:normAutofit fontScale="92500"/>
          </a:bodyPr>
          <a:lstStyle/>
          <a:p>
            <a:pPr marL="0" indent="0">
              <a:buNone/>
            </a:pPr>
            <a:r>
              <a:rPr lang="nl-NL" dirty="0">
                <a:solidFill>
                  <a:srgbClr val="222222"/>
                </a:solidFill>
                <a:effectLst/>
                <a:latin typeface="Avenir Roman"/>
                <a:cs typeface="Avenir Roman"/>
              </a:rPr>
              <a:t>In die dagen zei Elia de </a:t>
            </a:r>
            <a:r>
              <a:rPr lang="nl-NL" dirty="0" err="1">
                <a:solidFill>
                  <a:srgbClr val="222222"/>
                </a:solidFill>
                <a:effectLst/>
                <a:latin typeface="Avenir Roman"/>
                <a:cs typeface="Avenir Roman"/>
              </a:rPr>
              <a:t>Tisbiet</a:t>
            </a:r>
            <a:r>
              <a:rPr lang="nl-NL" dirty="0">
                <a:solidFill>
                  <a:srgbClr val="222222"/>
                </a:solidFill>
                <a:effectLst/>
                <a:latin typeface="Avenir Roman"/>
                <a:cs typeface="Avenir Roman"/>
              </a:rPr>
              <a:t> uit </a:t>
            </a:r>
            <a:r>
              <a:rPr lang="nl-NL" dirty="0" err="1">
                <a:solidFill>
                  <a:srgbClr val="222222"/>
                </a:solidFill>
                <a:effectLst/>
                <a:latin typeface="Avenir Roman"/>
                <a:cs typeface="Avenir Roman"/>
              </a:rPr>
              <a:t>Tisbi</a:t>
            </a:r>
            <a:r>
              <a:rPr lang="nl-NL" dirty="0">
                <a:solidFill>
                  <a:srgbClr val="222222"/>
                </a:solidFill>
                <a:effectLst/>
                <a:latin typeface="Avenir Roman"/>
                <a:cs typeface="Avenir Roman"/>
              </a:rPr>
              <a:t> in </a:t>
            </a:r>
            <a:r>
              <a:rPr lang="nl-NL" dirty="0" err="1">
                <a:solidFill>
                  <a:srgbClr val="222222"/>
                </a:solidFill>
                <a:effectLst/>
                <a:latin typeface="Avenir Roman"/>
                <a:cs typeface="Avenir Roman"/>
              </a:rPr>
              <a:t>Gilead</a:t>
            </a:r>
            <a:r>
              <a:rPr lang="nl-NL" dirty="0">
                <a:solidFill>
                  <a:srgbClr val="222222"/>
                </a:solidFill>
                <a:effectLst/>
                <a:latin typeface="Avenir Roman"/>
                <a:cs typeface="Avenir Roman"/>
              </a:rPr>
              <a:t> tot </a:t>
            </a:r>
            <a:r>
              <a:rPr lang="nl-NL" dirty="0" err="1">
                <a:solidFill>
                  <a:srgbClr val="222222"/>
                </a:solidFill>
                <a:effectLst/>
                <a:latin typeface="Avenir Roman"/>
                <a:cs typeface="Avenir Roman"/>
              </a:rPr>
              <a:t>Achab</a:t>
            </a:r>
            <a:r>
              <a:rPr lang="nl-NL" dirty="0">
                <a:solidFill>
                  <a:srgbClr val="222222"/>
                </a:solidFill>
                <a:effectLst/>
                <a:latin typeface="Avenir Roman"/>
                <a:cs typeface="Avenir Roman"/>
              </a:rPr>
              <a:t>: `Zowaar Jahwe leeft, de God van Israël, in wiens dienst ik sta: er zal in de volgende jaren geen dauw of regen komen tenzij op mijn woord.'  En het woord van Jahwe kwam tot hem:  `Vertrek van hier en ga naar het oosten en houd u verborgen in het dal van de </a:t>
            </a:r>
            <a:r>
              <a:rPr lang="nl-NL" dirty="0" err="1">
                <a:solidFill>
                  <a:srgbClr val="222222"/>
                </a:solidFill>
                <a:effectLst/>
                <a:latin typeface="Avenir Roman"/>
                <a:cs typeface="Avenir Roman"/>
              </a:rPr>
              <a:t>Kerit</a:t>
            </a:r>
            <a:r>
              <a:rPr lang="nl-NL" dirty="0">
                <a:solidFill>
                  <a:srgbClr val="222222"/>
                </a:solidFill>
                <a:effectLst/>
                <a:latin typeface="Avenir Roman"/>
                <a:cs typeface="Avenir Roman"/>
              </a:rPr>
              <a:t>, die in de Jordaan uitmondt.  Uit de beek kunt ge drinken en aan de raven heb Ik bevolen u daar van voedsel te voorzien.'  Hij deed wat Jahwe gezegd had en ging wonen in het dal van de </a:t>
            </a:r>
            <a:r>
              <a:rPr lang="nl-NL" dirty="0" err="1">
                <a:solidFill>
                  <a:srgbClr val="222222"/>
                </a:solidFill>
                <a:effectLst/>
                <a:latin typeface="Avenir Roman"/>
                <a:cs typeface="Avenir Roman"/>
              </a:rPr>
              <a:t>Kerit</a:t>
            </a:r>
            <a:r>
              <a:rPr lang="nl-NL" dirty="0">
                <a:solidFill>
                  <a:srgbClr val="222222"/>
                </a:solidFill>
                <a:effectLst/>
                <a:latin typeface="Avenir Roman"/>
                <a:cs typeface="Avenir Roman"/>
              </a:rPr>
              <a:t>, die in de Jordaan uitmondt.</a:t>
            </a:r>
            <a:br>
              <a:rPr lang="nl-NL" dirty="0">
                <a:solidFill>
                  <a:srgbClr val="222222"/>
                </a:solidFill>
                <a:effectLst/>
                <a:latin typeface="Avenir Roman"/>
                <a:cs typeface="Avenir Roman"/>
              </a:rPr>
            </a:br>
            <a:r>
              <a:rPr lang="nl-NL" dirty="0">
                <a:solidFill>
                  <a:srgbClr val="222222"/>
                </a:solidFill>
                <a:effectLst/>
                <a:latin typeface="Avenir Roman"/>
                <a:cs typeface="Avenir Roman"/>
              </a:rPr>
              <a:t>De raven brachten hem 's morgens en 's avonds brood en vlees en hij dronk uit de beek.  Maar na verloop van tijd droogde de beek uit, want het had op de aarde niet geregend.  Toen kwam het woord van Jahwe tot hem:</a:t>
            </a:r>
            <a:br>
              <a:rPr lang="nl-NL" dirty="0">
                <a:solidFill>
                  <a:srgbClr val="222222"/>
                </a:solidFill>
                <a:effectLst/>
                <a:latin typeface="Avenir Roman"/>
                <a:cs typeface="Avenir Roman"/>
              </a:rPr>
            </a:br>
            <a:r>
              <a:rPr lang="nl-NL" dirty="0">
                <a:solidFill>
                  <a:srgbClr val="222222"/>
                </a:solidFill>
                <a:effectLst/>
                <a:latin typeface="Avenir Roman"/>
                <a:cs typeface="Avenir Roman"/>
              </a:rPr>
              <a:t>`Vertrek naar </a:t>
            </a:r>
            <a:r>
              <a:rPr lang="nl-NL" dirty="0" err="1">
                <a:solidFill>
                  <a:srgbClr val="222222"/>
                </a:solidFill>
                <a:effectLst/>
                <a:latin typeface="Avenir Roman"/>
                <a:cs typeface="Avenir Roman"/>
              </a:rPr>
              <a:t>Sarefat</a:t>
            </a:r>
            <a:r>
              <a:rPr lang="nl-NL" dirty="0">
                <a:solidFill>
                  <a:srgbClr val="222222"/>
                </a:solidFill>
                <a:effectLst/>
                <a:latin typeface="Avenir Roman"/>
                <a:cs typeface="Avenir Roman"/>
              </a:rPr>
              <a:t>, dat onder Sidon valt, en ga daar wonen; Ik heb daar een weduwe bevolen voor u te zorgen.’  </a:t>
            </a:r>
            <a:br>
              <a:rPr lang="nl-NL" dirty="0">
                <a:solidFill>
                  <a:srgbClr val="222222"/>
                </a:solidFill>
                <a:effectLst/>
                <a:latin typeface="Avenir Roman"/>
                <a:cs typeface="Avenir Roman"/>
              </a:rPr>
            </a:br>
            <a:r>
              <a:rPr lang="nl-NL" dirty="0">
                <a:solidFill>
                  <a:srgbClr val="222222"/>
                </a:solidFill>
                <a:effectLst/>
                <a:latin typeface="Avenir Roman"/>
                <a:cs typeface="Avenir Roman"/>
              </a:rPr>
              <a:t>Hij vertrok dus naar </a:t>
            </a:r>
            <a:r>
              <a:rPr lang="nl-NL" dirty="0" err="1">
                <a:solidFill>
                  <a:srgbClr val="222222"/>
                </a:solidFill>
                <a:effectLst/>
                <a:latin typeface="Avenir Roman"/>
                <a:cs typeface="Avenir Roman"/>
              </a:rPr>
              <a:t>Sarefat</a:t>
            </a:r>
            <a:r>
              <a:rPr lang="nl-NL" dirty="0">
                <a:solidFill>
                  <a:srgbClr val="222222"/>
                </a:solidFill>
                <a:effectLst/>
                <a:latin typeface="Avenir Roman"/>
                <a:cs typeface="Avenir Roman"/>
              </a:rPr>
              <a:t>.</a:t>
            </a:r>
          </a:p>
          <a:p>
            <a:pPr marL="0" indent="0">
              <a:buNone/>
            </a:pPr>
            <a:r>
              <a:rPr lang="nl-NL" sz="1800" dirty="0">
                <a:solidFill>
                  <a:srgbClr val="222222"/>
                </a:solidFill>
                <a:latin typeface="Avenir Roman"/>
                <a:cs typeface="Avenir Roman"/>
              </a:rPr>
              <a:t>1 Kon 17,1-10a</a:t>
            </a:r>
            <a:endParaRPr lang="nl-BE" sz="1800" dirty="0">
              <a:latin typeface="Avenir Roman"/>
              <a:cs typeface="Avenir Roman"/>
            </a:endParaRPr>
          </a:p>
        </p:txBody>
      </p:sp>
      <p:sp>
        <p:nvSpPr>
          <p:cNvPr id="2" name="Afgeronde rechthoek 1"/>
          <p:cNvSpPr/>
          <p:nvPr/>
        </p:nvSpPr>
        <p:spPr>
          <a:xfrm>
            <a:off x="2244436" y="4858322"/>
            <a:ext cx="9790752" cy="1878969"/>
          </a:xfrm>
          <a:prstGeom prst="roundRect">
            <a:avLst/>
          </a:prstGeom>
          <a:solidFill>
            <a:schemeClr val="bg1">
              <a:alpha val="5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233499BC-E4EE-4837-8A05-6C1CE8E06474}"/>
              </a:ext>
            </a:extLst>
          </p:cNvPr>
          <p:cNvSpPr txBox="1"/>
          <p:nvPr/>
        </p:nvSpPr>
        <p:spPr>
          <a:xfrm>
            <a:off x="2318430" y="4910800"/>
            <a:ext cx="9642764" cy="1774012"/>
          </a:xfrm>
          <a:prstGeom prst="rect">
            <a:avLst/>
          </a:prstGeom>
          <a:noFill/>
        </p:spPr>
        <p:txBody>
          <a:bodyPr wrap="square" rtlCol="0">
            <a:spAutoFit/>
          </a:bodyPr>
          <a:lstStyle/>
          <a:p>
            <a:pPr>
              <a:lnSpc>
                <a:spcPct val="120000"/>
              </a:lnSpc>
            </a:pPr>
            <a:r>
              <a:rPr lang="nl-BE" sz="2000" dirty="0">
                <a:solidFill>
                  <a:srgbClr val="003E79"/>
                </a:solidFill>
                <a:latin typeface="Avenir Black"/>
                <a:cs typeface="Avenir Black"/>
              </a:rPr>
              <a:t>Neem je tijd om je deze scène voor te stellen en je plaats in te nemen. </a:t>
            </a:r>
          </a:p>
          <a:p>
            <a:pPr>
              <a:lnSpc>
                <a:spcPct val="120000"/>
              </a:lnSpc>
              <a:spcBef>
                <a:spcPts val="600"/>
              </a:spcBef>
              <a:tabLst>
                <a:tab pos="442913" algn="l"/>
              </a:tabLst>
            </a:pPr>
            <a:r>
              <a:rPr lang="nl-BE" sz="2000" dirty="0">
                <a:latin typeface="Avenir Book"/>
                <a:cs typeface="Avenir Book"/>
              </a:rPr>
              <a:t>	Is er een woord of beeld in het fragment dat jou raakt of een gevoel dat bij jou opkomt?</a:t>
            </a:r>
            <a:endParaRPr lang="nl-BE" sz="2000" dirty="0">
              <a:solidFill>
                <a:srgbClr val="003E79"/>
              </a:solidFill>
              <a:latin typeface="Avenir Book"/>
              <a:cs typeface="Avenir Book"/>
            </a:endParaRPr>
          </a:p>
          <a:p>
            <a:pPr>
              <a:lnSpc>
                <a:spcPct val="120000"/>
              </a:lnSpc>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Komt er een “woord van de Heer” tot jou en welke is dat dan? Heb je een antwoord?</a:t>
            </a:r>
            <a:endParaRPr lang="nl-BE" sz="2000" dirty="0">
              <a:solidFill>
                <a:srgbClr val="003E79"/>
              </a:solidFill>
              <a:latin typeface="Avenir Book"/>
              <a:cs typeface="Avenir Book"/>
            </a:endParaRPr>
          </a:p>
          <a:p>
            <a:pPr>
              <a:lnSpc>
                <a:spcPct val="120000"/>
              </a:lnSpc>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Wie zorgt er voor jou? </a:t>
            </a:r>
          </a:p>
        </p:txBody>
      </p:sp>
    </p:spTree>
    <p:extLst>
      <p:ext uri="{BB962C8B-B14F-4D97-AF65-F5344CB8AC3E}">
        <p14:creationId xmlns:p14="http://schemas.microsoft.com/office/powerpoint/2010/main" val="197748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562886" y="1163238"/>
            <a:ext cx="4222714" cy="3271851"/>
          </a:xfrm>
        </p:spPr>
        <p:txBody>
          <a:bodyPr>
            <a:noAutofit/>
          </a:bodyPr>
          <a:lstStyle/>
          <a:p>
            <a:r>
              <a:rPr lang="nl-BE" sz="4400" dirty="0">
                <a:solidFill>
                  <a:srgbClr val="003E79"/>
                </a:solidFill>
                <a:latin typeface="Avenir Black"/>
                <a:cs typeface="Avenir Black"/>
              </a:rPr>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121271" y="6486799"/>
            <a:ext cx="3226016" cy="307777"/>
          </a:xfrm>
          <a:prstGeom prst="rect">
            <a:avLst/>
          </a:prstGeom>
          <a:noFill/>
        </p:spPr>
        <p:txBody>
          <a:bodyPr wrap="square" rtlCol="0">
            <a:spAutoFit/>
          </a:bodyPr>
          <a:lstStyle/>
          <a:p>
            <a:r>
              <a:rPr lang="nl-BE" sz="1400" dirty="0">
                <a:latin typeface="Avenir Oblique"/>
                <a:cs typeface="Avenir Oblique"/>
              </a:rPr>
              <a:t>Dialoog 2 door Jana </a:t>
            </a:r>
            <a:r>
              <a:rPr lang="nl-BE" sz="1400" dirty="0" err="1">
                <a:latin typeface="Avenir Oblique"/>
                <a:cs typeface="Avenir Oblique"/>
              </a:rPr>
              <a:t>Binon</a:t>
            </a:r>
            <a:r>
              <a:rPr lang="nl-BE" sz="1400" dirty="0">
                <a:latin typeface="Avenir Oblique"/>
                <a:cs typeface="Avenir Oblique"/>
              </a:rPr>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029450" cy="6858000"/>
          </a:xfrm>
          <a:prstGeom prst="rect">
            <a:avLst/>
          </a:prstGeom>
        </p:spPr>
      </p:pic>
      <p:cxnSp>
        <p:nvCxnSpPr>
          <p:cNvPr id="6" name="Rechte verbindingslijn 5"/>
          <p:cNvCxnSpPr/>
          <p:nvPr/>
        </p:nvCxnSpPr>
        <p:spPr>
          <a:xfrm flipH="1">
            <a:off x="8798994" y="5191716"/>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H="1">
            <a:off x="8801977" y="1530237"/>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emplate>Slice</Template>
  <TotalTime>0</TotalTime>
  <Words>741</Words>
  <Application>Microsoft Office PowerPoint</Application>
  <PresentationFormat>Breedbeeld</PresentationFormat>
  <Paragraphs>36</Paragraphs>
  <Slides>7</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7</vt:i4>
      </vt:variant>
    </vt:vector>
  </HeadingPairs>
  <TitlesOfParts>
    <vt:vector size="15" baseType="lpstr">
      <vt:lpstr>Arial</vt:lpstr>
      <vt:lpstr>Avenir Black</vt:lpstr>
      <vt:lpstr>Avenir Book</vt:lpstr>
      <vt:lpstr>Avenir Next LT Pro</vt:lpstr>
      <vt:lpstr>Avenir Oblique</vt:lpstr>
      <vt:lpstr>Avenir Roman</vt:lpstr>
      <vt:lpstr>Modern Love</vt:lpstr>
      <vt:lpstr>BohemianVTI</vt:lpstr>
      <vt:lpstr>Ruach</vt:lpstr>
      <vt:lpstr>Verloop</vt:lpstr>
      <vt:lpstr>Landen bij elkaar</vt:lpstr>
      <vt:lpstr>PowerPoint-presentatie</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31</cp:revision>
  <dcterms:created xsi:type="dcterms:W3CDTF">2021-01-04T13:21:44Z</dcterms:created>
  <dcterms:modified xsi:type="dcterms:W3CDTF">2023-09-06T12:44:20Z</dcterms:modified>
</cp:coreProperties>
</file>