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</p:sldMasterIdLst>
  <p:notesMasterIdLst>
    <p:notesMasterId r:id="rId20"/>
  </p:notesMasterIdLst>
  <p:sldIdLst>
    <p:sldId id="257" r:id="rId4"/>
    <p:sldId id="288" r:id="rId5"/>
    <p:sldId id="289" r:id="rId6"/>
    <p:sldId id="290" r:id="rId7"/>
    <p:sldId id="291" r:id="rId8"/>
    <p:sldId id="280" r:id="rId9"/>
    <p:sldId id="282" r:id="rId10"/>
    <p:sldId id="286" r:id="rId11"/>
    <p:sldId id="283" r:id="rId12"/>
    <p:sldId id="269" r:id="rId13"/>
    <p:sldId id="273" r:id="rId14"/>
    <p:sldId id="274" r:id="rId15"/>
    <p:sldId id="275" r:id="rId16"/>
    <p:sldId id="276" r:id="rId17"/>
    <p:sldId id="277" r:id="rId18"/>
    <p:sldId id="285" r:id="rId19"/>
  </p:sldIdLst>
  <p:sldSz cx="9144000" cy="5143500" type="screen16x9"/>
  <p:notesSz cx="6858000" cy="9144000"/>
  <p:embeddedFontLst>
    <p:embeddedFont>
      <p:font typeface="Lilita One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0E5CF68B-C29E-48E2-8A00-883C71B4BEBC}">
          <p14:sldIdLst>
            <p14:sldId id="257"/>
            <p14:sldId id="288"/>
            <p14:sldId id="289"/>
            <p14:sldId id="290"/>
            <p14:sldId id="291"/>
            <p14:sldId id="280"/>
            <p14:sldId id="282"/>
            <p14:sldId id="286"/>
            <p14:sldId id="283"/>
            <p14:sldId id="269"/>
            <p14:sldId id="273"/>
            <p14:sldId id="274"/>
            <p14:sldId id="275"/>
            <p14:sldId id="276"/>
            <p14:sldId id="277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4" roundtripDataSignature="AMtx7miLG2RX21h/CTOz330nutB0qyVG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112"/>
    <a:srgbClr val="008836"/>
    <a:srgbClr val="F7C012"/>
    <a:srgbClr val="00873D"/>
    <a:srgbClr val="D53E30"/>
    <a:srgbClr val="00863D"/>
    <a:srgbClr val="F73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74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7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8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15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18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58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666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248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16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42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6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30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59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226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39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096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bad63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127bad63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60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365040" y="1347216"/>
            <a:ext cx="8520600" cy="9806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60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De Wereldjongerendagen</a:t>
            </a:r>
            <a:endParaRPr sz="60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247913" y="43388"/>
            <a:ext cx="5309371" cy="15223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72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WJD-logo</a:t>
            </a:r>
            <a:endParaRPr sz="72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8789" y="1424083"/>
            <a:ext cx="4239034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Het logo is een combinatie van Portugese culturele en religieuze elementen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.</a:t>
            </a:r>
            <a:endParaRPr lang="nl-NL" sz="2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marL="0" lvl="0" indent="0" algn="just"/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Het groen, rood en geel verwijzen naar de vlag van Portugal, waar de Wereldjongerendagen in 2023 zullen plaatsvinden.</a:t>
            </a:r>
            <a:endParaRPr sz="2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557284" y="3225209"/>
            <a:ext cx="3586716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2" descr="Logo Wereldjongerendagen 2023 gepresenteerd - Aartsbisd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9579" r="27953" b="9912"/>
          <a:stretch/>
        </p:blipFill>
        <p:spPr bwMode="auto">
          <a:xfrm>
            <a:off x="4494028" y="263508"/>
            <a:ext cx="4784651" cy="4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4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247913" y="43388"/>
            <a:ext cx="5309371" cy="15223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72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Het kruis</a:t>
            </a:r>
            <a:endParaRPr sz="72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8789" y="1424083"/>
            <a:ext cx="4239034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Het christelijk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symbool bij uitstek en vormt daarom de basis van het officiële logo.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Het is een teken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van nieuw leven... voor alle jongeren.</a:t>
            </a:r>
            <a:endParaRPr sz="2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557284" y="3225209"/>
            <a:ext cx="3586716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2" descr="Logo Wereldjongerendagen 2023 gepresenteerd - Aartsbisd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9579" r="27953" b="9912"/>
          <a:stretch/>
        </p:blipFill>
        <p:spPr bwMode="auto">
          <a:xfrm>
            <a:off x="4494028" y="263508"/>
            <a:ext cx="4784651" cy="4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088372" y="3005089"/>
            <a:ext cx="2122968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Stroomdiagram: Alternatief proces 4"/>
          <p:cNvSpPr/>
          <p:nvPr/>
        </p:nvSpPr>
        <p:spPr>
          <a:xfrm>
            <a:off x="5798288" y="336018"/>
            <a:ext cx="1240465" cy="2176130"/>
          </a:xfrm>
          <a:prstGeom prst="flowChartAlternateProcess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Stroomdiagram: Alternatief proces 11"/>
          <p:cNvSpPr/>
          <p:nvPr/>
        </p:nvSpPr>
        <p:spPr>
          <a:xfrm>
            <a:off x="5798288" y="2069805"/>
            <a:ext cx="1144773" cy="2838593"/>
          </a:xfrm>
          <a:prstGeom prst="flowChartAlternateProcess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Stroomdiagram: Alternatief proces 12"/>
          <p:cNvSpPr/>
          <p:nvPr/>
        </p:nvSpPr>
        <p:spPr>
          <a:xfrm>
            <a:off x="4629588" y="1594971"/>
            <a:ext cx="3577863" cy="1270149"/>
          </a:xfrm>
          <a:prstGeom prst="flowChartAlternateProcess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Stroomdiagram: Alternatief proces 9"/>
          <p:cNvSpPr/>
          <p:nvPr/>
        </p:nvSpPr>
        <p:spPr>
          <a:xfrm>
            <a:off x="7036539" y="336018"/>
            <a:ext cx="1240465" cy="121643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27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247913" y="43388"/>
            <a:ext cx="5309371" cy="15223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72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De weg</a:t>
            </a:r>
            <a:endParaRPr sz="72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8789" y="1424083"/>
            <a:ext cx="4239034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Het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witte pad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dat door het kruis loopt staat symbool voor het thema: “Maria reisde met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spoed” (</a:t>
            </a:r>
            <a:r>
              <a:rPr lang="nl-NL" sz="2000" dirty="0" err="1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Lc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1, 39) en verwijst naar het samen op weg zijn van de jongeren tijdens de Wereldjongerendagen. </a:t>
            </a:r>
            <a:endParaRPr sz="2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557284" y="3225209"/>
            <a:ext cx="3586716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2" descr="Logo Wereldjongerendagen 2023 gepresenteerd - Aartsbisd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9579" r="27953" b="9912"/>
          <a:stretch/>
        </p:blipFill>
        <p:spPr bwMode="auto">
          <a:xfrm>
            <a:off x="4494028" y="263508"/>
            <a:ext cx="4784651" cy="4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088372" y="3005089"/>
            <a:ext cx="2122968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Maan 10"/>
          <p:cNvSpPr/>
          <p:nvPr/>
        </p:nvSpPr>
        <p:spPr>
          <a:xfrm rot="1249530" flipH="1">
            <a:off x="6313712" y="447139"/>
            <a:ext cx="761502" cy="1689363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Maan 16"/>
          <p:cNvSpPr/>
          <p:nvPr/>
        </p:nvSpPr>
        <p:spPr>
          <a:xfrm rot="1249530">
            <a:off x="5727523" y="1455994"/>
            <a:ext cx="759654" cy="1689363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Maan 17"/>
          <p:cNvSpPr/>
          <p:nvPr/>
        </p:nvSpPr>
        <p:spPr>
          <a:xfrm>
            <a:off x="6088219" y="1645907"/>
            <a:ext cx="759654" cy="1689363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Maan 18"/>
          <p:cNvSpPr/>
          <p:nvPr/>
        </p:nvSpPr>
        <p:spPr>
          <a:xfrm rot="20675635">
            <a:off x="6249032" y="1798376"/>
            <a:ext cx="759654" cy="1689363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Maan 19"/>
          <p:cNvSpPr/>
          <p:nvPr/>
        </p:nvSpPr>
        <p:spPr>
          <a:xfrm rot="19282870">
            <a:off x="5967989" y="2241168"/>
            <a:ext cx="759654" cy="1689363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Stroomdiagram: Alternatief proces 21"/>
          <p:cNvSpPr/>
          <p:nvPr/>
        </p:nvSpPr>
        <p:spPr>
          <a:xfrm>
            <a:off x="6644641" y="1637414"/>
            <a:ext cx="1561922" cy="1243423"/>
          </a:xfrm>
          <a:prstGeom prst="flowChartAlternateProcess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Koorde 12"/>
          <p:cNvSpPr/>
          <p:nvPr/>
        </p:nvSpPr>
        <p:spPr>
          <a:xfrm rot="12441953">
            <a:off x="6551189" y="337431"/>
            <a:ext cx="517831" cy="587707"/>
          </a:xfrm>
          <a:prstGeom prst="chord">
            <a:avLst>
              <a:gd name="adj1" fmla="val 2700000"/>
              <a:gd name="adj2" fmla="val 10688658"/>
            </a:avLst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Maan 24"/>
          <p:cNvSpPr/>
          <p:nvPr/>
        </p:nvSpPr>
        <p:spPr>
          <a:xfrm rot="11133228" flipH="1">
            <a:off x="6457013" y="1635425"/>
            <a:ext cx="479858" cy="1387885"/>
          </a:xfrm>
          <a:prstGeom prst="moon">
            <a:avLst>
              <a:gd name="adj" fmla="val 87500"/>
            </a:avLst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Maan 25"/>
          <p:cNvSpPr/>
          <p:nvPr/>
        </p:nvSpPr>
        <p:spPr>
          <a:xfrm rot="13780352">
            <a:off x="6677177" y="1416990"/>
            <a:ext cx="356559" cy="527171"/>
          </a:xfrm>
          <a:prstGeom prst="moon">
            <a:avLst>
              <a:gd name="adj" fmla="val 66616"/>
            </a:avLst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Maan 20"/>
          <p:cNvSpPr/>
          <p:nvPr/>
        </p:nvSpPr>
        <p:spPr>
          <a:xfrm rot="1249530" flipH="1">
            <a:off x="6248108" y="418899"/>
            <a:ext cx="761502" cy="1689363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Gelijkbenige driehoek 15"/>
          <p:cNvSpPr/>
          <p:nvPr/>
        </p:nvSpPr>
        <p:spPr>
          <a:xfrm rot="939152">
            <a:off x="6843140" y="1344080"/>
            <a:ext cx="240239" cy="450662"/>
          </a:xfrm>
          <a:prstGeom prst="triangle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Maan 23"/>
          <p:cNvSpPr/>
          <p:nvPr/>
        </p:nvSpPr>
        <p:spPr>
          <a:xfrm rot="1249530" flipH="1">
            <a:off x="6242630" y="367771"/>
            <a:ext cx="724726" cy="1682256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23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247913" y="43388"/>
            <a:ext cx="5309371" cy="15223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72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De Geest</a:t>
            </a:r>
            <a:endParaRPr sz="72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8789" y="1424083"/>
            <a:ext cx="4239034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De gele vlam die over de weg waait staat symbool voor de Heilige Geest die inspireert en jongeren aanvuurt om over hun geloof te spreken tijdens én na de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Wereldjongerendagen.</a:t>
            </a:r>
            <a:endParaRPr sz="2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557284" y="3225209"/>
            <a:ext cx="3586716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2" descr="Logo Wereldjongerendagen 2023 gepresenteerd - Aartsbisd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D64133"/>
              </a:clrFrom>
              <a:clrTo>
                <a:srgbClr val="D641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9579" r="27953" b="9912"/>
          <a:stretch/>
        </p:blipFill>
        <p:spPr bwMode="auto">
          <a:xfrm>
            <a:off x="4494028" y="263508"/>
            <a:ext cx="4784651" cy="4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088372" y="3005089"/>
            <a:ext cx="2122968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Maan 9"/>
          <p:cNvSpPr/>
          <p:nvPr/>
        </p:nvSpPr>
        <p:spPr>
          <a:xfrm rot="1249530" flipH="1">
            <a:off x="6330320" y="400662"/>
            <a:ext cx="559172" cy="1410249"/>
          </a:xfrm>
          <a:prstGeom prst="moon">
            <a:avLst>
              <a:gd name="adj" fmla="val 41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Maan 10"/>
          <p:cNvSpPr/>
          <p:nvPr/>
        </p:nvSpPr>
        <p:spPr>
          <a:xfrm rot="1249530" flipH="1">
            <a:off x="6356080" y="406041"/>
            <a:ext cx="559172" cy="1410249"/>
          </a:xfrm>
          <a:prstGeom prst="moon">
            <a:avLst>
              <a:gd name="adj" fmla="val 41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Maan 11"/>
          <p:cNvSpPr/>
          <p:nvPr/>
        </p:nvSpPr>
        <p:spPr>
          <a:xfrm rot="264200">
            <a:off x="6380312" y="1610551"/>
            <a:ext cx="658097" cy="1561573"/>
          </a:xfrm>
          <a:prstGeom prst="moon">
            <a:avLst>
              <a:gd name="adj" fmla="val 49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Maan 12"/>
          <p:cNvSpPr/>
          <p:nvPr/>
        </p:nvSpPr>
        <p:spPr>
          <a:xfrm rot="852244">
            <a:off x="6180555" y="1685861"/>
            <a:ext cx="570573" cy="1410249"/>
          </a:xfrm>
          <a:prstGeom prst="moon">
            <a:avLst>
              <a:gd name="adj" fmla="val 703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Maan 13"/>
          <p:cNvSpPr/>
          <p:nvPr/>
        </p:nvSpPr>
        <p:spPr>
          <a:xfrm rot="1249530" flipH="1">
            <a:off x="6899498" y="441263"/>
            <a:ext cx="333858" cy="1410249"/>
          </a:xfrm>
          <a:prstGeom prst="moon">
            <a:avLst>
              <a:gd name="adj" fmla="val 203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Maan 14"/>
          <p:cNvSpPr/>
          <p:nvPr/>
        </p:nvSpPr>
        <p:spPr>
          <a:xfrm rot="1249530" flipH="1">
            <a:off x="7126135" y="325800"/>
            <a:ext cx="333858" cy="1410249"/>
          </a:xfrm>
          <a:prstGeom prst="moon">
            <a:avLst>
              <a:gd name="adj" fmla="val 327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Maan 15"/>
          <p:cNvSpPr/>
          <p:nvPr/>
        </p:nvSpPr>
        <p:spPr>
          <a:xfrm rot="2570701" flipH="1">
            <a:off x="6650520" y="1107432"/>
            <a:ext cx="199734" cy="805724"/>
          </a:xfrm>
          <a:prstGeom prst="moon">
            <a:avLst>
              <a:gd name="adj" fmla="val 62334"/>
            </a:avLst>
          </a:prstGeom>
          <a:solidFill>
            <a:srgbClr val="FB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fgeronde rechthoek 17"/>
          <p:cNvSpPr/>
          <p:nvPr/>
        </p:nvSpPr>
        <p:spPr>
          <a:xfrm rot="2570701" flipH="1">
            <a:off x="6649761" y="1198099"/>
            <a:ext cx="52673" cy="708704"/>
          </a:xfrm>
          <a:prstGeom prst="roundRect">
            <a:avLst/>
          </a:prstGeom>
          <a:solidFill>
            <a:srgbClr val="FB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Maan 18"/>
          <p:cNvSpPr/>
          <p:nvPr/>
        </p:nvSpPr>
        <p:spPr>
          <a:xfrm rot="852244">
            <a:off x="6097968" y="1726189"/>
            <a:ext cx="570573" cy="1410249"/>
          </a:xfrm>
          <a:prstGeom prst="moon">
            <a:avLst>
              <a:gd name="adj" fmla="val 703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Stroomdiagram: Alternatief proces 6"/>
          <p:cNvSpPr/>
          <p:nvPr/>
        </p:nvSpPr>
        <p:spPr>
          <a:xfrm>
            <a:off x="6811927" y="1609344"/>
            <a:ext cx="1394636" cy="1271493"/>
          </a:xfrm>
          <a:prstGeom prst="flowChartAlternateProcess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Maan 21"/>
          <p:cNvSpPr/>
          <p:nvPr/>
        </p:nvSpPr>
        <p:spPr>
          <a:xfrm rot="3395777" flipH="1">
            <a:off x="6465901" y="1284141"/>
            <a:ext cx="199734" cy="805724"/>
          </a:xfrm>
          <a:prstGeom prst="moon">
            <a:avLst>
              <a:gd name="adj" fmla="val 62334"/>
            </a:avLst>
          </a:prstGeom>
          <a:solidFill>
            <a:srgbClr val="FB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Afgeronde rechthoek 22"/>
          <p:cNvSpPr/>
          <p:nvPr/>
        </p:nvSpPr>
        <p:spPr>
          <a:xfrm rot="3219814">
            <a:off x="6491680" y="1441675"/>
            <a:ext cx="73173" cy="488720"/>
          </a:xfrm>
          <a:prstGeom prst="roundRect">
            <a:avLst/>
          </a:prstGeom>
          <a:solidFill>
            <a:srgbClr val="FB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Afgeronde rechthoek 23"/>
          <p:cNvSpPr/>
          <p:nvPr/>
        </p:nvSpPr>
        <p:spPr>
          <a:xfrm rot="3664130">
            <a:off x="6501054" y="1545637"/>
            <a:ext cx="73173" cy="488720"/>
          </a:xfrm>
          <a:prstGeom prst="roundRect">
            <a:avLst/>
          </a:prstGeom>
          <a:solidFill>
            <a:srgbClr val="FB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Maan 24"/>
          <p:cNvSpPr/>
          <p:nvPr/>
        </p:nvSpPr>
        <p:spPr>
          <a:xfrm rot="3395777" flipH="1">
            <a:off x="6531038" y="1276145"/>
            <a:ext cx="199734" cy="805724"/>
          </a:xfrm>
          <a:prstGeom prst="moon">
            <a:avLst>
              <a:gd name="adj" fmla="val 62334"/>
            </a:avLst>
          </a:prstGeom>
          <a:solidFill>
            <a:srgbClr val="FB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Maan 25"/>
          <p:cNvSpPr/>
          <p:nvPr/>
        </p:nvSpPr>
        <p:spPr>
          <a:xfrm rot="1249530" flipH="1">
            <a:off x="6405538" y="349887"/>
            <a:ext cx="433646" cy="1379552"/>
          </a:xfrm>
          <a:prstGeom prst="moon">
            <a:avLst>
              <a:gd name="adj" fmla="val 41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Maan 26"/>
          <p:cNvSpPr/>
          <p:nvPr/>
        </p:nvSpPr>
        <p:spPr>
          <a:xfrm rot="999043" flipH="1">
            <a:off x="6304416" y="331949"/>
            <a:ext cx="559172" cy="1410249"/>
          </a:xfrm>
          <a:prstGeom prst="moon">
            <a:avLst>
              <a:gd name="adj" fmla="val 41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Koorde 27"/>
          <p:cNvSpPr/>
          <p:nvPr/>
        </p:nvSpPr>
        <p:spPr>
          <a:xfrm rot="12441953">
            <a:off x="6551189" y="337431"/>
            <a:ext cx="517831" cy="587707"/>
          </a:xfrm>
          <a:prstGeom prst="chord">
            <a:avLst>
              <a:gd name="adj1" fmla="val 2700000"/>
              <a:gd name="adj2" fmla="val 10688658"/>
            </a:avLst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2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247913" y="43388"/>
            <a:ext cx="5543287" cy="15223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66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De rozenkrans</a:t>
            </a:r>
            <a:endParaRPr sz="66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8789" y="1424083"/>
            <a:ext cx="4239034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In Portugal verscheen Maria aan het begin van de 20ste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eeuw aan enkele kinderen in Fatima. De rozenkrans toont de toewijding van de Portugezen aan Onze-Lieve-Vrouw.</a:t>
            </a:r>
          </a:p>
        </p:txBody>
      </p:sp>
      <p:sp>
        <p:nvSpPr>
          <p:cNvPr id="2" name="Rechthoek 1"/>
          <p:cNvSpPr/>
          <p:nvPr/>
        </p:nvSpPr>
        <p:spPr>
          <a:xfrm>
            <a:off x="5557284" y="3225209"/>
            <a:ext cx="3586716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2" descr="Logo Wereldjongerendagen 2023 gepresenteerd - Aartsbisd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9579" r="27953" b="9912"/>
          <a:stretch/>
        </p:blipFill>
        <p:spPr bwMode="auto">
          <a:xfrm>
            <a:off x="4494028" y="263508"/>
            <a:ext cx="4784651" cy="4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088372" y="3005089"/>
            <a:ext cx="2122968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Maan 7"/>
          <p:cNvSpPr/>
          <p:nvPr/>
        </p:nvSpPr>
        <p:spPr>
          <a:xfrm rot="151261">
            <a:off x="6477262" y="1634611"/>
            <a:ext cx="513346" cy="1303203"/>
          </a:xfrm>
          <a:prstGeom prst="moon">
            <a:avLst>
              <a:gd name="adj" fmla="val 543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Stroomdiagram: Alternatief proces 6"/>
          <p:cNvSpPr/>
          <p:nvPr/>
        </p:nvSpPr>
        <p:spPr>
          <a:xfrm>
            <a:off x="6811927" y="1637414"/>
            <a:ext cx="1394636" cy="1243423"/>
          </a:xfrm>
          <a:prstGeom prst="flowChartAlternateProcess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29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247913" y="43388"/>
            <a:ext cx="5309371" cy="15223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72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Maria</a:t>
            </a:r>
            <a:endParaRPr sz="72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8789" y="1424083"/>
            <a:ext cx="4239034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Haar silhouet toont een jonge vrouw. De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designer heeft haar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jeugdig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en </a:t>
            </a:r>
            <a:r>
              <a:rPr lang="nl-NL" sz="2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fris weergegeven: iemand </a:t>
            </a:r>
            <a:r>
              <a:rPr lang="nl-NL" sz="20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die het licht van de wereld in zich draagt.</a:t>
            </a:r>
            <a:endParaRPr sz="2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557284" y="3225209"/>
            <a:ext cx="3586716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2" descr="Logo Wereldjongerendagen 2023 gepresenteerd - Aartsbisd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9579" r="27953" b="9912"/>
          <a:stretch/>
        </p:blipFill>
        <p:spPr bwMode="auto">
          <a:xfrm>
            <a:off x="4494028" y="263508"/>
            <a:ext cx="4784651" cy="47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088372" y="3005089"/>
            <a:ext cx="2122968" cy="197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05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311700" y="310896"/>
            <a:ext cx="8520600" cy="9806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60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De Wereldjongerendagen</a:t>
            </a:r>
            <a:endParaRPr sz="60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1700" y="1414272"/>
            <a:ext cx="8520600" cy="15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zijn een kans om Hem te ontmoeten. </a:t>
            </a:r>
          </a:p>
          <a:p>
            <a:pPr marL="0" lvl="0" indent="0" algn="just"/>
            <a:endParaRPr lang="nl-NL" sz="43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marL="0" lvl="0" indent="0" algn="just"/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www.lissabon2023.be </a:t>
            </a:r>
            <a:endParaRPr lang="nl-NL" sz="43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2519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-1" y="3795486"/>
            <a:ext cx="9289143" cy="1348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BE" sz="4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Om de 3 jaar vinden ze plaats.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BE" sz="40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In 2023 is Portugal het gastland. </a:t>
            </a:r>
            <a:endParaRPr sz="40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9" y="3795486"/>
            <a:ext cx="1266151" cy="1348014"/>
          </a:xfrm>
          <a:prstGeom prst="rect">
            <a:avLst/>
          </a:prstGeom>
          <a:effectLst>
            <a:glow rad="2794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541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g127bad63643_0_0"/>
          <p:cNvSpPr txBox="1">
            <a:spLocks/>
          </p:cNvSpPr>
          <p:nvPr/>
        </p:nvSpPr>
        <p:spPr>
          <a:xfrm>
            <a:off x="-1" y="3795486"/>
            <a:ext cx="9289143" cy="1348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nl-NL" sz="36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Een feest, een festival, een plek om </a:t>
            </a:r>
            <a:r>
              <a:rPr lang="nl-NL" sz="36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/>
            </a:r>
            <a:br>
              <a:rPr lang="nl-NL" sz="36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</a:br>
            <a:r>
              <a:rPr lang="nl-NL" sz="36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kennis </a:t>
            </a:r>
            <a:r>
              <a:rPr lang="nl-NL" sz="3600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te maken met het christelijk geloof.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9" y="3795486"/>
            <a:ext cx="1266151" cy="1348014"/>
          </a:xfrm>
          <a:prstGeom prst="rect">
            <a:avLst/>
          </a:prstGeom>
          <a:effectLst>
            <a:glow rad="2794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579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;g127bad63643_0_0"/>
          <p:cNvSpPr txBox="1">
            <a:spLocks/>
          </p:cNvSpPr>
          <p:nvPr/>
        </p:nvSpPr>
        <p:spPr>
          <a:xfrm>
            <a:off x="7815944" y="3795486"/>
            <a:ext cx="1328056" cy="1348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/>
            <a:r>
              <a:rPr lang="nl-NL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endParaRPr lang="nl-NL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" name="Google Shape;61;g127bad63643_0_0"/>
          <p:cNvSpPr txBox="1">
            <a:spLocks/>
          </p:cNvSpPr>
          <p:nvPr/>
        </p:nvSpPr>
        <p:spPr>
          <a:xfrm>
            <a:off x="0" y="3795486"/>
            <a:ext cx="7815944" cy="1348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/>
            <a:r>
              <a:rPr lang="nl-NL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Een reis om geloofsgenoten te ontmoeten, </a:t>
            </a:r>
            <a:r>
              <a:rPr lang="nl-NL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/>
            </a:r>
            <a:br>
              <a:rPr lang="nl-NL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</a:br>
            <a:r>
              <a:rPr lang="nl-NL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samen </a:t>
            </a:r>
            <a:r>
              <a:rPr lang="nl-NL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te spreken over </a:t>
            </a:r>
            <a:r>
              <a:rPr lang="nl-NL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wat </a:t>
            </a:r>
            <a:r>
              <a:rPr lang="nl-NL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je belangrijk vindt.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9" y="3795486"/>
            <a:ext cx="1266151" cy="1348014"/>
          </a:xfrm>
          <a:prstGeom prst="rect">
            <a:avLst/>
          </a:prstGeom>
          <a:effectLst>
            <a:glow rad="2794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751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g127bad63643_0_0"/>
          <p:cNvSpPr txBox="1">
            <a:spLocks/>
          </p:cNvSpPr>
          <p:nvPr/>
        </p:nvSpPr>
        <p:spPr>
          <a:xfrm>
            <a:off x="7815944" y="3795486"/>
            <a:ext cx="1328056" cy="1348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/>
            <a:r>
              <a:rPr lang="nl-NL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endParaRPr lang="nl-NL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" name="Google Shape;61;g127bad63643_0_0"/>
          <p:cNvSpPr txBox="1">
            <a:spLocks/>
          </p:cNvSpPr>
          <p:nvPr/>
        </p:nvSpPr>
        <p:spPr>
          <a:xfrm>
            <a:off x="0" y="3795486"/>
            <a:ext cx="7815944" cy="1348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/>
            <a:r>
              <a:rPr lang="nl-NL" dirty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Een plek om te zoeken naar welke rol God in jouw leven zou kunnen spelen.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9" y="3795486"/>
            <a:ext cx="1266151" cy="1348014"/>
          </a:xfrm>
          <a:prstGeom prst="rect">
            <a:avLst/>
          </a:prstGeom>
          <a:effectLst>
            <a:glow rad="2794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150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bad63643_0_0"/>
          <p:cNvSpPr txBox="1">
            <a:spLocks noGrp="1"/>
          </p:cNvSpPr>
          <p:nvPr>
            <p:ph type="ctrTitle"/>
          </p:nvPr>
        </p:nvSpPr>
        <p:spPr>
          <a:xfrm>
            <a:off x="311700" y="310896"/>
            <a:ext cx="8520600" cy="9806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 sz="60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Thema van WJD ‘23</a:t>
            </a:r>
            <a:endParaRPr sz="60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1" name="Google Shape;61;g127bad63643_0_0"/>
          <p:cNvSpPr txBox="1">
            <a:spLocks noGrp="1"/>
          </p:cNvSpPr>
          <p:nvPr>
            <p:ph type="subTitle" idx="1"/>
          </p:nvPr>
        </p:nvSpPr>
        <p:spPr>
          <a:xfrm>
            <a:off x="311700" y="1414272"/>
            <a:ext cx="8520600" cy="15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BE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Maria stond op en reisde met spoed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BE" sz="4300" dirty="0" err="1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Lc</a:t>
            </a:r>
            <a:r>
              <a:rPr lang="nl-BE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1, 39</a:t>
            </a:r>
            <a:endParaRPr sz="43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40209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0;g127bad63643_0_0"/>
          <p:cNvSpPr txBox="1">
            <a:spLocks/>
          </p:cNvSpPr>
          <p:nvPr/>
        </p:nvSpPr>
        <p:spPr>
          <a:xfrm>
            <a:off x="753668" y="3179311"/>
            <a:ext cx="8520600" cy="98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Maria zegt ja. Maria durft.</a:t>
            </a: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Maria gaat naar anderen toe. </a:t>
            </a:r>
          </a:p>
          <a:p>
            <a:pPr algn="l"/>
            <a:endParaRPr lang="nl-BE" sz="2400" dirty="0" smtClean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Maria vertrekt vol vertrouwen.</a:t>
            </a:r>
          </a:p>
          <a:p>
            <a:pPr algn="l"/>
            <a:endParaRPr lang="nl-BE" sz="2400" dirty="0" smtClean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Maria’s hart is vol vreugde.</a:t>
            </a: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endParaRPr lang="nl-BE" sz="40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0" name="Google Shape;61;g127bad63643_0_0"/>
          <p:cNvSpPr txBox="1">
            <a:spLocks/>
          </p:cNvSpPr>
          <p:nvPr/>
        </p:nvSpPr>
        <p:spPr>
          <a:xfrm>
            <a:off x="227880" y="240792"/>
            <a:ext cx="8520600" cy="15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Maria stond op en reisde met spoed</a:t>
            </a:r>
          </a:p>
          <a:p>
            <a:pPr marL="0" indent="0" algn="r"/>
            <a:r>
              <a:rPr lang="nl-NL" sz="4300" dirty="0" err="1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Lc</a:t>
            </a:r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1, 39</a:t>
            </a:r>
            <a:endParaRPr lang="nl-NL" sz="43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38580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0;g127bad63643_0_0"/>
          <p:cNvSpPr txBox="1">
            <a:spLocks/>
          </p:cNvSpPr>
          <p:nvPr/>
        </p:nvSpPr>
        <p:spPr>
          <a:xfrm>
            <a:off x="753668" y="3179311"/>
            <a:ext cx="8520600" cy="98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Durf jij zoals Maria… </a:t>
            </a: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	Ja te zeggen? </a:t>
            </a:r>
            <a:b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</a:br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	Naar anderen toe te gaan? </a:t>
            </a:r>
          </a:p>
          <a:p>
            <a:pPr algn="l"/>
            <a:r>
              <a:rPr lang="nl-BE" sz="2400" dirty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	</a:t>
            </a:r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Vol vertrouwen te vertrekken? </a:t>
            </a: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	met een hart vol vreugde?</a:t>
            </a:r>
          </a:p>
          <a:p>
            <a:pPr algn="l"/>
            <a:endParaRPr lang="nl-BE" sz="2400" dirty="0" smtClean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endParaRPr lang="nl-BE" sz="40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0" name="Google Shape;61;g127bad63643_0_0"/>
          <p:cNvSpPr txBox="1">
            <a:spLocks/>
          </p:cNvSpPr>
          <p:nvPr/>
        </p:nvSpPr>
        <p:spPr>
          <a:xfrm>
            <a:off x="227880" y="240792"/>
            <a:ext cx="8520600" cy="15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Maria stond op en reisde met spoed</a:t>
            </a:r>
          </a:p>
          <a:p>
            <a:pPr marL="0" indent="0" algn="r"/>
            <a:r>
              <a:rPr lang="nl-NL" sz="4300" dirty="0" err="1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Lc</a:t>
            </a:r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 1, 39</a:t>
            </a:r>
            <a:endParaRPr lang="nl-NL" sz="43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198694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0;g127bad63643_0_0"/>
          <p:cNvSpPr txBox="1">
            <a:spLocks/>
          </p:cNvSpPr>
          <p:nvPr/>
        </p:nvSpPr>
        <p:spPr>
          <a:xfrm>
            <a:off x="753668" y="3179311"/>
            <a:ext cx="8520600" cy="72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Missionair en actief evangeliseren</a:t>
            </a:r>
          </a:p>
          <a:p>
            <a:pPr algn="l"/>
            <a:endParaRPr lang="nl-BE" sz="24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Getuigen over de levende Christus </a:t>
            </a:r>
          </a:p>
          <a:p>
            <a:pPr algn="l"/>
            <a:endParaRPr lang="nl-BE" sz="2400" dirty="0" smtClean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Met elkaar spreken over geloof</a:t>
            </a:r>
          </a:p>
          <a:p>
            <a:pPr algn="l"/>
            <a:endParaRPr lang="nl-BE" sz="24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l"/>
            <a:r>
              <a:rPr lang="nl-BE" sz="2400" dirty="0" smtClean="0">
                <a:solidFill>
                  <a:srgbClr val="00873D"/>
                </a:solidFill>
                <a:latin typeface="Lilita One"/>
                <a:ea typeface="Lilita One"/>
                <a:cs typeface="Lilita One"/>
                <a:sym typeface="Lilita One"/>
              </a:rPr>
              <a:t>…met iedereen</a:t>
            </a:r>
            <a:endParaRPr lang="nl-BE" sz="4000" dirty="0">
              <a:solidFill>
                <a:srgbClr val="00873D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0" name="Google Shape;61;g127bad63643_0_0"/>
          <p:cNvSpPr txBox="1">
            <a:spLocks/>
          </p:cNvSpPr>
          <p:nvPr/>
        </p:nvSpPr>
        <p:spPr>
          <a:xfrm>
            <a:off x="227880" y="240792"/>
            <a:ext cx="8520600" cy="94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nl-NL" sz="4300" dirty="0" smtClean="0">
                <a:solidFill>
                  <a:srgbClr val="D53E30"/>
                </a:solidFill>
                <a:latin typeface="Lilita One"/>
                <a:ea typeface="Lilita One"/>
                <a:cs typeface="Lilita One"/>
                <a:sym typeface="Lilita One"/>
              </a:rPr>
              <a:t>Oproep van de paus aan iedereen:</a:t>
            </a:r>
            <a:endParaRPr lang="nl-NL" sz="4300" dirty="0">
              <a:solidFill>
                <a:srgbClr val="D53E3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373942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545662AE599A468140FFBD378D0C68" ma:contentTypeVersion="7" ma:contentTypeDescription="Een nieuw document maken." ma:contentTypeScope="" ma:versionID="de5a0833940808095a4f7d30d7cc6487">
  <xsd:schema xmlns:xsd="http://www.w3.org/2001/XMLSchema" xmlns:xs="http://www.w3.org/2001/XMLSchema" xmlns:p="http://schemas.microsoft.com/office/2006/metadata/properties" xmlns:ns2="e90574b4-b555-4383-82d6-d1463b731ed2" targetNamespace="http://schemas.microsoft.com/office/2006/metadata/properties" ma:root="true" ma:fieldsID="aaebb126da760d6401be6eee68a22bc6" ns2:_="">
    <xsd:import namespace="e90574b4-b555-4383-82d6-d1463b731e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574b4-b555-4383-82d6-d1463b731e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E0BD43-4BA7-4E5D-98B0-A73FD30FE4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0574b4-b555-4383-82d6-d1463b731e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E9B7D8-385C-4517-B793-900C4AF967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398</Words>
  <Application>Microsoft Office PowerPoint</Application>
  <PresentationFormat>Diavoorstelling (16:9)</PresentationFormat>
  <Paragraphs>54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Lilita One</vt:lpstr>
      <vt:lpstr>Arial</vt:lpstr>
      <vt:lpstr>Simple Light</vt:lpstr>
      <vt:lpstr>De Wereldjongerendagen</vt:lpstr>
      <vt:lpstr>PowerPoint-presentatie</vt:lpstr>
      <vt:lpstr>PowerPoint-presentatie</vt:lpstr>
      <vt:lpstr>PowerPoint-presentatie</vt:lpstr>
      <vt:lpstr>PowerPoint-presentatie</vt:lpstr>
      <vt:lpstr>Thema van WJD ‘23</vt:lpstr>
      <vt:lpstr>PowerPoint-presentatie</vt:lpstr>
      <vt:lpstr>PowerPoint-presentatie</vt:lpstr>
      <vt:lpstr>PowerPoint-presentatie</vt:lpstr>
      <vt:lpstr>WJD-logo</vt:lpstr>
      <vt:lpstr>Het kruis</vt:lpstr>
      <vt:lpstr>De weg</vt:lpstr>
      <vt:lpstr>De Geest</vt:lpstr>
      <vt:lpstr>De rozenkrans</vt:lpstr>
      <vt:lpstr>Maria</vt:lpstr>
      <vt:lpstr>De Wereldjongerendagen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Laure Lenaerts</dc:creator>
  <cp:lastModifiedBy>Mariet Grouwels</cp:lastModifiedBy>
  <cp:revision>38</cp:revision>
  <dcterms:modified xsi:type="dcterms:W3CDTF">2022-06-20T14:46:27Z</dcterms:modified>
</cp:coreProperties>
</file>