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sldIdLst>
    <p:sldId id="256" r:id="rId2"/>
    <p:sldId id="262" r:id="rId3"/>
    <p:sldId id="263" r:id="rId4"/>
    <p:sldId id="261" r:id="rId5"/>
    <p:sldId id="257" r:id="rId6"/>
    <p:sldId id="264" r:id="rId7"/>
    <p:sldId id="259" r:id="rId8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79"/>
    <a:srgbClr val="ADAC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08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8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78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35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31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8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6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5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5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76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57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9/27/2024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5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44" r:id="rId6"/>
    <p:sldLayoutId id="2147483840" r:id="rId7"/>
    <p:sldLayoutId id="2147483841" r:id="rId8"/>
    <p:sldLayoutId id="2147483842" r:id="rId9"/>
    <p:sldLayoutId id="2147483843" r:id="rId10"/>
    <p:sldLayoutId id="214748384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F616A82B-4290-46E7-BF7E-9119EFAF9B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9C4A9FE-AA24-48EB-8088-2C3C210AE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6812" y="1749486"/>
            <a:ext cx="5285188" cy="2150595"/>
          </a:xfrm>
        </p:spPr>
        <p:txBody>
          <a:bodyPr>
            <a:normAutofit/>
          </a:bodyPr>
          <a:lstStyle/>
          <a:p>
            <a:r>
              <a:rPr lang="nl-BE" sz="12000" dirty="0" err="1">
                <a:solidFill>
                  <a:srgbClr val="003E79"/>
                </a:solidFill>
                <a:latin typeface="Avenir Book"/>
                <a:cs typeface="Avenir Book"/>
              </a:rPr>
              <a:t>Ruach</a:t>
            </a:r>
            <a:endParaRPr lang="nl-BE" sz="12000" dirty="0">
              <a:solidFill>
                <a:srgbClr val="003E79"/>
              </a:solidFill>
              <a:latin typeface="Avenir Book"/>
              <a:cs typeface="Avenir Book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55DF9D23-3A09-481F-B19D-06FABC5451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38" b="2"/>
          <a:stretch/>
        </p:blipFill>
        <p:spPr>
          <a:xfrm>
            <a:off x="20" y="-1"/>
            <a:ext cx="6915093" cy="6858001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384705C0-200D-4593-9ACD-AB2EB191973A}"/>
              </a:ext>
            </a:extLst>
          </p:cNvPr>
          <p:cNvSpPr txBox="1"/>
          <p:nvPr/>
        </p:nvSpPr>
        <p:spPr>
          <a:xfrm>
            <a:off x="7013359" y="6470197"/>
            <a:ext cx="3226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>
                <a:latin typeface="Avenir Oblique"/>
                <a:cs typeface="Avenir Oblique"/>
              </a:rPr>
              <a:t>Dialoog 1 door Jana </a:t>
            </a:r>
            <a:r>
              <a:rPr lang="nl-BE" sz="1400" dirty="0" err="1">
                <a:latin typeface="Avenir Oblique"/>
                <a:cs typeface="Avenir Oblique"/>
              </a:rPr>
              <a:t>Binon</a:t>
            </a:r>
            <a:r>
              <a:rPr lang="nl-BE" sz="1400" dirty="0">
                <a:latin typeface="Avenir Oblique"/>
                <a:cs typeface="Avenir Oblique"/>
              </a:rPr>
              <a:t> - inwezig.be</a:t>
            </a:r>
          </a:p>
        </p:txBody>
      </p:sp>
      <p:sp>
        <p:nvSpPr>
          <p:cNvPr id="4" name="Afgeronde rechthoek 3"/>
          <p:cNvSpPr/>
          <p:nvPr/>
        </p:nvSpPr>
        <p:spPr>
          <a:xfrm>
            <a:off x="7611958" y="3693110"/>
            <a:ext cx="3884839" cy="729137"/>
          </a:xfrm>
          <a:prstGeom prst="roundRect">
            <a:avLst/>
          </a:prstGeom>
          <a:solidFill>
            <a:srgbClr val="003E7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951A29B-3933-4E59-B9DF-913368A5C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5112" y="3397493"/>
            <a:ext cx="5276888" cy="1084590"/>
          </a:xfrm>
        </p:spPr>
        <p:txBody>
          <a:bodyPr>
            <a:noAutofit/>
          </a:bodyPr>
          <a:lstStyle/>
          <a:p>
            <a:r>
              <a:rPr lang="nl-BE" sz="4800" dirty="0">
                <a:solidFill>
                  <a:schemeClr val="bg1"/>
                </a:solidFill>
              </a:rPr>
              <a:t>Welkom</a:t>
            </a:r>
          </a:p>
        </p:txBody>
      </p:sp>
    </p:spTree>
    <p:extLst>
      <p:ext uri="{BB962C8B-B14F-4D97-AF65-F5344CB8AC3E}">
        <p14:creationId xmlns:p14="http://schemas.microsoft.com/office/powerpoint/2010/main" val="2787012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0000"/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E44119-F950-41BD-AA48-1F2574D97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800" dirty="0">
                <a:solidFill>
                  <a:srgbClr val="003E79"/>
                </a:solidFill>
                <a:latin typeface="Avenir Black"/>
                <a:cs typeface="Avenir Black"/>
              </a:rPr>
              <a:t>Verloop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151315-D8E2-4BE9-8AC0-FF33C1C49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821" y="1775161"/>
            <a:ext cx="9634011" cy="5082839"/>
          </a:xfrm>
        </p:spPr>
        <p:txBody>
          <a:bodyPr>
            <a:normAutofit/>
          </a:bodyPr>
          <a:lstStyle/>
          <a:p>
            <a:pPr>
              <a:buClr>
                <a:srgbClr val="003E79"/>
              </a:buClr>
              <a:buFont typeface="Arial"/>
              <a:buChar char="•"/>
            </a:pPr>
            <a:r>
              <a:rPr lang="nl-BE" sz="2400" dirty="0">
                <a:latin typeface="Avenir Roman"/>
                <a:cs typeface="Avenir Roman"/>
              </a:rPr>
              <a:t>Landen bij elkaar</a:t>
            </a:r>
          </a:p>
          <a:p>
            <a:pPr>
              <a:buClr>
                <a:srgbClr val="003E79"/>
              </a:buClr>
              <a:buFont typeface="Arial"/>
              <a:buChar char="•"/>
            </a:pPr>
            <a:r>
              <a:rPr lang="nl-BE" sz="2400" dirty="0">
                <a:latin typeface="Avenir Roman"/>
                <a:cs typeface="Avenir Roman"/>
              </a:rPr>
              <a:t>Landen bij de Heer: Gebed en stilte-moment</a:t>
            </a:r>
          </a:p>
          <a:p>
            <a:pPr>
              <a:buClr>
                <a:srgbClr val="003E79"/>
              </a:buClr>
              <a:buFont typeface="Arial"/>
              <a:buChar char="•"/>
            </a:pPr>
            <a:r>
              <a:rPr lang="nl-BE" sz="2400" dirty="0">
                <a:latin typeface="Avenir Roman"/>
                <a:cs typeface="Avenir Roman"/>
              </a:rPr>
              <a:t>Stilstaan bij een bijbelfragment en drie vragen</a:t>
            </a:r>
          </a:p>
          <a:p>
            <a:pPr>
              <a:buClr>
                <a:srgbClr val="003E79"/>
              </a:buClr>
              <a:buFont typeface="Arial"/>
              <a:buChar char="•"/>
            </a:pPr>
            <a:r>
              <a:rPr lang="nl-BE" sz="2400" dirty="0">
                <a:latin typeface="Avenir Roman"/>
                <a:cs typeface="Avenir Roman"/>
              </a:rPr>
              <a:t>Eerste deelronde: spreken en luisteren vanuit het hart</a:t>
            </a:r>
          </a:p>
          <a:p>
            <a:pPr>
              <a:buClr>
                <a:srgbClr val="003E79"/>
              </a:buClr>
              <a:buFont typeface="Arial"/>
              <a:buChar char="•"/>
            </a:pPr>
            <a:r>
              <a:rPr lang="nl-BE" sz="2400" dirty="0">
                <a:latin typeface="Avenir Roman"/>
                <a:cs typeface="Avenir Roman"/>
              </a:rPr>
              <a:t>Tweede deelronde: antwoorden vanuit het hart</a:t>
            </a:r>
          </a:p>
          <a:p>
            <a:pPr>
              <a:buClr>
                <a:srgbClr val="003E79"/>
              </a:buClr>
              <a:buFont typeface="Arial"/>
              <a:buChar char="•"/>
            </a:pPr>
            <a:r>
              <a:rPr lang="nl-BE" sz="2400" dirty="0">
                <a:latin typeface="Avenir Roman"/>
                <a:cs typeface="Avenir Roman"/>
              </a:rPr>
              <a:t>Derde deelronde: een bede of wens formuleren</a:t>
            </a:r>
          </a:p>
          <a:p>
            <a:pPr>
              <a:buClr>
                <a:srgbClr val="003E79"/>
              </a:buClr>
              <a:buFont typeface="Arial"/>
              <a:buChar char="•"/>
            </a:pPr>
            <a:r>
              <a:rPr lang="nl-BE" sz="2400" dirty="0">
                <a:latin typeface="Avenir Roman"/>
                <a:cs typeface="Avenir Roman"/>
              </a:rPr>
              <a:t>Afsluitend handenritueel en gezamenlijk gebed</a:t>
            </a:r>
          </a:p>
        </p:txBody>
      </p:sp>
      <p:cxnSp>
        <p:nvCxnSpPr>
          <p:cNvPr id="5" name="Rechte verbindingslijn 4"/>
          <p:cNvCxnSpPr>
            <a:cxnSpLocks/>
          </p:cNvCxnSpPr>
          <p:nvPr/>
        </p:nvCxnSpPr>
        <p:spPr>
          <a:xfrm flipH="1">
            <a:off x="1" y="1419327"/>
            <a:ext cx="3124939" cy="0"/>
          </a:xfrm>
          <a:prstGeom prst="line">
            <a:avLst/>
          </a:prstGeom>
          <a:ln>
            <a:solidFill>
              <a:srgbClr val="003E7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809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0000"/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E44119-F950-41BD-AA48-1F2574D97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800" dirty="0">
                <a:solidFill>
                  <a:srgbClr val="003E79"/>
                </a:solidFill>
                <a:latin typeface="Avenir Black"/>
                <a:cs typeface="Avenir Black"/>
              </a:rPr>
              <a:t>Landen bij elkaar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151315-D8E2-4BE9-8AC0-FF33C1C49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2400" dirty="0">
                <a:latin typeface="Avenir Roman"/>
                <a:cs typeface="Avenir Roman"/>
              </a:rPr>
              <a:t>We bevinden ons in het seizoen van de herfst.</a:t>
            </a:r>
          </a:p>
          <a:p>
            <a:r>
              <a:rPr lang="nl-BE" sz="2400" dirty="0">
                <a:latin typeface="Avenir Roman"/>
                <a:cs typeface="Avenir Roman"/>
              </a:rPr>
              <a:t>Wat roept dit seizoen bij je op?</a:t>
            </a:r>
          </a:p>
          <a:p>
            <a:pPr>
              <a:buClr>
                <a:srgbClr val="003E79"/>
              </a:buClr>
            </a:pPr>
            <a:r>
              <a:rPr lang="nl-BE" sz="2400" dirty="0">
                <a:latin typeface="Avenir Roman"/>
                <a:cs typeface="Avenir Roman"/>
              </a:rPr>
              <a:t>We nodigen je uit om enkele woorden of kleuren hierover met ons te delen.</a:t>
            </a:r>
          </a:p>
        </p:txBody>
      </p:sp>
      <p:cxnSp>
        <p:nvCxnSpPr>
          <p:cNvPr id="4" name="Rechte verbindingslijn 3"/>
          <p:cNvCxnSpPr>
            <a:cxnSpLocks/>
          </p:cNvCxnSpPr>
          <p:nvPr/>
        </p:nvCxnSpPr>
        <p:spPr>
          <a:xfrm flipH="1">
            <a:off x="1" y="1419328"/>
            <a:ext cx="5433133" cy="0"/>
          </a:xfrm>
          <a:prstGeom prst="line">
            <a:avLst/>
          </a:prstGeom>
          <a:ln>
            <a:solidFill>
              <a:srgbClr val="003E7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637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0000"/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A3A366-AEBF-4CE4-8097-DB69F81F7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28474"/>
            <a:ext cx="12192000" cy="6529525"/>
          </a:xfrm>
        </p:spPr>
        <p:txBody>
          <a:bodyPr numCol="2">
            <a:normAutofit lnSpcReduction="10000"/>
          </a:bodyPr>
          <a:lstStyle/>
          <a:p>
            <a:pPr marL="0" indent="0" algn="ctr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  <a:t>Heer, raak mij aan met uw adem,</a:t>
            </a:r>
            <a:b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</a:br>
            <a: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  <a:t>reik mij uw stralend licht,</a:t>
            </a:r>
            <a:b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</a:br>
            <a: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  <a:t>wijs mij nieuwe wegen,</a:t>
            </a:r>
            <a:b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</a:br>
            <a: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  <a:t>geef op uw waarheid zicht.</a:t>
            </a:r>
            <a:endParaRPr lang="nl-BE" sz="2400" dirty="0">
              <a:effectLst/>
              <a:latin typeface="Avenir Roman"/>
              <a:ea typeface="Times New Roman" panose="02020603050405020304" pitchFamily="18" charset="0"/>
              <a:cs typeface="Avenir Oblique"/>
            </a:endParaRPr>
          </a:p>
          <a:p>
            <a:pPr marL="0" indent="0" algn="ctr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  <a:t>Raak met uw adem mijn onrust</a:t>
            </a:r>
            <a:b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</a:br>
            <a: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  <a:t>tot ik de rust hervind.</a:t>
            </a:r>
            <a:b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</a:br>
            <a: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  <a:t>Al mijn wonden heelt Gij:</a:t>
            </a:r>
            <a:b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</a:br>
            <a: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  <a:t>Gij ziet in mij uw kind.</a:t>
            </a:r>
            <a:endParaRPr lang="nl-BE" sz="2400" dirty="0">
              <a:effectLst/>
              <a:latin typeface="Avenir Roman"/>
              <a:ea typeface="Times New Roman" panose="02020603050405020304" pitchFamily="18" charset="0"/>
              <a:cs typeface="Avenir Oblique"/>
            </a:endParaRPr>
          </a:p>
          <a:p>
            <a:pPr marL="0" indent="0" algn="ctr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  <a:t>Wees ook de Geest die mij aanvuurt</a:t>
            </a:r>
            <a:b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</a:br>
            <a: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  <a:t>en al mijn twijfels bant.</a:t>
            </a:r>
            <a:b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</a:br>
            <a: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  <a:t>Als geroepen kom ik:</a:t>
            </a:r>
            <a:b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</a:br>
            <a: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  <a:t>mijn tijd is in uw hand.</a:t>
            </a:r>
          </a:p>
          <a:p>
            <a:pPr marL="0" indent="0" algn="ctr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  <a:buNone/>
            </a:pPr>
            <a:endParaRPr lang="nl-BE" sz="2400" dirty="0">
              <a:solidFill>
                <a:srgbClr val="000000"/>
              </a:solidFill>
              <a:latin typeface="Avenir Roman"/>
              <a:ea typeface="Times New Roman" panose="02020603050405020304" pitchFamily="18" charset="0"/>
              <a:cs typeface="Avenir Oblique"/>
            </a:endParaRPr>
          </a:p>
          <a:p>
            <a:pPr marL="0" indent="0" algn="ctr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  <a:buNone/>
            </a:pPr>
            <a:endParaRPr lang="nl-BE" sz="2400" dirty="0">
              <a:solidFill>
                <a:srgbClr val="000000"/>
              </a:solidFill>
              <a:effectLst/>
              <a:latin typeface="Avenir Roman"/>
              <a:ea typeface="Times New Roman" panose="02020603050405020304" pitchFamily="18" charset="0"/>
              <a:cs typeface="Avenir Oblique"/>
            </a:endParaRPr>
          </a:p>
          <a:p>
            <a:pPr marL="0" indent="0" algn="ctr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  <a:buNone/>
            </a:pPr>
            <a:endParaRPr lang="nl-BE" sz="2400" dirty="0">
              <a:solidFill>
                <a:srgbClr val="000000"/>
              </a:solidFill>
              <a:latin typeface="Avenir Roman"/>
              <a:ea typeface="Times New Roman" panose="02020603050405020304" pitchFamily="18" charset="0"/>
              <a:cs typeface="Avenir Oblique"/>
            </a:endParaRPr>
          </a:p>
          <a:p>
            <a:pPr marL="0" indent="0" algn="ctr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  <a:buNone/>
            </a:pPr>
            <a:endParaRPr lang="nl-BE" sz="2400" dirty="0">
              <a:solidFill>
                <a:srgbClr val="000000"/>
              </a:solidFill>
              <a:effectLst/>
              <a:latin typeface="Avenir Roman"/>
              <a:ea typeface="Times New Roman" panose="02020603050405020304" pitchFamily="18" charset="0"/>
              <a:cs typeface="Avenir Oblique"/>
            </a:endParaRPr>
          </a:p>
          <a:p>
            <a:pPr marL="0" indent="0" algn="ctr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  <a:buNone/>
            </a:pPr>
            <a:endParaRPr lang="nl-BE" sz="2400" dirty="0">
              <a:solidFill>
                <a:srgbClr val="000000"/>
              </a:solidFill>
              <a:effectLst/>
              <a:latin typeface="Avenir Roman"/>
              <a:ea typeface="Times New Roman" panose="02020603050405020304" pitchFamily="18" charset="0"/>
              <a:cs typeface="Avenir Oblique"/>
            </a:endParaRPr>
          </a:p>
          <a:p>
            <a:pPr marL="0" indent="0" algn="ctr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  <a:t>Kom en doorstraal mijn dagen,</a:t>
            </a:r>
            <a:b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</a:br>
            <a: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  <a:t>Geest van God uitgegaan,</a:t>
            </a:r>
            <a:b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</a:br>
            <a: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  <a:t>die mijn ogen opent</a:t>
            </a:r>
            <a:b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</a:br>
            <a: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  <a:t>voor wie nu naast mij staan.</a:t>
            </a:r>
            <a:endParaRPr lang="nl-BE" sz="2400" dirty="0">
              <a:effectLst/>
              <a:latin typeface="Avenir Roman"/>
              <a:ea typeface="Times New Roman" panose="02020603050405020304" pitchFamily="18" charset="0"/>
              <a:cs typeface="Avenir Oblique"/>
            </a:endParaRPr>
          </a:p>
          <a:p>
            <a:pPr marL="0" indent="0" algn="ctr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  <a:t>Heer, raak ons aan met uw adem,</a:t>
            </a:r>
            <a:b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</a:br>
            <a: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  <a:t>geef ons een vergezicht!</a:t>
            </a:r>
            <a:b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</a:br>
            <a: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  <a:t>Draag ons op uw vleugels,</a:t>
            </a:r>
            <a:b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</a:br>
            <a:r>
              <a:rPr lang="nl-BE" sz="2400" dirty="0">
                <a:solidFill>
                  <a:srgbClr val="000000"/>
                </a:solidFill>
                <a:effectLst/>
                <a:latin typeface="Avenir Roman"/>
                <a:ea typeface="Times New Roman" panose="02020603050405020304" pitchFamily="18" charset="0"/>
                <a:cs typeface="Avenir Oblique"/>
              </a:rPr>
              <a:t>zegen ons met uw licht!</a:t>
            </a:r>
          </a:p>
        </p:txBody>
      </p:sp>
    </p:spTree>
    <p:extLst>
      <p:ext uri="{BB962C8B-B14F-4D97-AF65-F5344CB8AC3E}">
        <p14:creationId xmlns:p14="http://schemas.microsoft.com/office/powerpoint/2010/main" val="2145274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F704C8-EED1-441D-9383-0DEA6D721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379" y="0"/>
            <a:ext cx="10238371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nl-NL" sz="2000" b="0" i="0" dirty="0">
                <a:solidFill>
                  <a:srgbClr val="222222"/>
                </a:solidFill>
                <a:effectLst/>
                <a:latin typeface="capitolium-news-2"/>
              </a:rPr>
            </a:br>
            <a:r>
              <a:rPr lang="nl-NL" sz="2000" b="0" i="0" dirty="0">
                <a:solidFill>
                  <a:srgbClr val="222222"/>
                </a:solidFill>
                <a:effectLst/>
                <a:latin typeface="capitolium-news-2"/>
              </a:rPr>
              <a:t>Jahwe zei tot Abram: `Trek weg uit uw land, uw stam en uw familie, naar het land dat Ik u aan zal wijzen.  Ik zal een groot volk van u maken. Ik zal u zegenen en uw naam groot maken, zodat gij een zegen zult zijn.  Ik zal zegenen die u zegenen, maar die u versmaadt zal Ik vervloeken. Door u zal zegen komen over alle geslachten op aarde.'  Toen trok Abram weg, zoals Jahwe hem had opgedragen, en Lot ging met hem mee. Abram was vijfenzeventig jaar toen hij </a:t>
            </a:r>
            <a:r>
              <a:rPr lang="nl-NL" sz="2000" b="0" i="0" dirty="0" err="1">
                <a:solidFill>
                  <a:srgbClr val="222222"/>
                </a:solidFill>
                <a:effectLst/>
                <a:latin typeface="capitolium-news-2"/>
              </a:rPr>
              <a:t>Haran</a:t>
            </a:r>
            <a:r>
              <a:rPr lang="nl-NL" sz="2000" b="0" i="0" dirty="0">
                <a:solidFill>
                  <a:srgbClr val="222222"/>
                </a:solidFill>
                <a:effectLst/>
                <a:latin typeface="capitolium-news-2"/>
              </a:rPr>
              <a:t> verliet.  Met zijn vrouw </a:t>
            </a:r>
            <a:r>
              <a:rPr lang="nl-NL" sz="2000" b="0" i="0" dirty="0" err="1">
                <a:solidFill>
                  <a:srgbClr val="222222"/>
                </a:solidFill>
                <a:effectLst/>
                <a:latin typeface="capitolium-news-2"/>
              </a:rPr>
              <a:t>Sarai</a:t>
            </a:r>
            <a:r>
              <a:rPr lang="nl-NL" sz="2000" b="0" i="0" dirty="0">
                <a:solidFill>
                  <a:srgbClr val="222222"/>
                </a:solidFill>
                <a:effectLst/>
                <a:latin typeface="capitolium-news-2"/>
              </a:rPr>
              <a:t> en met Lot, de zoon van zijn broer, met al hun bezittingen en met degenen die zij in </a:t>
            </a:r>
            <a:r>
              <a:rPr lang="nl-NL" sz="2000" b="0" i="0" dirty="0" err="1">
                <a:solidFill>
                  <a:srgbClr val="222222"/>
                </a:solidFill>
                <a:effectLst/>
                <a:latin typeface="capitolium-news-2"/>
              </a:rPr>
              <a:t>Haran</a:t>
            </a:r>
            <a:r>
              <a:rPr lang="nl-NL" sz="2000" b="0" i="0" dirty="0">
                <a:solidFill>
                  <a:srgbClr val="222222"/>
                </a:solidFill>
                <a:effectLst/>
                <a:latin typeface="capitolium-news-2"/>
              </a:rPr>
              <a:t> in dienst hadden genomen, ging Abram op weg naar Kanaän.</a:t>
            </a:r>
          </a:p>
          <a:p>
            <a:pPr marL="0" indent="0">
              <a:buNone/>
            </a:pPr>
            <a:r>
              <a:rPr lang="nl-NL" dirty="0">
                <a:solidFill>
                  <a:srgbClr val="222222"/>
                </a:solidFill>
                <a:latin typeface="capitolium-news-2"/>
                <a:cs typeface="Avenir Roman"/>
              </a:rPr>
              <a:t>Gen 12, 1-5a</a:t>
            </a:r>
            <a:endParaRPr lang="nl-BE" sz="2200" dirty="0">
              <a:latin typeface="Avenir Roman"/>
              <a:cs typeface="Avenir Roman"/>
            </a:endParaRPr>
          </a:p>
        </p:txBody>
      </p:sp>
    </p:spTree>
    <p:extLst>
      <p:ext uri="{BB962C8B-B14F-4D97-AF65-F5344CB8AC3E}">
        <p14:creationId xmlns:p14="http://schemas.microsoft.com/office/powerpoint/2010/main" val="1873368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F704C8-EED1-441D-9383-0DEA6D721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181" y="237844"/>
            <a:ext cx="10963564" cy="5645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b="0" i="0" dirty="0">
                <a:solidFill>
                  <a:srgbClr val="222222"/>
                </a:solidFill>
                <a:effectLst/>
                <a:latin typeface="capitolium-news-2"/>
              </a:rPr>
              <a:t>Jahwe zei tot Abram: `Trek weg uit uw land, uw stam en uw familie, naar het land dat Ik u aan zal wijzen.  Ik zal een groot volk van u maken. Ik zal u zegenen en uw naam groot maken, zodat gij een zegen zult zijn.  Ik zal zegenen die u zegenen, maar die u versmaadt zal Ik vervloeken. Door u zal zegen komen over alle geslachten op aarde.'  Toen trok Abram weg, zoals Jahwe hem had opgedragen, en Lot ging met hem mee. Abram was vijfenzeventig jaar toen hij </a:t>
            </a:r>
            <a:r>
              <a:rPr lang="nl-NL" sz="1800" b="0" i="0" dirty="0" err="1">
                <a:solidFill>
                  <a:srgbClr val="222222"/>
                </a:solidFill>
                <a:effectLst/>
                <a:latin typeface="capitolium-news-2"/>
              </a:rPr>
              <a:t>Haran</a:t>
            </a:r>
            <a:r>
              <a:rPr lang="nl-NL" sz="1800" b="0" i="0" dirty="0">
                <a:solidFill>
                  <a:srgbClr val="222222"/>
                </a:solidFill>
                <a:effectLst/>
                <a:latin typeface="capitolium-news-2"/>
              </a:rPr>
              <a:t> verliet.  Met zijn vrouw </a:t>
            </a:r>
            <a:r>
              <a:rPr lang="nl-NL" sz="1800" b="0" i="0" dirty="0" err="1">
                <a:solidFill>
                  <a:srgbClr val="222222"/>
                </a:solidFill>
                <a:effectLst/>
                <a:latin typeface="capitolium-news-2"/>
              </a:rPr>
              <a:t>Sarai</a:t>
            </a:r>
            <a:r>
              <a:rPr lang="nl-NL" sz="1800" b="0" i="0" dirty="0">
                <a:solidFill>
                  <a:srgbClr val="222222"/>
                </a:solidFill>
                <a:effectLst/>
                <a:latin typeface="capitolium-news-2"/>
              </a:rPr>
              <a:t> en met Lot, de zoon van zijn broer, met al hun bezittingen en met degenen die zij in </a:t>
            </a:r>
            <a:r>
              <a:rPr lang="nl-NL" sz="1800" b="0" i="0" dirty="0" err="1">
                <a:solidFill>
                  <a:srgbClr val="222222"/>
                </a:solidFill>
                <a:effectLst/>
                <a:latin typeface="capitolium-news-2"/>
              </a:rPr>
              <a:t>Haran</a:t>
            </a:r>
            <a:r>
              <a:rPr lang="nl-NL" sz="1800" b="0" i="0" dirty="0">
                <a:solidFill>
                  <a:srgbClr val="222222"/>
                </a:solidFill>
                <a:effectLst/>
                <a:latin typeface="capitolium-news-2"/>
              </a:rPr>
              <a:t> in dienst hadden genomen, ging Abram op weg naar Kanaän.</a:t>
            </a:r>
          </a:p>
          <a:p>
            <a:pPr marL="0" indent="0">
              <a:buNone/>
            </a:pPr>
            <a:r>
              <a:rPr lang="nl-NL" sz="1800" dirty="0">
                <a:solidFill>
                  <a:srgbClr val="222222"/>
                </a:solidFill>
                <a:latin typeface="capitolium-news-2"/>
                <a:cs typeface="Avenir Roman"/>
              </a:rPr>
              <a:t>Gen 12, 1-5a</a:t>
            </a:r>
            <a:endParaRPr lang="nl-BE" sz="2000" dirty="0">
              <a:latin typeface="Avenir Roman"/>
              <a:cs typeface="Avenir Roman"/>
            </a:endParaRPr>
          </a:p>
          <a:p>
            <a:pPr marL="0" indent="0">
              <a:buNone/>
            </a:pPr>
            <a:endParaRPr lang="nl-BE" sz="1800" dirty="0">
              <a:latin typeface="Avenir Roman"/>
              <a:cs typeface="Avenir Roman"/>
            </a:endParaRPr>
          </a:p>
        </p:txBody>
      </p:sp>
      <p:sp>
        <p:nvSpPr>
          <p:cNvPr id="2" name="Afgeronde rechthoek 1"/>
          <p:cNvSpPr/>
          <p:nvPr/>
        </p:nvSpPr>
        <p:spPr>
          <a:xfrm>
            <a:off x="2170442" y="4057072"/>
            <a:ext cx="9790752" cy="1878969"/>
          </a:xfrm>
          <a:prstGeom prst="round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33499BC-E4EE-4837-8A05-6C1CE8E06474}"/>
              </a:ext>
            </a:extLst>
          </p:cNvPr>
          <p:cNvSpPr txBox="1"/>
          <p:nvPr/>
        </p:nvSpPr>
        <p:spPr>
          <a:xfrm>
            <a:off x="2318430" y="4109551"/>
            <a:ext cx="9642764" cy="177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2000" dirty="0">
                <a:solidFill>
                  <a:srgbClr val="003E79"/>
                </a:solidFill>
                <a:latin typeface="Avenir Black"/>
                <a:cs typeface="Avenir Black"/>
              </a:rPr>
              <a:t>Neem je tijd om je deze scène voor te stellen en je plaats in te nemen. </a:t>
            </a:r>
          </a:p>
          <a:p>
            <a:pPr>
              <a:lnSpc>
                <a:spcPct val="120000"/>
              </a:lnSpc>
              <a:spcBef>
                <a:spcPts val="600"/>
              </a:spcBef>
              <a:tabLst>
                <a:tab pos="442913" algn="l"/>
              </a:tabLst>
            </a:pPr>
            <a:r>
              <a:rPr lang="nl-BE" sz="2000" dirty="0">
                <a:latin typeface="Avenir Book"/>
                <a:cs typeface="Avenir Book"/>
              </a:rPr>
              <a:t>	Is er een woord of beeld in het fragment dat jou raakt of een gevoel dat bij jou opkomt?</a:t>
            </a:r>
            <a:endParaRPr lang="nl-BE" sz="2000" dirty="0">
              <a:solidFill>
                <a:srgbClr val="003E79"/>
              </a:solidFill>
              <a:latin typeface="Avenir Book"/>
              <a:cs typeface="Avenir Book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tabLst>
                <a:tab pos="442913" algn="l"/>
              </a:tabLst>
            </a:pPr>
            <a:r>
              <a:rPr lang="nl-BE" sz="2000" dirty="0">
                <a:solidFill>
                  <a:srgbClr val="003E79"/>
                </a:solidFill>
                <a:latin typeface="Avenir Book"/>
                <a:cs typeface="Avenir Book"/>
              </a:rPr>
              <a:t>of</a:t>
            </a:r>
            <a:r>
              <a:rPr lang="nl-BE" sz="2000" dirty="0">
                <a:latin typeface="Avenir Book"/>
                <a:cs typeface="Avenir Book"/>
              </a:rPr>
              <a:t>	Welke weg wijst God mij? Wie heb ik nodig om mijn weg te gaan?</a:t>
            </a:r>
          </a:p>
          <a:p>
            <a:pPr>
              <a:lnSpc>
                <a:spcPct val="120000"/>
              </a:lnSpc>
              <a:spcBef>
                <a:spcPts val="600"/>
              </a:spcBef>
              <a:tabLst>
                <a:tab pos="442913" algn="l"/>
              </a:tabLst>
            </a:pPr>
            <a:r>
              <a:rPr lang="nl-BE" sz="2000" dirty="0">
                <a:solidFill>
                  <a:srgbClr val="003E79"/>
                </a:solidFill>
                <a:latin typeface="Avenir Book"/>
                <a:cs typeface="Avenir Book"/>
              </a:rPr>
              <a:t>of</a:t>
            </a:r>
            <a:r>
              <a:rPr lang="nl-BE" sz="2000" dirty="0">
                <a:latin typeface="Avenir Book"/>
                <a:cs typeface="Avenir Book"/>
              </a:rPr>
              <a:t>	Waarin zegent God mij? Hoe ben ik zegen voor anderen?</a:t>
            </a:r>
          </a:p>
        </p:txBody>
      </p:sp>
    </p:spTree>
    <p:extLst>
      <p:ext uri="{BB962C8B-B14F-4D97-AF65-F5344CB8AC3E}">
        <p14:creationId xmlns:p14="http://schemas.microsoft.com/office/powerpoint/2010/main" val="1977486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F616A82B-4290-46E7-BF7E-9119EFAF9B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9C4A9FE-AA24-48EB-8088-2C3C210AE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62886" y="1163238"/>
            <a:ext cx="4222714" cy="3271851"/>
          </a:xfrm>
        </p:spPr>
        <p:txBody>
          <a:bodyPr>
            <a:noAutofit/>
          </a:bodyPr>
          <a:lstStyle/>
          <a:p>
            <a:r>
              <a:rPr lang="nl-BE" sz="4400" dirty="0">
                <a:solidFill>
                  <a:srgbClr val="003E79"/>
                </a:solidFill>
                <a:latin typeface="Avenir Black"/>
                <a:cs typeface="Avenir Black"/>
              </a:rPr>
              <a:t>Een wens of bede om mee naar huis te nemen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384705C0-200D-4593-9ACD-AB2EB191973A}"/>
              </a:ext>
            </a:extLst>
          </p:cNvPr>
          <p:cNvSpPr txBox="1"/>
          <p:nvPr/>
        </p:nvSpPr>
        <p:spPr>
          <a:xfrm>
            <a:off x="7121271" y="6486799"/>
            <a:ext cx="3226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>
                <a:latin typeface="Avenir Oblique"/>
                <a:cs typeface="Avenir Oblique"/>
              </a:rPr>
              <a:t>Dialoog 2 door Jana </a:t>
            </a:r>
            <a:r>
              <a:rPr lang="nl-BE" sz="1400" dirty="0" err="1">
                <a:latin typeface="Avenir Oblique"/>
                <a:cs typeface="Avenir Oblique"/>
              </a:rPr>
              <a:t>Binon</a:t>
            </a:r>
            <a:r>
              <a:rPr lang="nl-BE" sz="1400" dirty="0">
                <a:latin typeface="Avenir Oblique"/>
                <a:cs typeface="Avenir Oblique"/>
              </a:rPr>
              <a:t> - inwezig.be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7F677EB-5CCE-4C56-BCDF-B5DD2E1BC5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029450" cy="6858000"/>
          </a:xfrm>
          <a:prstGeom prst="rect">
            <a:avLst/>
          </a:prstGeom>
        </p:spPr>
      </p:pic>
      <p:cxnSp>
        <p:nvCxnSpPr>
          <p:cNvPr id="6" name="Rechte verbindingslijn 5"/>
          <p:cNvCxnSpPr/>
          <p:nvPr/>
        </p:nvCxnSpPr>
        <p:spPr>
          <a:xfrm flipH="1">
            <a:off x="8798994" y="5191716"/>
            <a:ext cx="1543972" cy="0"/>
          </a:xfrm>
          <a:prstGeom prst="line">
            <a:avLst/>
          </a:prstGeom>
          <a:ln>
            <a:solidFill>
              <a:srgbClr val="003E7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H="1">
            <a:off x="8801977" y="1530237"/>
            <a:ext cx="1543972" cy="0"/>
          </a:xfrm>
          <a:prstGeom prst="line">
            <a:avLst/>
          </a:prstGeom>
          <a:ln>
            <a:solidFill>
              <a:srgbClr val="003E7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7632365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Boho">
      <a:dk1>
        <a:sysClr val="windowText" lastClr="000000"/>
      </a:dk1>
      <a:lt1>
        <a:sysClr val="window" lastClr="FFFFFF"/>
      </a:lt1>
      <a:dk2>
        <a:srgbClr val="323232"/>
      </a:dk2>
      <a:lt2>
        <a:srgbClr val="F4F1EF"/>
      </a:lt2>
      <a:accent1>
        <a:srgbClr val="8F4F58"/>
      </a:accent1>
      <a:accent2>
        <a:srgbClr val="D09182"/>
      </a:accent2>
      <a:accent3>
        <a:srgbClr val="C7A085"/>
      </a:accent3>
      <a:accent4>
        <a:srgbClr val="ADA085"/>
      </a:accent4>
      <a:accent5>
        <a:srgbClr val="5F787F"/>
      </a:accent5>
      <a:accent6>
        <a:srgbClr val="5A6768"/>
      </a:accent6>
      <a:hlink>
        <a:srgbClr val="A25872"/>
      </a:hlink>
      <a:folHlink>
        <a:srgbClr val="667A7E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620</Words>
  <Application>Microsoft Office PowerPoint</Application>
  <PresentationFormat>Breedbeeld</PresentationFormat>
  <Paragraphs>35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6" baseType="lpstr">
      <vt:lpstr>Arial</vt:lpstr>
      <vt:lpstr>Avenir Black</vt:lpstr>
      <vt:lpstr>Avenir Book</vt:lpstr>
      <vt:lpstr>Avenir Next LT Pro</vt:lpstr>
      <vt:lpstr>Avenir Oblique</vt:lpstr>
      <vt:lpstr>Avenir Roman</vt:lpstr>
      <vt:lpstr>capitolium-news-2</vt:lpstr>
      <vt:lpstr>Modern Love</vt:lpstr>
      <vt:lpstr>BohemianVTI</vt:lpstr>
      <vt:lpstr>Ruach</vt:lpstr>
      <vt:lpstr>Verloop</vt:lpstr>
      <vt:lpstr>Landen bij elkaar</vt:lpstr>
      <vt:lpstr>PowerPoint-presentatie</vt:lpstr>
      <vt:lpstr>PowerPoint-presentatie</vt:lpstr>
      <vt:lpstr>PowerPoint-presentatie</vt:lpstr>
      <vt:lpstr>Een wens of bede om mee naar huis te nemen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Ruach</dc:title>
  <dc:creator>Frieda Boeykens</dc:creator>
  <cp:lastModifiedBy>Frieda Boeykens</cp:lastModifiedBy>
  <cp:revision>35</cp:revision>
  <dcterms:created xsi:type="dcterms:W3CDTF">2021-01-04T13:21:44Z</dcterms:created>
  <dcterms:modified xsi:type="dcterms:W3CDTF">2024-09-27T09:24:29Z</dcterms:modified>
</cp:coreProperties>
</file>