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handoutMasterIdLst>
    <p:handoutMasterId r:id="rId9"/>
  </p:handoutMasterIdLst>
  <p:sldIdLst>
    <p:sldId id="256" r:id="rId2"/>
    <p:sldId id="262" r:id="rId3"/>
    <p:sldId id="263" r:id="rId4"/>
    <p:sldId id="261" r:id="rId5"/>
    <p:sldId id="257" r:id="rId6"/>
    <p:sldId id="264" r:id="rId7"/>
    <p:sldId id="259" r:id="rId8"/>
  </p:sldIdLst>
  <p:sldSz cx="12192000" cy="6858000"/>
  <p:notesSz cx="6669088" cy="992663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E79"/>
    <a:srgbClr val="ADAC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EA834DC2-4E5F-4881-81DA-5302EA67E7EA}" type="datetimeFigureOut">
              <a:rPr lang="en-US" smtClean="0"/>
              <a:t>9/27/2024</a:t>
            </a:fld>
            <a:endParaRPr lang="en-US"/>
          </a:p>
        </p:txBody>
      </p:sp>
      <p:sp>
        <p:nvSpPr>
          <p:cNvPr id="4" name="Tijdelijke aanduiding voor voettekst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US"/>
          </a:p>
        </p:txBody>
      </p:sp>
      <p:sp>
        <p:nvSpPr>
          <p:cNvPr id="5" name="Tijdelijke aanduiding voor dianumm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1E4C3ECC-9954-4881-95E9-D44C7F737B0D}" type="slidenum">
              <a:rPr lang="en-US" smtClean="0"/>
              <a:t>‹nr.›</a:t>
            </a:fld>
            <a:endParaRPr lang="en-US"/>
          </a:p>
        </p:txBody>
      </p:sp>
    </p:spTree>
    <p:extLst>
      <p:ext uri="{BB962C8B-B14F-4D97-AF65-F5344CB8AC3E}">
        <p14:creationId xmlns:p14="http://schemas.microsoft.com/office/powerpoint/2010/main" val="27081116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46008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0138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724578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‹nr.›</a:t>
            </a:fld>
            <a:endParaRPr lang="en-US" dirty="0"/>
          </a:p>
        </p:txBody>
      </p:sp>
    </p:spTree>
    <p:extLst>
      <p:ext uri="{BB962C8B-B14F-4D97-AF65-F5344CB8AC3E}">
        <p14:creationId xmlns:p14="http://schemas.microsoft.com/office/powerpoint/2010/main" val="73035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060231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44298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619269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772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796758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3055676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38775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9/27/2024</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‹nr.›</a:t>
            </a:fld>
            <a:endParaRPr lang="en-US"/>
          </a:p>
        </p:txBody>
      </p:sp>
    </p:spTree>
    <p:extLst>
      <p:ext uri="{BB962C8B-B14F-4D97-AF65-F5344CB8AC3E}">
        <p14:creationId xmlns:p14="http://schemas.microsoft.com/office/powerpoint/2010/main" val="283605342"/>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44" r:id="rId6"/>
    <p:sldLayoutId id="2147483840" r:id="rId7"/>
    <p:sldLayoutId id="2147483841" r:id="rId8"/>
    <p:sldLayoutId id="2147483842" r:id="rId9"/>
    <p:sldLayoutId id="2147483843" r:id="rId10"/>
    <p:sldLayoutId id="2147483845"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9C4A9FE-AA24-48EB-8088-2C3C210AEAE4}"/>
              </a:ext>
            </a:extLst>
          </p:cNvPr>
          <p:cNvSpPr>
            <a:spLocks noGrp="1"/>
          </p:cNvSpPr>
          <p:nvPr>
            <p:ph type="ctrTitle"/>
          </p:nvPr>
        </p:nvSpPr>
        <p:spPr>
          <a:xfrm>
            <a:off x="6906812" y="1749486"/>
            <a:ext cx="5285188" cy="2150595"/>
          </a:xfrm>
        </p:spPr>
        <p:txBody>
          <a:bodyPr>
            <a:normAutofit/>
          </a:bodyPr>
          <a:lstStyle/>
          <a:p>
            <a:r>
              <a:rPr lang="nl-BE" sz="12000" dirty="0" err="1">
                <a:solidFill>
                  <a:srgbClr val="003E79"/>
                </a:solidFill>
                <a:latin typeface="Avenir Book"/>
                <a:cs typeface="Avenir Book"/>
              </a:rPr>
              <a:t>Ruach</a:t>
            </a:r>
            <a:endParaRPr lang="nl-BE" sz="12000" dirty="0">
              <a:solidFill>
                <a:srgbClr val="003E79"/>
              </a:solidFill>
              <a:latin typeface="Avenir Book"/>
              <a:cs typeface="Avenir Book"/>
            </a:endParaRPr>
          </a:p>
        </p:txBody>
      </p:sp>
      <p:pic>
        <p:nvPicPr>
          <p:cNvPr id="6" name="Afbeelding 5">
            <a:extLst>
              <a:ext uri="{FF2B5EF4-FFF2-40B4-BE49-F238E27FC236}">
                <a16:creationId xmlns:a16="http://schemas.microsoft.com/office/drawing/2014/main" id="{55DF9D23-3A09-481F-B19D-06FABC54511B}"/>
              </a:ext>
            </a:extLst>
          </p:cNvPr>
          <p:cNvPicPr>
            <a:picLocks noChangeAspect="1"/>
          </p:cNvPicPr>
          <p:nvPr/>
        </p:nvPicPr>
        <p:blipFill rotWithShape="1">
          <a:blip r:embed="rId2">
            <a:extLst>
              <a:ext uri="{28A0092B-C50C-407E-A947-70E740481C1C}">
                <a14:useLocalDpi xmlns:a14="http://schemas.microsoft.com/office/drawing/2010/main" val="0"/>
              </a:ext>
            </a:extLst>
          </a:blip>
          <a:srcRect r="1438" b="2"/>
          <a:stretch/>
        </p:blipFill>
        <p:spPr>
          <a:xfrm>
            <a:off x="20" y="-1"/>
            <a:ext cx="6915093" cy="6858001"/>
          </a:xfrm>
          <a:prstGeom prst="rect">
            <a:avLst/>
          </a:prstGeom>
        </p:spPr>
      </p:pic>
      <p:sp>
        <p:nvSpPr>
          <p:cNvPr id="7" name="Tekstvak 6">
            <a:extLst>
              <a:ext uri="{FF2B5EF4-FFF2-40B4-BE49-F238E27FC236}">
                <a16:creationId xmlns:a16="http://schemas.microsoft.com/office/drawing/2014/main" id="{384705C0-200D-4593-9ACD-AB2EB191973A}"/>
              </a:ext>
            </a:extLst>
          </p:cNvPr>
          <p:cNvSpPr txBox="1"/>
          <p:nvPr/>
        </p:nvSpPr>
        <p:spPr>
          <a:xfrm>
            <a:off x="7039239" y="6331696"/>
            <a:ext cx="3226016" cy="276999"/>
          </a:xfrm>
          <a:prstGeom prst="rect">
            <a:avLst/>
          </a:prstGeom>
          <a:noFill/>
        </p:spPr>
        <p:txBody>
          <a:bodyPr wrap="square" rtlCol="0">
            <a:spAutoFit/>
          </a:bodyPr>
          <a:lstStyle/>
          <a:p>
            <a:r>
              <a:rPr lang="nl-BE" sz="1200" dirty="0">
                <a:latin typeface="Avenir Oblique"/>
                <a:cs typeface="Avenir Oblique"/>
              </a:rPr>
              <a:t>Dialoog 1 door Jana </a:t>
            </a:r>
            <a:r>
              <a:rPr lang="nl-BE" sz="1200" dirty="0" err="1">
                <a:latin typeface="Avenir Oblique"/>
                <a:cs typeface="Avenir Oblique"/>
              </a:rPr>
              <a:t>Binon</a:t>
            </a:r>
            <a:r>
              <a:rPr lang="nl-BE" sz="1200" dirty="0">
                <a:latin typeface="Avenir Oblique"/>
                <a:cs typeface="Avenir Oblique"/>
              </a:rPr>
              <a:t> - inwezig.be</a:t>
            </a:r>
          </a:p>
        </p:txBody>
      </p:sp>
      <p:sp>
        <p:nvSpPr>
          <p:cNvPr id="4" name="Afgeronde rechthoek 3"/>
          <p:cNvSpPr/>
          <p:nvPr/>
        </p:nvSpPr>
        <p:spPr>
          <a:xfrm>
            <a:off x="7611958" y="3693110"/>
            <a:ext cx="3884839" cy="729137"/>
          </a:xfrm>
          <a:prstGeom prst="roundRect">
            <a:avLst/>
          </a:prstGeom>
          <a:solidFill>
            <a:srgbClr val="003E79"/>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3" name="Ondertitel 2">
            <a:extLst>
              <a:ext uri="{FF2B5EF4-FFF2-40B4-BE49-F238E27FC236}">
                <a16:creationId xmlns:a16="http://schemas.microsoft.com/office/drawing/2014/main" id="{5951A29B-3933-4E59-B9DF-913368A5C122}"/>
              </a:ext>
            </a:extLst>
          </p:cNvPr>
          <p:cNvSpPr>
            <a:spLocks noGrp="1"/>
          </p:cNvSpPr>
          <p:nvPr>
            <p:ph type="subTitle" idx="1"/>
          </p:nvPr>
        </p:nvSpPr>
        <p:spPr>
          <a:xfrm>
            <a:off x="6915112" y="3397493"/>
            <a:ext cx="5276888" cy="1084590"/>
          </a:xfrm>
        </p:spPr>
        <p:txBody>
          <a:bodyPr>
            <a:noAutofit/>
          </a:bodyPr>
          <a:lstStyle/>
          <a:p>
            <a:r>
              <a:rPr lang="nl-BE" sz="4800" dirty="0">
                <a:solidFill>
                  <a:schemeClr val="bg1"/>
                </a:solidFill>
              </a:rPr>
              <a:t>Welkom</a:t>
            </a:r>
          </a:p>
        </p:txBody>
      </p:sp>
    </p:spTree>
    <p:extLst>
      <p:ext uri="{BB962C8B-B14F-4D97-AF65-F5344CB8AC3E}">
        <p14:creationId xmlns:p14="http://schemas.microsoft.com/office/powerpoint/2010/main" val="2787012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44119-F950-41BD-AA48-1F2574D972B8}"/>
              </a:ext>
            </a:extLst>
          </p:cNvPr>
          <p:cNvSpPr>
            <a:spLocks noGrp="1"/>
          </p:cNvSpPr>
          <p:nvPr>
            <p:ph type="title"/>
          </p:nvPr>
        </p:nvSpPr>
        <p:spPr/>
        <p:txBody>
          <a:bodyPr>
            <a:normAutofit/>
          </a:bodyPr>
          <a:lstStyle/>
          <a:p>
            <a:r>
              <a:rPr lang="nl-BE" sz="4800" dirty="0">
                <a:solidFill>
                  <a:srgbClr val="003E79"/>
                </a:solidFill>
                <a:latin typeface="Avenir Black"/>
                <a:cs typeface="Avenir Black"/>
              </a:rPr>
              <a:t>Verloop</a:t>
            </a:r>
          </a:p>
        </p:txBody>
      </p:sp>
      <p:sp>
        <p:nvSpPr>
          <p:cNvPr id="3" name="Tijdelijke aanduiding voor inhoud 2">
            <a:extLst>
              <a:ext uri="{FF2B5EF4-FFF2-40B4-BE49-F238E27FC236}">
                <a16:creationId xmlns:a16="http://schemas.microsoft.com/office/drawing/2014/main" id="{21151315-D8E2-4BE9-8AC0-FF33C1C49CD0}"/>
              </a:ext>
            </a:extLst>
          </p:cNvPr>
          <p:cNvSpPr>
            <a:spLocks noGrp="1"/>
          </p:cNvSpPr>
          <p:nvPr>
            <p:ph idx="1"/>
          </p:nvPr>
        </p:nvSpPr>
        <p:spPr>
          <a:xfrm>
            <a:off x="1070821" y="1775161"/>
            <a:ext cx="9634011" cy="5082839"/>
          </a:xfrm>
        </p:spPr>
        <p:txBody>
          <a:bodyPr>
            <a:normAutofit/>
          </a:bodyPr>
          <a:lstStyle/>
          <a:p>
            <a:pPr>
              <a:buClr>
                <a:srgbClr val="003E79"/>
              </a:buClr>
              <a:buFont typeface="Arial"/>
              <a:buChar char="•"/>
            </a:pPr>
            <a:r>
              <a:rPr lang="nl-BE" sz="2400" dirty="0">
                <a:latin typeface="Avenir Roman"/>
                <a:cs typeface="Avenir Roman"/>
              </a:rPr>
              <a:t>Landen bij elkaar</a:t>
            </a:r>
          </a:p>
          <a:p>
            <a:pPr>
              <a:buClr>
                <a:srgbClr val="003E79"/>
              </a:buClr>
              <a:buFont typeface="Arial"/>
              <a:buChar char="•"/>
            </a:pPr>
            <a:r>
              <a:rPr lang="nl-BE" sz="2400" dirty="0">
                <a:latin typeface="Avenir Roman"/>
                <a:cs typeface="Avenir Roman"/>
              </a:rPr>
              <a:t>Landen bij de Heer: Gebed en stilte-moment</a:t>
            </a:r>
          </a:p>
          <a:p>
            <a:pPr>
              <a:buClr>
                <a:srgbClr val="003E79"/>
              </a:buClr>
              <a:buFont typeface="Arial"/>
              <a:buChar char="•"/>
            </a:pPr>
            <a:r>
              <a:rPr lang="nl-BE" sz="2400" dirty="0">
                <a:latin typeface="Avenir Roman"/>
                <a:cs typeface="Avenir Roman"/>
              </a:rPr>
              <a:t>Stilstaan bij een bijbelfragment en drie vragen</a:t>
            </a:r>
          </a:p>
          <a:p>
            <a:pPr>
              <a:buClr>
                <a:srgbClr val="003E79"/>
              </a:buClr>
              <a:buFont typeface="Arial"/>
              <a:buChar char="•"/>
            </a:pPr>
            <a:r>
              <a:rPr lang="nl-BE" sz="2400" dirty="0">
                <a:latin typeface="Avenir Roman"/>
                <a:cs typeface="Avenir Roman"/>
              </a:rPr>
              <a:t>Eerste deelronde: spreken en luisteren vanuit het hart</a:t>
            </a:r>
          </a:p>
          <a:p>
            <a:pPr>
              <a:buClr>
                <a:srgbClr val="003E79"/>
              </a:buClr>
              <a:buFont typeface="Arial"/>
              <a:buChar char="•"/>
            </a:pPr>
            <a:r>
              <a:rPr lang="nl-BE" sz="2400" dirty="0">
                <a:latin typeface="Avenir Roman"/>
                <a:cs typeface="Avenir Roman"/>
              </a:rPr>
              <a:t>Tweede deelronde: antwoorden vanuit het hart</a:t>
            </a:r>
          </a:p>
          <a:p>
            <a:pPr>
              <a:buClr>
                <a:srgbClr val="003E79"/>
              </a:buClr>
              <a:buFont typeface="Arial"/>
              <a:buChar char="•"/>
            </a:pPr>
            <a:r>
              <a:rPr lang="nl-BE" sz="2400" dirty="0">
                <a:latin typeface="Avenir Roman"/>
                <a:cs typeface="Avenir Roman"/>
              </a:rPr>
              <a:t>Derde deelronde: een bede of wens formuleren</a:t>
            </a:r>
          </a:p>
          <a:p>
            <a:pPr>
              <a:buClr>
                <a:srgbClr val="003E79"/>
              </a:buClr>
              <a:buFont typeface="Arial"/>
              <a:buChar char="•"/>
            </a:pPr>
            <a:r>
              <a:rPr lang="nl-BE" sz="2400" dirty="0">
                <a:latin typeface="Avenir Roman"/>
                <a:cs typeface="Avenir Roman"/>
              </a:rPr>
              <a:t>Afsluitend handenritueel en gezamenlijk gebed</a:t>
            </a:r>
          </a:p>
        </p:txBody>
      </p:sp>
      <p:cxnSp>
        <p:nvCxnSpPr>
          <p:cNvPr id="5" name="Rechte verbindingslijn 4"/>
          <p:cNvCxnSpPr>
            <a:cxnSpLocks/>
          </p:cNvCxnSpPr>
          <p:nvPr/>
        </p:nvCxnSpPr>
        <p:spPr>
          <a:xfrm flipH="1">
            <a:off x="1" y="1419327"/>
            <a:ext cx="3124939"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39809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44119-F950-41BD-AA48-1F2574D972B8}"/>
              </a:ext>
            </a:extLst>
          </p:cNvPr>
          <p:cNvSpPr>
            <a:spLocks noGrp="1"/>
          </p:cNvSpPr>
          <p:nvPr>
            <p:ph type="title"/>
          </p:nvPr>
        </p:nvSpPr>
        <p:spPr/>
        <p:txBody>
          <a:bodyPr>
            <a:normAutofit/>
          </a:bodyPr>
          <a:lstStyle/>
          <a:p>
            <a:r>
              <a:rPr lang="nl-BE" sz="4800" dirty="0">
                <a:solidFill>
                  <a:srgbClr val="003E79"/>
                </a:solidFill>
                <a:latin typeface="Avenir Black"/>
                <a:cs typeface="Avenir Black"/>
              </a:rPr>
              <a:t>Landen bij elkaar</a:t>
            </a:r>
          </a:p>
        </p:txBody>
      </p:sp>
      <p:sp>
        <p:nvSpPr>
          <p:cNvPr id="3" name="Tijdelijke aanduiding voor inhoud 2">
            <a:extLst>
              <a:ext uri="{FF2B5EF4-FFF2-40B4-BE49-F238E27FC236}">
                <a16:creationId xmlns:a16="http://schemas.microsoft.com/office/drawing/2014/main" id="{21151315-D8E2-4BE9-8AC0-FF33C1C49CD0}"/>
              </a:ext>
            </a:extLst>
          </p:cNvPr>
          <p:cNvSpPr>
            <a:spLocks noGrp="1"/>
          </p:cNvSpPr>
          <p:nvPr>
            <p:ph idx="1"/>
          </p:nvPr>
        </p:nvSpPr>
        <p:spPr/>
        <p:txBody>
          <a:bodyPr>
            <a:normAutofit/>
          </a:bodyPr>
          <a:lstStyle/>
          <a:p>
            <a:pPr marL="0" indent="0">
              <a:buNone/>
            </a:pPr>
            <a:r>
              <a:rPr lang="nl-BE" sz="2400" dirty="0">
                <a:latin typeface="Avenir Roman"/>
                <a:cs typeface="Avenir Roman"/>
              </a:rPr>
              <a:t>In deze periode van de advent: heb je in huis een symbool dat verwijst naar de advent?</a:t>
            </a:r>
          </a:p>
          <a:p>
            <a:r>
              <a:rPr lang="nl-BE" sz="2400" dirty="0">
                <a:latin typeface="Avenir Roman"/>
                <a:cs typeface="Avenir Roman"/>
              </a:rPr>
              <a:t>Wat betekent dit symbool voor jou?</a:t>
            </a:r>
          </a:p>
          <a:p>
            <a:pPr>
              <a:buClr>
                <a:srgbClr val="003E79"/>
              </a:buClr>
            </a:pPr>
            <a:r>
              <a:rPr lang="nl-BE" sz="2400" dirty="0">
                <a:latin typeface="Avenir Roman"/>
                <a:cs typeface="Avenir Roman"/>
              </a:rPr>
              <a:t>We nodigen je uit om enkele woorden hierover met ons te delen.</a:t>
            </a:r>
          </a:p>
        </p:txBody>
      </p:sp>
      <p:cxnSp>
        <p:nvCxnSpPr>
          <p:cNvPr id="4" name="Rechte verbindingslijn 3"/>
          <p:cNvCxnSpPr>
            <a:cxnSpLocks/>
          </p:cNvCxnSpPr>
          <p:nvPr/>
        </p:nvCxnSpPr>
        <p:spPr>
          <a:xfrm flipH="1">
            <a:off x="1" y="1419328"/>
            <a:ext cx="5433133"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40637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AA3A366-AEBF-4CE4-8097-DB69F81F725F}"/>
              </a:ext>
            </a:extLst>
          </p:cNvPr>
          <p:cNvSpPr>
            <a:spLocks noGrp="1"/>
          </p:cNvSpPr>
          <p:nvPr>
            <p:ph idx="1"/>
          </p:nvPr>
        </p:nvSpPr>
        <p:spPr>
          <a:xfrm>
            <a:off x="0" y="328474"/>
            <a:ext cx="12192000" cy="6529525"/>
          </a:xfrm>
        </p:spPr>
        <p:txBody>
          <a:bodyPr numCol="2">
            <a:normAutofit lnSpcReduction="10000"/>
          </a:bodyPr>
          <a:lstStyle/>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Heer, raak mij aan met uw adem,</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reik mij uw stralend licht,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wijs mij nieuwe wegen,</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geef op uw waarheid zicht.</a:t>
            </a:r>
            <a:endParaRPr lang="nl-BE" sz="2400" dirty="0">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Raak met uw adem mijn onrust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tot ik de rust hervind.</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Al mijn wonden heelt Gij:</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Gij ziet in mij uw kind.</a:t>
            </a:r>
            <a:endParaRPr lang="nl-BE" sz="2400" dirty="0">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Wees ook de Geest die mij aanvuurt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en al mijn twijfels bant.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Als geroepen kom ik:</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mijn tijd is in uw hand.</a:t>
            </a:r>
          </a:p>
          <a:p>
            <a:pPr marL="0" indent="0" algn="ctr">
              <a:lnSpc>
                <a:spcPct val="114000"/>
              </a:lnSpc>
              <a:spcBef>
                <a:spcPts val="0"/>
              </a:spcBef>
              <a:spcAft>
                <a:spcPts val="2400"/>
              </a:spcAft>
              <a:buNone/>
            </a:pPr>
            <a:endParaRPr lang="nl-BE" sz="2400" dirty="0">
              <a:solidFill>
                <a:srgbClr val="000000"/>
              </a:solidFill>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Kom en doorstraal mijn dagen,</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Geest van God uitgegaan,</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die mijn ogen opent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voor wie nu naast mij staan.</a:t>
            </a:r>
            <a:endParaRPr lang="nl-BE" sz="2400" dirty="0">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Heer, raak ons aan met uw adem,</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geef ons een vergezicht!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Draag ons op uw vleugels,</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zegen ons met uw licht!</a:t>
            </a:r>
          </a:p>
        </p:txBody>
      </p:sp>
    </p:spTree>
    <p:extLst>
      <p:ext uri="{BB962C8B-B14F-4D97-AF65-F5344CB8AC3E}">
        <p14:creationId xmlns:p14="http://schemas.microsoft.com/office/powerpoint/2010/main" val="2145274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F704C8-EED1-441D-9383-0DEA6D7215EF}"/>
              </a:ext>
            </a:extLst>
          </p:cNvPr>
          <p:cNvSpPr>
            <a:spLocks noGrp="1"/>
          </p:cNvSpPr>
          <p:nvPr>
            <p:ph idx="1"/>
          </p:nvPr>
        </p:nvSpPr>
        <p:spPr>
          <a:xfrm>
            <a:off x="843379" y="0"/>
            <a:ext cx="10238371" cy="6858000"/>
          </a:xfrm>
        </p:spPr>
        <p:txBody>
          <a:bodyPr>
            <a:normAutofit fontScale="85000" lnSpcReduction="10000"/>
          </a:bodyPr>
          <a:lstStyle/>
          <a:p>
            <a:pPr algn="l"/>
            <a:br>
              <a:rPr lang="nl-NL" sz="2000" b="0" i="0" dirty="0">
                <a:solidFill>
                  <a:srgbClr val="222222"/>
                </a:solidFill>
                <a:effectLst/>
                <a:latin typeface="capitolium-news-2"/>
              </a:rPr>
            </a:br>
            <a:r>
              <a:rPr lang="nl-NL" sz="2000" b="0" i="0" dirty="0">
                <a:solidFill>
                  <a:srgbClr val="040632"/>
                </a:solidFill>
                <a:effectLst/>
                <a:latin typeface="Noto Sans" panose="020B0502040504020204" pitchFamily="34" charset="0"/>
              </a:rPr>
              <a:t>In de zesde maand zond God de engel </a:t>
            </a:r>
            <a:r>
              <a:rPr lang="nl-NL" sz="2000" b="0" i="0" dirty="0" err="1">
                <a:solidFill>
                  <a:srgbClr val="040632"/>
                </a:solidFill>
                <a:effectLst/>
                <a:latin typeface="Noto Sans" panose="020B0502040504020204" pitchFamily="34" charset="0"/>
              </a:rPr>
              <a:t>Gabriël</a:t>
            </a:r>
            <a:r>
              <a:rPr lang="nl-NL" sz="2000" b="0" i="0" dirty="0">
                <a:solidFill>
                  <a:srgbClr val="040632"/>
                </a:solidFill>
                <a:effectLst/>
                <a:latin typeface="Noto Sans" panose="020B0502040504020204" pitchFamily="34" charset="0"/>
              </a:rPr>
              <a:t> naar de stad </a:t>
            </a:r>
            <a:r>
              <a:rPr lang="nl-NL" sz="2000" b="0" i="0" dirty="0" err="1">
                <a:solidFill>
                  <a:srgbClr val="040632"/>
                </a:solidFill>
                <a:effectLst/>
                <a:latin typeface="Noto Sans" panose="020B0502040504020204" pitchFamily="34" charset="0"/>
              </a:rPr>
              <a:t>Nazaret</a:t>
            </a:r>
            <a:r>
              <a:rPr lang="nl-NL" sz="2000" b="0" i="0" dirty="0">
                <a:solidFill>
                  <a:srgbClr val="040632"/>
                </a:solidFill>
                <a:effectLst/>
                <a:latin typeface="Noto Sans" panose="020B0502040504020204" pitchFamily="34" charset="0"/>
              </a:rPr>
              <a:t> in Galilea, naar een meisje dat was uitgehuwelijkt aan een man die Jozef heette, een afstammeling van David. Ze heette Maria en ze was nog maagd. </a:t>
            </a:r>
            <a:r>
              <a:rPr lang="nl-NL" sz="2000" b="0" i="0" dirty="0" err="1">
                <a:solidFill>
                  <a:srgbClr val="040632"/>
                </a:solidFill>
                <a:effectLst/>
                <a:latin typeface="Noto Sans" panose="020B0502040504020204" pitchFamily="34" charset="0"/>
              </a:rPr>
              <a:t>Gabriël</a:t>
            </a:r>
            <a:r>
              <a:rPr lang="nl-NL" sz="2000" b="0" i="0" dirty="0">
                <a:solidFill>
                  <a:srgbClr val="040632"/>
                </a:solidFill>
                <a:effectLst/>
                <a:latin typeface="Noto Sans" panose="020B0502040504020204" pitchFamily="34" charset="0"/>
              </a:rPr>
              <a:t> ging haar huis binnen en zei: ‘Gegroet Maria, je bent begenadigd, de Heer is met je.’ Ze schrok hevig bij het horen van zijn woorden en vroeg zich af wat die begroeting te betekenen had. Maar de engel zei tegen haar: ‘Wees niet bang, Maria, God heeft je zijn gunst geschonken. Luister, je zult zwanger worden en een zoon baren, en je moet Hem Jezus noemen. Hij zal een groot man worden en Zoon van de Allerhoogste worden genoemd, en God, de Heer, zal Hem de troon van zijn vader David geven. Tot in eeuwigheid zal Hij koning zijn over het volk van Jakob, en aan zijn koningschap zal geen einde komen.’ Maria vroeg aan de engel: ‘Hoe zal dat gebeuren? Ik heb immers nog geen gemeenschap met een man.’ De engel antwoordde: ‘De heilige Geest zal over je komen en de kracht van de Allerhoogste zal je als een schaduw overdekken. Daarom zal het kind dat geboren wordt, heilig worden genoemd en Zoon van God. Luister, ook je familielid </a:t>
            </a:r>
            <a:r>
              <a:rPr lang="nl-NL" sz="2000" b="0" i="0" dirty="0" err="1">
                <a:solidFill>
                  <a:srgbClr val="040632"/>
                </a:solidFill>
                <a:effectLst/>
                <a:latin typeface="Noto Sans" panose="020B0502040504020204" pitchFamily="34" charset="0"/>
              </a:rPr>
              <a:t>Elisabet</a:t>
            </a:r>
            <a:r>
              <a:rPr lang="nl-NL" sz="2000" b="0" i="0" dirty="0">
                <a:solidFill>
                  <a:srgbClr val="040632"/>
                </a:solidFill>
                <a:effectLst/>
                <a:latin typeface="Noto Sans" panose="020B0502040504020204" pitchFamily="34" charset="0"/>
              </a:rPr>
              <a:t> is zwanger van een zoon, ondanks haar hoge leeftijd. Ze is nu, ook al hield men haar voor onvruchtbaar, in de zesde maand van haar zwangerschap, want voor God is niets onmogelijk.’ Maria zei: ‘De Heer wil ik dienen: laat er met mij gebeuren wat u hebt gezegd.’ Daarna liet de engel haar weer alleen.</a:t>
            </a:r>
          </a:p>
          <a:p>
            <a:pPr algn="l"/>
            <a:r>
              <a:rPr lang="nl-NL" dirty="0">
                <a:solidFill>
                  <a:srgbClr val="040632"/>
                </a:solidFill>
                <a:latin typeface="Noto Sans" panose="020B0502040504020204" pitchFamily="34" charset="0"/>
              </a:rPr>
              <a:t>Lucas 1, 26-38</a:t>
            </a:r>
          </a:p>
          <a:p>
            <a:pPr algn="l"/>
            <a:endParaRPr lang="nl-NL" sz="2000" b="0" i="0" dirty="0">
              <a:solidFill>
                <a:srgbClr val="040632"/>
              </a:solidFill>
              <a:effectLst/>
              <a:latin typeface="Noto Sans" panose="020B0502040504020204" pitchFamily="34" charset="0"/>
            </a:endParaRPr>
          </a:p>
          <a:p>
            <a:pPr marL="0" indent="0">
              <a:buNone/>
            </a:pPr>
            <a:endParaRPr lang="nl-BE" sz="2200" dirty="0">
              <a:latin typeface="Avenir Roman"/>
              <a:cs typeface="Avenir Roman"/>
            </a:endParaRPr>
          </a:p>
        </p:txBody>
      </p:sp>
    </p:spTree>
    <p:extLst>
      <p:ext uri="{BB962C8B-B14F-4D97-AF65-F5344CB8AC3E}">
        <p14:creationId xmlns:p14="http://schemas.microsoft.com/office/powerpoint/2010/main" val="187336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F704C8-EED1-441D-9383-0DEA6D7215EF}"/>
              </a:ext>
            </a:extLst>
          </p:cNvPr>
          <p:cNvSpPr>
            <a:spLocks noGrp="1"/>
          </p:cNvSpPr>
          <p:nvPr>
            <p:ph idx="1"/>
          </p:nvPr>
        </p:nvSpPr>
        <p:spPr>
          <a:xfrm>
            <a:off x="554181" y="237844"/>
            <a:ext cx="10963564" cy="5645720"/>
          </a:xfrm>
        </p:spPr>
        <p:txBody>
          <a:bodyPr>
            <a:normAutofit/>
          </a:bodyPr>
          <a:lstStyle/>
          <a:p>
            <a:pPr marL="0" indent="0">
              <a:buNone/>
            </a:pPr>
            <a:r>
              <a:rPr lang="nl-NL" sz="1500" b="0" i="0" dirty="0">
                <a:solidFill>
                  <a:srgbClr val="040632"/>
                </a:solidFill>
                <a:effectLst/>
                <a:latin typeface="Noto Sans" panose="020B0502040504020204" pitchFamily="34" charset="0"/>
              </a:rPr>
              <a:t>In de zesde maand zond God de engel </a:t>
            </a:r>
            <a:r>
              <a:rPr lang="nl-NL" sz="1500" b="0" i="0" dirty="0" err="1">
                <a:solidFill>
                  <a:srgbClr val="040632"/>
                </a:solidFill>
                <a:effectLst/>
                <a:latin typeface="Noto Sans" panose="020B0502040504020204" pitchFamily="34" charset="0"/>
              </a:rPr>
              <a:t>Gabriël</a:t>
            </a:r>
            <a:r>
              <a:rPr lang="nl-NL" sz="1500" b="0" i="0" dirty="0">
                <a:solidFill>
                  <a:srgbClr val="040632"/>
                </a:solidFill>
                <a:effectLst/>
                <a:latin typeface="Noto Sans" panose="020B0502040504020204" pitchFamily="34" charset="0"/>
              </a:rPr>
              <a:t> naar de stad </a:t>
            </a:r>
            <a:r>
              <a:rPr lang="nl-NL" sz="1500" b="0" i="0" dirty="0" err="1">
                <a:solidFill>
                  <a:srgbClr val="040632"/>
                </a:solidFill>
                <a:effectLst/>
                <a:latin typeface="Noto Sans" panose="020B0502040504020204" pitchFamily="34" charset="0"/>
              </a:rPr>
              <a:t>Nazaret</a:t>
            </a:r>
            <a:r>
              <a:rPr lang="nl-NL" sz="1500" b="0" i="0" dirty="0">
                <a:solidFill>
                  <a:srgbClr val="040632"/>
                </a:solidFill>
                <a:effectLst/>
                <a:latin typeface="Noto Sans" panose="020B0502040504020204" pitchFamily="34" charset="0"/>
              </a:rPr>
              <a:t> in Galilea, naar een meisje dat was uitgehuwelijkt aan een man die Jozef heette, een afstammeling van David. Ze heette Maria en ze was nog maagd. </a:t>
            </a:r>
            <a:r>
              <a:rPr lang="nl-NL" sz="1500" b="0" i="0" dirty="0" err="1">
                <a:solidFill>
                  <a:srgbClr val="040632"/>
                </a:solidFill>
                <a:effectLst/>
                <a:latin typeface="Noto Sans" panose="020B0502040504020204" pitchFamily="34" charset="0"/>
              </a:rPr>
              <a:t>Gabriël</a:t>
            </a:r>
            <a:r>
              <a:rPr lang="nl-NL" sz="1500" b="0" i="0" dirty="0">
                <a:solidFill>
                  <a:srgbClr val="040632"/>
                </a:solidFill>
                <a:effectLst/>
                <a:latin typeface="Noto Sans" panose="020B0502040504020204" pitchFamily="34" charset="0"/>
              </a:rPr>
              <a:t> ging haar huis binnen en zei: ‘Gegroet Maria, je bent begenadigd, de Heer is met je.’ Ze schrok hevig bij het horen van zijn woorden en vroeg zich af wat die begroeting te betekenen had. Maar de engel zei tegen haar: ‘Wees niet bang, Maria, God heeft je zijn gunst geschonken. Luister, je zult zwanger worden en een zoon baren, en je moet Hem Jezus noemen. Hij zal een groot man worden en Zoon van de Allerhoogste worden genoemd, en God, de Heer, zal Hem de troon van zijn vader David geven. Tot in eeuwigheid zal Hij koning zijn over het volk van Jakob, en aan zijn koningschap zal geen einde komen.’ Maria vroeg aan de engel: ‘Hoe zal dat gebeuren? Ik heb immers nog geen gemeenschap met een man.’ De engel antwoordde: ‘De heilige Geest zal over je komen en de kracht van de Allerhoogste zal je als een schaduw overdekken. Daarom zal het kind dat geboren wordt, heilig worden genoemd en Zoon van God. Luister, ook je familielid </a:t>
            </a:r>
            <a:r>
              <a:rPr lang="nl-NL" sz="1500" b="0" i="0" dirty="0" err="1">
                <a:solidFill>
                  <a:srgbClr val="040632"/>
                </a:solidFill>
                <a:effectLst/>
                <a:latin typeface="Noto Sans" panose="020B0502040504020204" pitchFamily="34" charset="0"/>
              </a:rPr>
              <a:t>Elisabet</a:t>
            </a:r>
            <a:r>
              <a:rPr lang="nl-NL" sz="1500" b="0" i="0" dirty="0">
                <a:solidFill>
                  <a:srgbClr val="040632"/>
                </a:solidFill>
                <a:effectLst/>
                <a:latin typeface="Noto Sans" panose="020B0502040504020204" pitchFamily="34" charset="0"/>
              </a:rPr>
              <a:t> is zwanger van een zoon, ondanks haar hoge leeftijd. Ze is nu, ook al hield men haar voor onvruchtbaar, in de zesde maand van haar zwangerschap, want voor God is niets onmogelijk.’ Maria zei: ‘De Heer wil ik dienen: laat er met mij gebeuren wat u hebt gezegd.’ Daarna liet de engel haar weer alleen.</a:t>
            </a:r>
          </a:p>
          <a:p>
            <a:pPr marL="0" indent="0">
              <a:buNone/>
            </a:pPr>
            <a:endParaRPr lang="nl-BE" sz="1800" dirty="0">
              <a:latin typeface="Avenir Roman"/>
              <a:cs typeface="Avenir Roman"/>
            </a:endParaRPr>
          </a:p>
        </p:txBody>
      </p:sp>
      <p:sp>
        <p:nvSpPr>
          <p:cNvPr id="2" name="Afgeronde rechthoek 1"/>
          <p:cNvSpPr/>
          <p:nvPr/>
        </p:nvSpPr>
        <p:spPr>
          <a:xfrm>
            <a:off x="2464213" y="4741187"/>
            <a:ext cx="9790752" cy="2116813"/>
          </a:xfrm>
          <a:prstGeom prst="roundRect">
            <a:avLst/>
          </a:prstGeom>
          <a:solidFill>
            <a:schemeClr val="bg1">
              <a:alpha val="5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 name="Tekstvak 7">
            <a:extLst>
              <a:ext uri="{FF2B5EF4-FFF2-40B4-BE49-F238E27FC236}">
                <a16:creationId xmlns:a16="http://schemas.microsoft.com/office/drawing/2014/main" id="{233499BC-E4EE-4837-8A05-6C1CE8E06474}"/>
              </a:ext>
            </a:extLst>
          </p:cNvPr>
          <p:cNvSpPr txBox="1"/>
          <p:nvPr/>
        </p:nvSpPr>
        <p:spPr>
          <a:xfrm>
            <a:off x="2663302" y="4688175"/>
            <a:ext cx="9392574" cy="2169825"/>
          </a:xfrm>
          <a:prstGeom prst="rect">
            <a:avLst/>
          </a:prstGeom>
          <a:noFill/>
        </p:spPr>
        <p:txBody>
          <a:bodyPr wrap="square" rtlCol="0">
            <a:spAutoFit/>
          </a:bodyPr>
          <a:lstStyle/>
          <a:p>
            <a:r>
              <a:rPr lang="nl-BE" sz="2000" dirty="0">
                <a:solidFill>
                  <a:srgbClr val="003E79"/>
                </a:solidFill>
                <a:latin typeface="Avenir Black"/>
                <a:cs typeface="Avenir Black"/>
              </a:rPr>
              <a:t>Neem je tijd om je deze scène voor te stellen en je plaats in te nemen. </a:t>
            </a:r>
          </a:p>
          <a:p>
            <a:pPr>
              <a:spcBef>
                <a:spcPts val="600"/>
              </a:spcBef>
              <a:tabLst>
                <a:tab pos="442913" algn="l"/>
              </a:tabLst>
            </a:pPr>
            <a:r>
              <a:rPr lang="nl-BE" sz="2000" dirty="0">
                <a:latin typeface="Avenir Book"/>
                <a:cs typeface="Avenir Book"/>
              </a:rPr>
              <a:t>	Is er een woord of beeld in het verhaal dat jou raakt of een gevoel dat bij jou 	opkomt?</a:t>
            </a:r>
            <a:endParaRPr lang="nl-BE" sz="2000" dirty="0">
              <a:solidFill>
                <a:srgbClr val="003E79"/>
              </a:solidFill>
              <a:latin typeface="Avenir Book"/>
              <a:cs typeface="Avenir Book"/>
            </a:endParaRPr>
          </a:p>
          <a:p>
            <a:pPr>
              <a:spcBef>
                <a:spcPts val="600"/>
              </a:spcBef>
              <a:tabLst>
                <a:tab pos="442913" algn="l"/>
              </a:tabLst>
            </a:pPr>
            <a:r>
              <a:rPr lang="nl-BE" sz="2000" dirty="0">
                <a:solidFill>
                  <a:srgbClr val="003E79"/>
                </a:solidFill>
                <a:latin typeface="Avenir Book"/>
                <a:cs typeface="Avenir Book"/>
              </a:rPr>
              <a:t>of</a:t>
            </a:r>
            <a:r>
              <a:rPr lang="nl-BE" sz="2000" dirty="0">
                <a:latin typeface="Avenir Book"/>
                <a:cs typeface="Avenir Book"/>
              </a:rPr>
              <a:t>	Waar ervaar jij onverwachte vruchtbaarheid in je leven?</a:t>
            </a:r>
          </a:p>
          <a:p>
            <a:pPr>
              <a:spcBef>
                <a:spcPts val="600"/>
              </a:spcBef>
              <a:tabLst>
                <a:tab pos="442913" algn="l"/>
              </a:tabLst>
            </a:pPr>
            <a:r>
              <a:rPr lang="nl-BE" sz="2000" dirty="0">
                <a:solidFill>
                  <a:srgbClr val="003E79"/>
                </a:solidFill>
                <a:latin typeface="Avenir Book"/>
                <a:cs typeface="Avenir Book"/>
              </a:rPr>
              <a:t>of	</a:t>
            </a:r>
            <a:r>
              <a:rPr lang="nl-BE" sz="2000" dirty="0">
                <a:latin typeface="Avenir Book"/>
                <a:cs typeface="Avenir Book"/>
              </a:rPr>
              <a:t>Lees opnieuw het antwoord van Maria op het einde van het verhaal. Wat is 	jouw antwoord?</a:t>
            </a:r>
          </a:p>
        </p:txBody>
      </p:sp>
    </p:spTree>
    <p:extLst>
      <p:ext uri="{BB962C8B-B14F-4D97-AF65-F5344CB8AC3E}">
        <p14:creationId xmlns:p14="http://schemas.microsoft.com/office/powerpoint/2010/main" val="1977486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9C4A9FE-AA24-48EB-8088-2C3C210AEAE4}"/>
              </a:ext>
            </a:extLst>
          </p:cNvPr>
          <p:cNvSpPr>
            <a:spLocks noGrp="1"/>
          </p:cNvSpPr>
          <p:nvPr>
            <p:ph type="ctrTitle"/>
          </p:nvPr>
        </p:nvSpPr>
        <p:spPr>
          <a:xfrm>
            <a:off x="7562886" y="1163238"/>
            <a:ext cx="4222714" cy="3271851"/>
          </a:xfrm>
        </p:spPr>
        <p:txBody>
          <a:bodyPr>
            <a:noAutofit/>
          </a:bodyPr>
          <a:lstStyle/>
          <a:p>
            <a:r>
              <a:rPr lang="nl-BE" sz="4400" dirty="0">
                <a:solidFill>
                  <a:srgbClr val="003E79"/>
                </a:solidFill>
                <a:latin typeface="Avenir Black"/>
                <a:cs typeface="Avenir Black"/>
              </a:rPr>
              <a:t>Een wens of bede om mee naar huis te nemen</a:t>
            </a:r>
          </a:p>
        </p:txBody>
      </p:sp>
      <p:sp>
        <p:nvSpPr>
          <p:cNvPr id="7" name="Tekstvak 6">
            <a:extLst>
              <a:ext uri="{FF2B5EF4-FFF2-40B4-BE49-F238E27FC236}">
                <a16:creationId xmlns:a16="http://schemas.microsoft.com/office/drawing/2014/main" id="{384705C0-200D-4593-9ACD-AB2EB191973A}"/>
              </a:ext>
            </a:extLst>
          </p:cNvPr>
          <p:cNvSpPr txBox="1"/>
          <p:nvPr/>
        </p:nvSpPr>
        <p:spPr>
          <a:xfrm>
            <a:off x="7116950" y="6335129"/>
            <a:ext cx="3847224" cy="307777"/>
          </a:xfrm>
          <a:prstGeom prst="rect">
            <a:avLst/>
          </a:prstGeom>
          <a:noFill/>
        </p:spPr>
        <p:txBody>
          <a:bodyPr wrap="square" rtlCol="0">
            <a:spAutoFit/>
          </a:bodyPr>
          <a:lstStyle/>
          <a:p>
            <a:r>
              <a:rPr lang="nl-BE" sz="1400" dirty="0">
                <a:latin typeface="Avenir Oblique"/>
                <a:cs typeface="Avenir Oblique"/>
              </a:rPr>
              <a:t>Dialoog 2 door Jana </a:t>
            </a:r>
            <a:r>
              <a:rPr lang="nl-BE" sz="1400" dirty="0" err="1">
                <a:latin typeface="Avenir Oblique"/>
                <a:cs typeface="Avenir Oblique"/>
              </a:rPr>
              <a:t>Binon</a:t>
            </a:r>
            <a:r>
              <a:rPr lang="nl-BE" sz="1400" dirty="0">
                <a:latin typeface="Avenir Oblique"/>
                <a:cs typeface="Avenir Oblique"/>
              </a:rPr>
              <a:t> - inwezig.be</a:t>
            </a:r>
          </a:p>
        </p:txBody>
      </p:sp>
      <p:pic>
        <p:nvPicPr>
          <p:cNvPr id="5" name="Afbeelding 4">
            <a:extLst>
              <a:ext uri="{FF2B5EF4-FFF2-40B4-BE49-F238E27FC236}">
                <a16:creationId xmlns:a16="http://schemas.microsoft.com/office/drawing/2014/main" id="{57F677EB-5CCE-4C56-BCDF-B5DD2E1BC5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029450" cy="6858000"/>
          </a:xfrm>
          <a:prstGeom prst="rect">
            <a:avLst/>
          </a:prstGeom>
        </p:spPr>
      </p:pic>
      <p:cxnSp>
        <p:nvCxnSpPr>
          <p:cNvPr id="6" name="Rechte verbindingslijn 5"/>
          <p:cNvCxnSpPr/>
          <p:nvPr/>
        </p:nvCxnSpPr>
        <p:spPr>
          <a:xfrm flipH="1">
            <a:off x="8798994" y="5191716"/>
            <a:ext cx="1543972"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cxnSp>
        <p:nvCxnSpPr>
          <p:cNvPr id="10" name="Rechte verbindingslijn 9"/>
          <p:cNvCxnSpPr/>
          <p:nvPr/>
        </p:nvCxnSpPr>
        <p:spPr>
          <a:xfrm flipH="1">
            <a:off x="8801977" y="1530237"/>
            <a:ext cx="1543972"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97632365"/>
      </p:ext>
    </p:extLst>
  </p:cSld>
  <p:clrMapOvr>
    <a:masterClrMapping/>
  </p:clrMapOvr>
</p:sld>
</file>

<file path=ppt/theme/theme1.xml><?xml version="1.0" encoding="utf-8"?>
<a:theme xmlns:a="http://schemas.openxmlformats.org/drawingml/2006/main" name="BohemianVTI">
  <a:themeElements>
    <a:clrScheme name="Boho">
      <a:dk1>
        <a:sysClr val="windowText" lastClr="000000"/>
      </a:dk1>
      <a:lt1>
        <a:sysClr val="window" lastClr="FFFFFF"/>
      </a:lt1>
      <a:dk2>
        <a:srgbClr val="323232"/>
      </a:dk2>
      <a:lt2>
        <a:srgbClr val="F4F1EF"/>
      </a:lt2>
      <a:accent1>
        <a:srgbClr val="8F4F58"/>
      </a:accent1>
      <a:accent2>
        <a:srgbClr val="D09182"/>
      </a:accent2>
      <a:accent3>
        <a:srgbClr val="C7A085"/>
      </a:accent3>
      <a:accent4>
        <a:srgbClr val="ADA085"/>
      </a:accent4>
      <a:accent5>
        <a:srgbClr val="5F787F"/>
      </a:accent5>
      <a:accent6>
        <a:srgbClr val="5A6768"/>
      </a:accent6>
      <a:hlink>
        <a:srgbClr val="A25872"/>
      </a:hlink>
      <a:folHlink>
        <a:srgbClr val="667A7E"/>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957</Words>
  <Application>Microsoft Office PowerPoint</Application>
  <PresentationFormat>Breedbeeld</PresentationFormat>
  <Paragraphs>34</Paragraphs>
  <Slides>7</Slides>
  <Notes>0</Notes>
  <HiddenSlides>0</HiddenSlides>
  <MMClips>0</MMClips>
  <ScaleCrop>false</ScaleCrop>
  <HeadingPairs>
    <vt:vector size="6" baseType="variant">
      <vt:variant>
        <vt:lpstr>Gebruikte lettertypen</vt:lpstr>
      </vt:variant>
      <vt:variant>
        <vt:i4>10</vt:i4>
      </vt:variant>
      <vt:variant>
        <vt:lpstr>Thema</vt:lpstr>
      </vt:variant>
      <vt:variant>
        <vt:i4>1</vt:i4>
      </vt:variant>
      <vt:variant>
        <vt:lpstr>Diatitels</vt:lpstr>
      </vt:variant>
      <vt:variant>
        <vt:i4>7</vt:i4>
      </vt:variant>
    </vt:vector>
  </HeadingPairs>
  <TitlesOfParts>
    <vt:vector size="18" baseType="lpstr">
      <vt:lpstr>Arial</vt:lpstr>
      <vt:lpstr>Avenir Black</vt:lpstr>
      <vt:lpstr>Avenir Book</vt:lpstr>
      <vt:lpstr>Avenir Next LT Pro</vt:lpstr>
      <vt:lpstr>Avenir Oblique</vt:lpstr>
      <vt:lpstr>Avenir Roman</vt:lpstr>
      <vt:lpstr>Calibri</vt:lpstr>
      <vt:lpstr>capitolium-news-2</vt:lpstr>
      <vt:lpstr>Modern Love</vt:lpstr>
      <vt:lpstr>Noto Sans</vt:lpstr>
      <vt:lpstr>BohemianVTI</vt:lpstr>
      <vt:lpstr>Ruach</vt:lpstr>
      <vt:lpstr>Verloop</vt:lpstr>
      <vt:lpstr>Landen bij elkaar</vt:lpstr>
      <vt:lpstr>PowerPoint-presentatie</vt:lpstr>
      <vt:lpstr>PowerPoint-presentatie</vt:lpstr>
      <vt:lpstr>PowerPoint-presentatie</vt:lpstr>
      <vt:lpstr>Een wens of bede om mee naar huis te nemen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Ruach</dc:title>
  <dc:creator>Frieda Boeykens</dc:creator>
  <cp:lastModifiedBy>Frieda Boeykens</cp:lastModifiedBy>
  <cp:revision>41</cp:revision>
  <cp:lastPrinted>2023-12-15T09:31:10Z</cp:lastPrinted>
  <dcterms:created xsi:type="dcterms:W3CDTF">2021-01-04T13:21:44Z</dcterms:created>
  <dcterms:modified xsi:type="dcterms:W3CDTF">2024-09-27T09:25:20Z</dcterms:modified>
</cp:coreProperties>
</file>