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notesMasterIdLst>
    <p:notesMasterId r:id="rId9"/>
  </p:notesMasterIdLst>
  <p:handoutMasterIdLst>
    <p:handoutMasterId r:id="rId10"/>
  </p:handoutMasterIdLst>
  <p:sldIdLst>
    <p:sldId id="256" r:id="rId2"/>
    <p:sldId id="262" r:id="rId3"/>
    <p:sldId id="263" r:id="rId4"/>
    <p:sldId id="261" r:id="rId5"/>
    <p:sldId id="257" r:id="rId6"/>
    <p:sldId id="264" r:id="rId7"/>
    <p:sldId id="259" r:id="rId8"/>
  </p:sldIdLst>
  <p:sldSz cx="12192000" cy="6858000"/>
  <p:notesSz cx="7104063" cy="10234613"/>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79"/>
    <a:srgbClr val="ADAC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971" autoAdjust="0"/>
  </p:normalViewPr>
  <p:slideViewPr>
    <p:cSldViewPr snapToGrid="0">
      <p:cViewPr varScale="1">
        <p:scale>
          <a:sx n="82" d="100"/>
          <a:sy n="82" d="100"/>
        </p:scale>
        <p:origin x="720" y="6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US"/>
          </a:p>
        </p:txBody>
      </p:sp>
      <p:sp>
        <p:nvSpPr>
          <p:cNvPr id="3" name="Tijdelijke aanduiding voor datum 2"/>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fld id="{FEF486B6-3591-429F-A4C6-9394C373E921}" type="datetimeFigureOut">
              <a:rPr lang="en-US" smtClean="0"/>
              <a:t>9/6/2023</a:t>
            </a:fld>
            <a:endParaRPr lang="en-US"/>
          </a:p>
        </p:txBody>
      </p:sp>
      <p:sp>
        <p:nvSpPr>
          <p:cNvPr id="4" name="Tijdelijke aanduiding voor voettekst 3"/>
          <p:cNvSpPr>
            <a:spLocks noGrp="1"/>
          </p:cNvSpPr>
          <p:nvPr>
            <p:ph type="ftr" sz="quarter" idx="2"/>
          </p:nvPr>
        </p:nvSpPr>
        <p:spPr>
          <a:xfrm>
            <a:off x="0" y="9721108"/>
            <a:ext cx="3078427" cy="513507"/>
          </a:xfrm>
          <a:prstGeom prst="rect">
            <a:avLst/>
          </a:prstGeom>
        </p:spPr>
        <p:txBody>
          <a:bodyPr vert="horz" lIns="99075" tIns="49538" rIns="99075" bIns="49538" rtlCol="0" anchor="b"/>
          <a:lstStyle>
            <a:lvl1pPr algn="l">
              <a:defRPr sz="1300"/>
            </a:lvl1pPr>
          </a:lstStyle>
          <a:p>
            <a:endParaRPr lang="en-US"/>
          </a:p>
        </p:txBody>
      </p:sp>
      <p:sp>
        <p:nvSpPr>
          <p:cNvPr id="5" name="Tijdelijke aanduiding voor dianummer 4"/>
          <p:cNvSpPr>
            <a:spLocks noGrp="1"/>
          </p:cNvSpPr>
          <p:nvPr>
            <p:ph type="sldNum" sz="quarter" idx="3"/>
          </p:nvPr>
        </p:nvSpPr>
        <p:spPr>
          <a:xfrm>
            <a:off x="4023992" y="9721108"/>
            <a:ext cx="3078427" cy="513507"/>
          </a:xfrm>
          <a:prstGeom prst="rect">
            <a:avLst/>
          </a:prstGeom>
        </p:spPr>
        <p:txBody>
          <a:bodyPr vert="horz" lIns="99075" tIns="49538" rIns="99075" bIns="49538" rtlCol="0" anchor="b"/>
          <a:lstStyle>
            <a:lvl1pPr algn="r">
              <a:defRPr sz="1300"/>
            </a:lvl1pPr>
          </a:lstStyle>
          <a:p>
            <a:fld id="{A52BB33C-1F20-491E-8B96-E35B85A65FA5}" type="slidenum">
              <a:rPr lang="en-US" smtClean="0"/>
              <a:t>‹nr.›</a:t>
            </a:fld>
            <a:endParaRPr lang="en-US"/>
          </a:p>
        </p:txBody>
      </p:sp>
    </p:spTree>
    <p:extLst>
      <p:ext uri="{BB962C8B-B14F-4D97-AF65-F5344CB8AC3E}">
        <p14:creationId xmlns:p14="http://schemas.microsoft.com/office/powerpoint/2010/main" val="2746901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nl-BE"/>
          </a:p>
        </p:txBody>
      </p:sp>
      <p:sp>
        <p:nvSpPr>
          <p:cNvPr id="3" name="Tijdelijke aanduiding voor datum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F2F1748C-A9AA-4D74-8EA0-410F9BA1455F}" type="datetimeFigureOut">
              <a:rPr lang="nl-BE" smtClean="0"/>
              <a:t>6/09/2023</a:t>
            </a:fld>
            <a:endParaRPr lang="nl-BE"/>
          </a:p>
        </p:txBody>
      </p:sp>
      <p:sp>
        <p:nvSpPr>
          <p:cNvPr id="4" name="Tijdelijke aanduiding voor dia-afbeelding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nl-BE"/>
          </a:p>
        </p:txBody>
      </p:sp>
      <p:sp>
        <p:nvSpPr>
          <p:cNvPr id="5" name="Tijdelijke aanduiding voor notities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721108"/>
            <a:ext cx="3078427" cy="513507"/>
          </a:xfrm>
          <a:prstGeom prst="rect">
            <a:avLst/>
          </a:prstGeom>
        </p:spPr>
        <p:txBody>
          <a:bodyPr vert="horz" lIns="99075" tIns="49538" rIns="99075" bIns="49538" rtlCol="0" anchor="b"/>
          <a:lstStyle>
            <a:lvl1pPr algn="l">
              <a:defRPr sz="1300"/>
            </a:lvl1pPr>
          </a:lstStyle>
          <a:p>
            <a:endParaRPr lang="nl-BE"/>
          </a:p>
        </p:txBody>
      </p:sp>
      <p:sp>
        <p:nvSpPr>
          <p:cNvPr id="7" name="Tijdelijke aanduiding voor dianummer 6"/>
          <p:cNvSpPr>
            <a:spLocks noGrp="1"/>
          </p:cNvSpPr>
          <p:nvPr>
            <p:ph type="sldNum" sz="quarter" idx="5"/>
          </p:nvPr>
        </p:nvSpPr>
        <p:spPr>
          <a:xfrm>
            <a:off x="4023992" y="9721108"/>
            <a:ext cx="3078427" cy="513507"/>
          </a:xfrm>
          <a:prstGeom prst="rect">
            <a:avLst/>
          </a:prstGeom>
        </p:spPr>
        <p:txBody>
          <a:bodyPr vert="horz" lIns="99075" tIns="49538" rIns="99075" bIns="49538" rtlCol="0" anchor="b"/>
          <a:lstStyle>
            <a:lvl1pPr algn="r">
              <a:defRPr sz="1300"/>
            </a:lvl1pPr>
          </a:lstStyle>
          <a:p>
            <a:fld id="{9E482314-F5C8-4B9F-9E47-62C168AD3354}" type="slidenum">
              <a:rPr lang="nl-BE" smtClean="0"/>
              <a:t>‹nr.›</a:t>
            </a:fld>
            <a:endParaRPr lang="nl-BE"/>
          </a:p>
        </p:txBody>
      </p:sp>
    </p:spTree>
    <p:extLst>
      <p:ext uri="{BB962C8B-B14F-4D97-AF65-F5344CB8AC3E}">
        <p14:creationId xmlns:p14="http://schemas.microsoft.com/office/powerpoint/2010/main" val="68012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9E482314-F5C8-4B9F-9E47-62C168AD3354}" type="slidenum">
              <a:rPr lang="nl-BE" smtClean="0"/>
              <a:t>1</a:t>
            </a:fld>
            <a:endParaRPr lang="nl-BE"/>
          </a:p>
        </p:txBody>
      </p:sp>
    </p:spTree>
    <p:extLst>
      <p:ext uri="{BB962C8B-B14F-4D97-AF65-F5344CB8AC3E}">
        <p14:creationId xmlns:p14="http://schemas.microsoft.com/office/powerpoint/2010/main" val="863852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Afsluiten met handenritueel</a:t>
            </a:r>
          </a:p>
        </p:txBody>
      </p:sp>
      <p:sp>
        <p:nvSpPr>
          <p:cNvPr id="4" name="Tijdelijke aanduiding voor dianummer 3"/>
          <p:cNvSpPr>
            <a:spLocks noGrp="1"/>
          </p:cNvSpPr>
          <p:nvPr>
            <p:ph type="sldNum" sz="quarter" idx="5"/>
          </p:nvPr>
        </p:nvSpPr>
        <p:spPr/>
        <p:txBody>
          <a:bodyPr/>
          <a:lstStyle/>
          <a:p>
            <a:fld id="{9E482314-F5C8-4B9F-9E47-62C168AD3354}" type="slidenum">
              <a:rPr lang="nl-BE" smtClean="0"/>
              <a:t>7</a:t>
            </a:fld>
            <a:endParaRPr lang="nl-BE"/>
          </a:p>
        </p:txBody>
      </p:sp>
    </p:spTree>
    <p:extLst>
      <p:ext uri="{BB962C8B-B14F-4D97-AF65-F5344CB8AC3E}">
        <p14:creationId xmlns:p14="http://schemas.microsoft.com/office/powerpoint/2010/main" val="4069999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460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013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2457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‹nr.›</a:t>
            </a:fld>
            <a:endParaRPr lang="en-US" dirty="0"/>
          </a:p>
        </p:txBody>
      </p:sp>
    </p:spTree>
    <p:extLst>
      <p:ext uri="{BB962C8B-B14F-4D97-AF65-F5344CB8AC3E}">
        <p14:creationId xmlns:p14="http://schemas.microsoft.com/office/powerpoint/2010/main" val="73035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060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44298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61926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772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967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305567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3877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9/6/2023</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‹nr.›</a:t>
            </a:fld>
            <a:endParaRPr lang="en-US"/>
          </a:p>
        </p:txBody>
      </p:sp>
    </p:spTree>
    <p:extLst>
      <p:ext uri="{BB962C8B-B14F-4D97-AF65-F5344CB8AC3E}">
        <p14:creationId xmlns:p14="http://schemas.microsoft.com/office/powerpoint/2010/main" val="28360534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6906812" y="1749486"/>
            <a:ext cx="5285188" cy="2150595"/>
          </a:xfrm>
        </p:spPr>
        <p:txBody>
          <a:bodyPr>
            <a:normAutofit/>
          </a:bodyPr>
          <a:lstStyle/>
          <a:p>
            <a:r>
              <a:rPr lang="nl-BE" sz="12000" dirty="0" err="1">
                <a:solidFill>
                  <a:srgbClr val="003E79"/>
                </a:solidFill>
                <a:latin typeface="Avenir Book"/>
                <a:cs typeface="Avenir Book"/>
              </a:rPr>
              <a:t>Ruach</a:t>
            </a:r>
            <a:endParaRPr lang="nl-BE" sz="12000" dirty="0">
              <a:solidFill>
                <a:srgbClr val="003E79"/>
              </a:solidFill>
              <a:latin typeface="Avenir Book"/>
              <a:cs typeface="Avenir Book"/>
            </a:endParaRPr>
          </a:p>
        </p:txBody>
      </p:sp>
      <p:pic>
        <p:nvPicPr>
          <p:cNvPr id="6" name="Afbeelding 5">
            <a:extLst>
              <a:ext uri="{FF2B5EF4-FFF2-40B4-BE49-F238E27FC236}">
                <a16:creationId xmlns:a16="http://schemas.microsoft.com/office/drawing/2014/main" id="{55DF9D23-3A09-481F-B19D-06FABC54511B}"/>
              </a:ext>
            </a:extLst>
          </p:cNvPr>
          <p:cNvPicPr>
            <a:picLocks noChangeAspect="1"/>
          </p:cNvPicPr>
          <p:nvPr/>
        </p:nvPicPr>
        <p:blipFill rotWithShape="1">
          <a:blip r:embed="rId3">
            <a:extLst>
              <a:ext uri="{28A0092B-C50C-407E-A947-70E740481C1C}">
                <a14:useLocalDpi xmlns:a14="http://schemas.microsoft.com/office/drawing/2010/main" val="0"/>
              </a:ext>
            </a:extLst>
          </a:blip>
          <a:srcRect r="1438" b="2"/>
          <a:stretch/>
        </p:blipFill>
        <p:spPr>
          <a:xfrm>
            <a:off x="20" y="-1"/>
            <a:ext cx="6915093" cy="6858001"/>
          </a:xfrm>
          <a:prstGeom prst="rect">
            <a:avLst/>
          </a:prstGeom>
        </p:spPr>
      </p:pic>
      <p:sp>
        <p:nvSpPr>
          <p:cNvPr id="7" name="Tekstvak 6">
            <a:extLst>
              <a:ext uri="{FF2B5EF4-FFF2-40B4-BE49-F238E27FC236}">
                <a16:creationId xmlns:a16="http://schemas.microsoft.com/office/drawing/2014/main" id="{384705C0-200D-4593-9ACD-AB2EB191973A}"/>
              </a:ext>
            </a:extLst>
          </p:cNvPr>
          <p:cNvSpPr txBox="1"/>
          <p:nvPr/>
        </p:nvSpPr>
        <p:spPr>
          <a:xfrm>
            <a:off x="6985927" y="6316307"/>
            <a:ext cx="3226016" cy="307777"/>
          </a:xfrm>
          <a:prstGeom prst="rect">
            <a:avLst/>
          </a:prstGeom>
          <a:noFill/>
        </p:spPr>
        <p:txBody>
          <a:bodyPr wrap="square" rtlCol="0">
            <a:spAutoFit/>
          </a:bodyPr>
          <a:lstStyle/>
          <a:p>
            <a:r>
              <a:rPr lang="nl-BE" sz="1400" dirty="0">
                <a:latin typeface="Avenir Oblique"/>
                <a:cs typeface="Avenir Oblique"/>
              </a:rPr>
              <a:t>Dialoog 1 door Jana </a:t>
            </a:r>
            <a:r>
              <a:rPr lang="nl-BE" sz="1400" dirty="0" err="1">
                <a:latin typeface="Avenir Oblique"/>
                <a:cs typeface="Avenir Oblique"/>
              </a:rPr>
              <a:t>Binon</a:t>
            </a:r>
            <a:r>
              <a:rPr lang="nl-BE" sz="1400" dirty="0">
                <a:latin typeface="Avenir Oblique"/>
                <a:cs typeface="Avenir Oblique"/>
              </a:rPr>
              <a:t> - inwezig.be</a:t>
            </a:r>
          </a:p>
        </p:txBody>
      </p:sp>
      <p:sp>
        <p:nvSpPr>
          <p:cNvPr id="4" name="Afgeronde rechthoek 3"/>
          <p:cNvSpPr/>
          <p:nvPr/>
        </p:nvSpPr>
        <p:spPr>
          <a:xfrm>
            <a:off x="7611958" y="3693110"/>
            <a:ext cx="3884839" cy="729137"/>
          </a:xfrm>
          <a:prstGeom prst="roundRect">
            <a:avLst/>
          </a:prstGeom>
          <a:solidFill>
            <a:srgbClr val="003E79"/>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 name="Ondertitel 2">
            <a:extLst>
              <a:ext uri="{FF2B5EF4-FFF2-40B4-BE49-F238E27FC236}">
                <a16:creationId xmlns:a16="http://schemas.microsoft.com/office/drawing/2014/main" id="{5951A29B-3933-4E59-B9DF-913368A5C122}"/>
              </a:ext>
            </a:extLst>
          </p:cNvPr>
          <p:cNvSpPr>
            <a:spLocks noGrp="1"/>
          </p:cNvSpPr>
          <p:nvPr>
            <p:ph type="subTitle" idx="1"/>
          </p:nvPr>
        </p:nvSpPr>
        <p:spPr>
          <a:xfrm>
            <a:off x="6915112" y="3397493"/>
            <a:ext cx="5276888" cy="1084590"/>
          </a:xfrm>
        </p:spPr>
        <p:txBody>
          <a:bodyPr>
            <a:noAutofit/>
          </a:bodyPr>
          <a:lstStyle/>
          <a:p>
            <a:r>
              <a:rPr lang="nl-BE" sz="4800" dirty="0">
                <a:solidFill>
                  <a:schemeClr val="bg1"/>
                </a:solidFill>
              </a:rPr>
              <a:t>Welkom</a:t>
            </a:r>
          </a:p>
        </p:txBody>
      </p:sp>
    </p:spTree>
    <p:extLst>
      <p:ext uri="{BB962C8B-B14F-4D97-AF65-F5344CB8AC3E}">
        <p14:creationId xmlns:p14="http://schemas.microsoft.com/office/powerpoint/2010/main" val="27870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Verloop</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a:xfrm>
            <a:off x="1070821" y="1775161"/>
            <a:ext cx="9634011" cy="5082839"/>
          </a:xfrm>
        </p:spPr>
        <p:txBody>
          <a:bodyPr>
            <a:normAutofit/>
          </a:bodyPr>
          <a:lstStyle/>
          <a:p>
            <a:pPr>
              <a:buClr>
                <a:srgbClr val="003E79"/>
              </a:buClr>
              <a:buFont typeface="Arial"/>
              <a:buChar char="•"/>
            </a:pPr>
            <a:r>
              <a:rPr lang="nl-BE" sz="2400" dirty="0">
                <a:latin typeface="Avenir Roman"/>
                <a:cs typeface="Avenir Roman"/>
              </a:rPr>
              <a:t>Landen bij elkaar</a:t>
            </a:r>
          </a:p>
          <a:p>
            <a:pPr>
              <a:buClr>
                <a:srgbClr val="003E79"/>
              </a:buClr>
              <a:buFont typeface="Arial"/>
              <a:buChar char="•"/>
            </a:pPr>
            <a:r>
              <a:rPr lang="nl-BE" sz="2400" dirty="0">
                <a:latin typeface="Avenir Roman"/>
                <a:cs typeface="Avenir Roman"/>
              </a:rPr>
              <a:t>Landen bij de Heer: Gebed en stilte-moment</a:t>
            </a:r>
          </a:p>
          <a:p>
            <a:pPr>
              <a:buClr>
                <a:srgbClr val="003E79"/>
              </a:buClr>
              <a:buFont typeface="Arial"/>
              <a:buChar char="•"/>
            </a:pPr>
            <a:r>
              <a:rPr lang="nl-BE" sz="2400" dirty="0">
                <a:latin typeface="Avenir Roman"/>
                <a:cs typeface="Avenir Roman"/>
              </a:rPr>
              <a:t>Stilstaan bij een bijbelfragment </a:t>
            </a:r>
            <a:r>
              <a:rPr lang="nl-BE" sz="2400">
                <a:latin typeface="Avenir Roman"/>
                <a:cs typeface="Avenir Roman"/>
              </a:rPr>
              <a:t>en vragen</a:t>
            </a:r>
            <a:endParaRPr lang="nl-BE" sz="2400" dirty="0">
              <a:latin typeface="Avenir Roman"/>
              <a:cs typeface="Avenir Roman"/>
            </a:endParaRPr>
          </a:p>
          <a:p>
            <a:pPr>
              <a:buClr>
                <a:srgbClr val="003E79"/>
              </a:buClr>
              <a:buFont typeface="Arial"/>
              <a:buChar char="•"/>
            </a:pPr>
            <a:r>
              <a:rPr lang="nl-BE" sz="2400" dirty="0">
                <a:latin typeface="Avenir Roman"/>
                <a:cs typeface="Avenir Roman"/>
              </a:rPr>
              <a:t>Eerste deelronde: spreken en luisteren vanuit het hart</a:t>
            </a:r>
          </a:p>
          <a:p>
            <a:pPr>
              <a:buClr>
                <a:srgbClr val="003E79"/>
              </a:buClr>
              <a:buFont typeface="Arial"/>
              <a:buChar char="•"/>
            </a:pPr>
            <a:r>
              <a:rPr lang="nl-BE" sz="2400" dirty="0">
                <a:latin typeface="Avenir Roman"/>
                <a:cs typeface="Avenir Roman"/>
              </a:rPr>
              <a:t>Tweede deelronde: antwoorden vanuit het hart</a:t>
            </a:r>
          </a:p>
          <a:p>
            <a:pPr>
              <a:buClr>
                <a:srgbClr val="003E79"/>
              </a:buClr>
              <a:buFont typeface="Arial"/>
              <a:buChar char="•"/>
            </a:pPr>
            <a:r>
              <a:rPr lang="nl-BE" sz="2400" dirty="0">
                <a:latin typeface="Avenir Roman"/>
                <a:cs typeface="Avenir Roman"/>
              </a:rPr>
              <a:t>Derde deelronde: een bede of wens formuleren</a:t>
            </a:r>
          </a:p>
          <a:p>
            <a:pPr>
              <a:buClr>
                <a:srgbClr val="003E79"/>
              </a:buClr>
              <a:buFont typeface="Arial"/>
              <a:buChar char="•"/>
            </a:pPr>
            <a:r>
              <a:rPr lang="nl-BE" sz="2400" dirty="0">
                <a:latin typeface="Avenir Roman"/>
                <a:cs typeface="Avenir Roman"/>
              </a:rPr>
              <a:t>Afsluitend handenritueel en gezamenlijk gebed</a:t>
            </a:r>
          </a:p>
        </p:txBody>
      </p:sp>
      <p:cxnSp>
        <p:nvCxnSpPr>
          <p:cNvPr id="5" name="Rechte verbindingslijn 4"/>
          <p:cNvCxnSpPr>
            <a:cxnSpLocks/>
          </p:cNvCxnSpPr>
          <p:nvPr/>
        </p:nvCxnSpPr>
        <p:spPr>
          <a:xfrm flipH="1">
            <a:off x="1" y="1419327"/>
            <a:ext cx="3124939"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980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Landen bij elkaar</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p:txBody>
          <a:bodyPr>
            <a:normAutofit/>
          </a:bodyPr>
          <a:lstStyle/>
          <a:p>
            <a:pPr marL="0" indent="0">
              <a:buNone/>
            </a:pPr>
            <a:r>
              <a:rPr lang="nl-BE" sz="2400" dirty="0">
                <a:latin typeface="Avenir Roman"/>
                <a:cs typeface="Avenir Roman"/>
              </a:rPr>
              <a:t>Het is zomer.</a:t>
            </a:r>
            <a:endParaRPr lang="nl-NL" sz="2400" dirty="0">
              <a:latin typeface="Avenir Roman"/>
              <a:cs typeface="Avenir Roman"/>
            </a:endParaRPr>
          </a:p>
          <a:p>
            <a:pPr marL="0" indent="0">
              <a:buClr>
                <a:srgbClr val="003E79"/>
              </a:buClr>
              <a:buNone/>
            </a:pPr>
            <a:r>
              <a:rPr lang="nl-NL" sz="2400" dirty="0">
                <a:latin typeface="Avenir Roman"/>
                <a:cs typeface="Avenir Roman"/>
              </a:rPr>
              <a:t>Waar kijk jij naar uit?</a:t>
            </a:r>
          </a:p>
          <a:p>
            <a:pPr marL="0" indent="0">
              <a:buClr>
                <a:srgbClr val="003E79"/>
              </a:buClr>
              <a:buNone/>
            </a:pPr>
            <a:r>
              <a:rPr lang="nl-NL" sz="2400" dirty="0">
                <a:latin typeface="Avenir Roman"/>
                <a:cs typeface="Avenir Roman"/>
              </a:rPr>
              <a:t>We nodigen je uit om hierover enkele woorden te vertellen.</a:t>
            </a:r>
          </a:p>
          <a:p>
            <a:pPr marL="0" indent="0">
              <a:buClr>
                <a:srgbClr val="003E79"/>
              </a:buClr>
              <a:buNone/>
            </a:pPr>
            <a:br>
              <a:rPr lang="nl-BE" sz="2400" dirty="0">
                <a:latin typeface="Avenir Roman"/>
                <a:cs typeface="Avenir Roman"/>
              </a:rPr>
            </a:br>
            <a:endParaRPr lang="nl-BE" sz="2400" dirty="0">
              <a:latin typeface="Avenir Roman"/>
              <a:cs typeface="Avenir Roman"/>
            </a:endParaRPr>
          </a:p>
          <a:p>
            <a:pPr marL="0" indent="0">
              <a:buClr>
                <a:srgbClr val="003E79"/>
              </a:buClr>
              <a:buNone/>
            </a:pPr>
            <a:endParaRPr lang="nl-BE" sz="2400" dirty="0">
              <a:latin typeface="Avenir Roman"/>
              <a:cs typeface="Avenir Roman"/>
            </a:endParaRPr>
          </a:p>
        </p:txBody>
      </p:sp>
      <p:cxnSp>
        <p:nvCxnSpPr>
          <p:cNvPr id="4" name="Rechte verbindingslijn 3"/>
          <p:cNvCxnSpPr>
            <a:cxnSpLocks/>
          </p:cNvCxnSpPr>
          <p:nvPr/>
        </p:nvCxnSpPr>
        <p:spPr>
          <a:xfrm flipH="1">
            <a:off x="1" y="1419328"/>
            <a:ext cx="5433133"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063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AA3A366-AEBF-4CE4-8097-DB69F81F725F}"/>
              </a:ext>
            </a:extLst>
          </p:cNvPr>
          <p:cNvSpPr>
            <a:spLocks noGrp="1"/>
          </p:cNvSpPr>
          <p:nvPr>
            <p:ph idx="1"/>
          </p:nvPr>
        </p:nvSpPr>
        <p:spPr>
          <a:xfrm>
            <a:off x="0" y="328474"/>
            <a:ext cx="12192000" cy="6529525"/>
          </a:xfrm>
        </p:spPr>
        <p:txBody>
          <a:bodyPr numCol="2">
            <a:normAutofit lnSpcReduction="10000"/>
          </a:bodyPr>
          <a:lstStyle/>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mij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reik mij uw stralend licht,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wijs mij nieuwe wegen,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op uw waarheid zicht.</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Raak met uw adem mijn onrust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tot ik de rust hervind.</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 mijn wonden heelt Gij:</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Gij ziet in mij uw kind.</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Wees ook de Geest die mij aanvuurt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en al mijn twijfels bant.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Als geroepen kom ik:</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mijn tijd is in uw hand.</a:t>
            </a: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Kom en doorstraal mijn dagen,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Geest van God uitgegaan,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die mijn ogen opent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voor wie nu naast mij staan.</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ons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ons een vergezicht!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Draag ons op uw vleugels,</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zegen ons met uw licht!</a:t>
            </a:r>
          </a:p>
        </p:txBody>
      </p:sp>
    </p:spTree>
    <p:extLst>
      <p:ext uri="{BB962C8B-B14F-4D97-AF65-F5344CB8AC3E}">
        <p14:creationId xmlns:p14="http://schemas.microsoft.com/office/powerpoint/2010/main" val="2145274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145915" y="129309"/>
            <a:ext cx="11935838" cy="6728691"/>
          </a:xfrm>
        </p:spPr>
        <p:txBody>
          <a:bodyPr>
            <a:noAutofit/>
          </a:bodyPr>
          <a:lstStyle/>
          <a:p>
            <a:pPr marL="0" indent="0" algn="l">
              <a:buNone/>
            </a:pPr>
            <a:r>
              <a:rPr lang="nl-NL" sz="1600" b="0" i="0" dirty="0">
                <a:solidFill>
                  <a:srgbClr val="464745"/>
                </a:solidFill>
                <a:effectLst/>
                <a:latin typeface="Noto Serif" panose="02020600060500020200" pitchFamily="18" charset="0"/>
              </a:rPr>
              <a:t>Op de berg van </a:t>
            </a:r>
            <a:r>
              <a:rPr lang="nl-NL" sz="1600" b="0" i="0" dirty="0" err="1">
                <a:solidFill>
                  <a:srgbClr val="464745"/>
                </a:solidFill>
                <a:effectLst/>
                <a:latin typeface="Noto Serif" panose="02020600060500020200" pitchFamily="18" charset="0"/>
              </a:rPr>
              <a:t>Horeb</a:t>
            </a:r>
            <a:r>
              <a:rPr lang="nl-NL" sz="1600" b="0" i="0" dirty="0">
                <a:solidFill>
                  <a:srgbClr val="464745"/>
                </a:solidFill>
                <a:effectLst/>
                <a:latin typeface="Noto Serif" panose="02020600060500020200" pitchFamily="18" charset="0"/>
              </a:rPr>
              <a:t> ging Elia een grot binnen om er de nacht door te brengen. Toen richtte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zich tot hem met de woorden: ‘Elia, wat doe je hier?’ Elia antwoordde: ‘Ik heb me met volle overgave ingezet voor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de God van de hemelse machten, maar de Israëlieten hebben uw verbond met hen naast zich neergelegd, uw altaren verwoest en uw profeten gedood. Ik ben als enige overgebleven, en nu hebben ze het ook op mijn leven voorzien.’ ‘Kom naar buiten,’ zei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‘en treed hier op de berg voor Mij aan.’ En daar kwam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voorbij. Er ging een grote, krachtige windvlaag voor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uit, die de bergen spleet en de rotsen aan stukken sloeg, maar in die windvlaag bevond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zich niet. Na de windvlaag kwam er een aardbeving, maar in die aardbeving bevond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zich niet. Na de aardbeving was er vuur, maar in dat vuur bevond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zich niet. Na het vuur klonk het gefluister van een zachte bries. Toen Elia dat hoorde, sloeg hij zijn mantel voor zijn gezicht. Hij kwam naar buiten en ging in de opening van de grot staan. Toen klonk een stem, die tegen hem zei: ‘Elia, wat doe je hier?’ Elia antwoordde: ‘Ik heb me met volle overgave ingezet voor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de God van de hemelse machten, maar de Israëlieten hebben uw verbond met hen naast zich neergelegd, uw altaren verwoest en uw profeten gedood. Ik ben als enige overgebleven, en nu hebben ze het ook op mijn leven voorzien.’ De </a:t>
            </a:r>
            <a:r>
              <a:rPr lang="nl-NL" sz="1600" b="0" i="0" cap="small" dirty="0">
                <a:solidFill>
                  <a:srgbClr val="464745"/>
                </a:solidFill>
                <a:effectLst/>
                <a:latin typeface="Noto Serif" panose="02020600060500020200" pitchFamily="18" charset="0"/>
              </a:rPr>
              <a:t>HEER</a:t>
            </a:r>
            <a:r>
              <a:rPr lang="nl-NL" sz="1600" b="0" i="0" dirty="0">
                <a:solidFill>
                  <a:srgbClr val="464745"/>
                </a:solidFill>
                <a:effectLst/>
                <a:latin typeface="Noto Serif" panose="02020600060500020200" pitchFamily="18" charset="0"/>
              </a:rPr>
              <a:t> zei tegen Elia: ‘Keer terug en ga naar de woestijn van Damascus. </a:t>
            </a:r>
          </a:p>
          <a:p>
            <a:pPr marL="0" indent="0" algn="l">
              <a:buNone/>
            </a:pPr>
            <a:r>
              <a:rPr lang="nl-NL" sz="1600" dirty="0">
                <a:solidFill>
                  <a:srgbClr val="464745"/>
                </a:solidFill>
                <a:latin typeface="Noto Serif" panose="02020600060500020200" pitchFamily="18" charset="0"/>
                <a:cs typeface="Arial" panose="020B0604020202020204" pitchFamily="34" charset="0"/>
              </a:rPr>
              <a:t>1 Kon 19, 9-15a</a:t>
            </a:r>
            <a:endParaRPr lang="nl-BE"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336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230806" y="95950"/>
            <a:ext cx="11711812" cy="5645720"/>
          </a:xfrm>
        </p:spPr>
        <p:txBody>
          <a:bodyPr>
            <a:normAutofit/>
          </a:bodyPr>
          <a:lstStyle/>
          <a:p>
            <a:pPr marL="0" marR="0" lvl="0" indent="0" algn="l" defTabSz="914400" rtl="0" eaLnBrk="1" fontAlgn="auto" latinLnBrk="0" hangingPunct="1">
              <a:lnSpc>
                <a:spcPct val="150000"/>
              </a:lnSpc>
              <a:spcBef>
                <a:spcPts val="1000"/>
              </a:spcBef>
              <a:spcAft>
                <a:spcPts val="0"/>
              </a:spcAft>
              <a:buClr>
                <a:srgbClr val="F4F1EF">
                  <a:lumMod val="75000"/>
                </a:srgbClr>
              </a:buClr>
              <a:buSzTx/>
              <a:buFont typeface="Arial" panose="020B0604020202020204" pitchFamily="34" charset="0"/>
              <a:buNone/>
              <a:tabLst/>
              <a:defRPr/>
            </a:pP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Op de berg van </a:t>
            </a:r>
            <a:r>
              <a:rPr kumimoji="0" lang="nl-NL" sz="1500" b="0" i="0" u="none" strike="noStrike" kern="1200" cap="none" spc="0" normalizeH="0" baseline="0" noProof="0" dirty="0" err="1">
                <a:ln>
                  <a:noFill/>
                </a:ln>
                <a:solidFill>
                  <a:srgbClr val="464745"/>
                </a:solidFill>
                <a:effectLst/>
                <a:uLnTx/>
                <a:uFillTx/>
                <a:latin typeface="Noto Serif" panose="02020600060500020200" pitchFamily="18" charset="0"/>
                <a:ea typeface="+mn-ea"/>
                <a:cs typeface="+mn-cs"/>
              </a:rPr>
              <a:t>Horeb</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ging Elia een grot binnen om er de nacht door te brengen. Toen richtte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zich tot hem met de woorden: ‘Elia, wat doe je hier?’ Elia antwoordde: ‘Ik heb me met volle overgave ingezet voor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de God van de hemelse machten, maar de Israëlieten hebben uw verbond met hen naast zich neergelegd, uw altaren verwoest en uw profeten gedood. Ik ben als enige overgebleven, en nu hebben ze het ook op mijn leven voorzien.’ ‘Kom naar buiten,’ zei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‘en treed hier op de berg voor Mij aan.’ En daar kwam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voorbij. Er ging een grote, krachtige windvlaag voor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uit, die de bergen spleet en de rotsen aan stukken sloeg, maar in die windvlaag bevond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zich niet. Na de windvlaag kwam er een aardbeving, maar in die aardbeving bevond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zich niet. Na de aardbeving was er vuur, maar in dat vuur bevond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zich niet. Na het vuur klonk het gefluister van een zachte bries. Toen Elia dat hoorde, sloeg hij zijn mantel voor zijn gezicht. Hij kwam naar buiten en ging in de opening van de grot staan. Toen klonk een stem, die tegen hem zei: ‘Elia, wat doe je hier?’ Elia antwoordde: ‘Ik heb me met volle overgave ingezet voor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de God van de hemelse machten, maar de Israëlieten hebben uw verbond met hen naast zich neergelegd, uw altaren verwoest en uw profeten gedood. Ik ben als enige overgebleven, en nu hebben ze het ook op mijn leven voorzien.’ De </a:t>
            </a:r>
            <a:r>
              <a:rPr kumimoji="0" lang="nl-NL" sz="1500" b="0" i="0" u="none" strike="noStrike" kern="1200" cap="small" spc="0" normalizeH="0" baseline="0" noProof="0" dirty="0">
                <a:ln>
                  <a:noFill/>
                </a:ln>
                <a:solidFill>
                  <a:srgbClr val="464745"/>
                </a:solidFill>
                <a:effectLst/>
                <a:uLnTx/>
                <a:uFillTx/>
                <a:latin typeface="Noto Serif" panose="02020600060500020200" pitchFamily="18" charset="0"/>
                <a:ea typeface="+mn-ea"/>
                <a:cs typeface="+mn-cs"/>
              </a:rPr>
              <a:t>HEER</a:t>
            </a:r>
            <a:r>
              <a:rPr kumimoji="0" lang="nl-NL" sz="1500" b="0" i="0" u="none" strike="noStrike" kern="1200" cap="none" spc="0" normalizeH="0" baseline="0" noProof="0" dirty="0">
                <a:ln>
                  <a:noFill/>
                </a:ln>
                <a:solidFill>
                  <a:srgbClr val="464745"/>
                </a:solidFill>
                <a:effectLst/>
                <a:uLnTx/>
                <a:uFillTx/>
                <a:latin typeface="Noto Serif" panose="02020600060500020200" pitchFamily="18" charset="0"/>
                <a:ea typeface="+mn-ea"/>
                <a:cs typeface="+mn-cs"/>
              </a:rPr>
              <a:t> zei tegen Elia: ‘Keer terug en ga naar de woestijn van Damascus. </a:t>
            </a:r>
            <a:endParaRPr kumimoji="0" lang="nl-BE" sz="1500" b="0" i="1" u="none" strike="noStrike" kern="1200" cap="none" spc="0" normalizeH="0" baseline="0" noProof="0" dirty="0">
              <a:ln>
                <a:noFill/>
              </a:ln>
              <a:solidFill>
                <a:srgbClr val="323232"/>
              </a:solidFill>
              <a:effectLst/>
              <a:uLnTx/>
              <a:uFillTx/>
              <a:latin typeface="Arial" panose="020B0604020202020204" pitchFamily="34" charset="0"/>
              <a:ea typeface="+mn-ea"/>
              <a:cs typeface="Arial" panose="020B0604020202020204" pitchFamily="34" charset="0"/>
            </a:endParaRPr>
          </a:p>
          <a:p>
            <a:pPr marL="0" indent="0" algn="l">
              <a:buNone/>
            </a:pPr>
            <a:endParaRPr lang="nl-BE" sz="1850" dirty="0">
              <a:latin typeface="Arial" panose="020B0604020202020204" pitchFamily="34" charset="0"/>
              <a:cs typeface="Arial" panose="020B0604020202020204" pitchFamily="34" charset="0"/>
            </a:endParaRPr>
          </a:p>
        </p:txBody>
      </p:sp>
      <p:sp>
        <p:nvSpPr>
          <p:cNvPr id="2" name="Afgeronde rechthoek 1"/>
          <p:cNvSpPr/>
          <p:nvPr/>
        </p:nvSpPr>
        <p:spPr>
          <a:xfrm>
            <a:off x="2018576" y="4506686"/>
            <a:ext cx="10048733" cy="2255363"/>
          </a:xfrm>
          <a:prstGeom prst="roundRect">
            <a:avLst/>
          </a:prstGeom>
          <a:solidFill>
            <a:schemeClr val="bg1">
              <a:alpha val="58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233499BC-E4EE-4837-8A05-6C1CE8E06474}"/>
              </a:ext>
            </a:extLst>
          </p:cNvPr>
          <p:cNvSpPr txBox="1"/>
          <p:nvPr/>
        </p:nvSpPr>
        <p:spPr>
          <a:xfrm>
            <a:off x="2370157" y="4506687"/>
            <a:ext cx="9821843" cy="2246769"/>
          </a:xfrm>
          <a:prstGeom prst="rect">
            <a:avLst/>
          </a:prstGeom>
          <a:noFill/>
        </p:spPr>
        <p:txBody>
          <a:bodyPr wrap="square" rtlCol="0">
            <a:spAutoFit/>
          </a:bodyPr>
          <a:lstStyle/>
          <a:p>
            <a:pPr>
              <a:spcAft>
                <a:spcPts val="600"/>
              </a:spcAft>
            </a:pPr>
            <a:r>
              <a:rPr lang="nl-BE" sz="2000" dirty="0">
                <a:solidFill>
                  <a:srgbClr val="003E79"/>
                </a:solidFill>
                <a:latin typeface="Avenir Black"/>
                <a:cs typeface="Avenir Black"/>
              </a:rPr>
              <a:t>Neem je tijd om je deze scène voor te stellen en je plaats in te nemen. </a:t>
            </a:r>
          </a:p>
          <a:p>
            <a:pPr lvl="1"/>
            <a:r>
              <a:rPr lang="nl-BE" sz="2000" dirty="0">
                <a:latin typeface="Avenir Book"/>
              </a:rPr>
              <a:t>Waar sta ik en wat doe ik daar?</a:t>
            </a:r>
          </a:p>
          <a:p>
            <a:pPr>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Is er een woord of beeld dat mij raakt of is er een gevoel dat bij mij opkomt?</a:t>
            </a:r>
            <a:endParaRPr lang="nl-BE" sz="2000" dirty="0">
              <a:solidFill>
                <a:srgbClr val="003E79"/>
              </a:solidFill>
              <a:latin typeface="Avenir Book"/>
              <a:cs typeface="Avenir Book"/>
            </a:endParaRPr>
          </a:p>
          <a:p>
            <a:pPr>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God stelt aan Elia twee keer dezelfde vraag. Herken ik dat een vraag meermaals aan mij 	gesteld wordt? Wat is mijn antwoord?</a:t>
            </a:r>
          </a:p>
          <a:p>
            <a:pPr>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Waar ontmoet ik God?</a:t>
            </a:r>
          </a:p>
        </p:txBody>
      </p:sp>
    </p:spTree>
    <p:extLst>
      <p:ext uri="{BB962C8B-B14F-4D97-AF65-F5344CB8AC3E}">
        <p14:creationId xmlns:p14="http://schemas.microsoft.com/office/powerpoint/2010/main" val="1977486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7562886" y="1163238"/>
            <a:ext cx="4222714" cy="3271851"/>
          </a:xfrm>
        </p:spPr>
        <p:txBody>
          <a:bodyPr>
            <a:noAutofit/>
          </a:bodyPr>
          <a:lstStyle/>
          <a:p>
            <a:r>
              <a:rPr lang="nl-BE" sz="4400" dirty="0">
                <a:solidFill>
                  <a:srgbClr val="003E79"/>
                </a:solidFill>
                <a:latin typeface="Avenir Black"/>
                <a:cs typeface="Avenir Black"/>
              </a:rPr>
              <a:t>Een wens of bede om mee naar huis te nemen</a:t>
            </a:r>
          </a:p>
        </p:txBody>
      </p:sp>
      <p:sp>
        <p:nvSpPr>
          <p:cNvPr id="7" name="Tekstvak 6">
            <a:extLst>
              <a:ext uri="{FF2B5EF4-FFF2-40B4-BE49-F238E27FC236}">
                <a16:creationId xmlns:a16="http://schemas.microsoft.com/office/drawing/2014/main" id="{384705C0-200D-4593-9ACD-AB2EB191973A}"/>
              </a:ext>
            </a:extLst>
          </p:cNvPr>
          <p:cNvSpPr txBox="1"/>
          <p:nvPr/>
        </p:nvSpPr>
        <p:spPr>
          <a:xfrm>
            <a:off x="7116950" y="6261259"/>
            <a:ext cx="3226016" cy="307777"/>
          </a:xfrm>
          <a:prstGeom prst="rect">
            <a:avLst/>
          </a:prstGeom>
          <a:noFill/>
        </p:spPr>
        <p:txBody>
          <a:bodyPr wrap="square" rtlCol="0">
            <a:spAutoFit/>
          </a:bodyPr>
          <a:lstStyle/>
          <a:p>
            <a:r>
              <a:rPr lang="nl-BE" sz="1400" dirty="0">
                <a:latin typeface="Avenir Oblique"/>
                <a:cs typeface="Avenir Oblique"/>
              </a:rPr>
              <a:t>Dialoog 2 door Jana </a:t>
            </a:r>
            <a:r>
              <a:rPr lang="nl-BE" sz="1400" dirty="0" err="1">
                <a:latin typeface="Avenir Oblique"/>
                <a:cs typeface="Avenir Oblique"/>
              </a:rPr>
              <a:t>Binon</a:t>
            </a:r>
            <a:r>
              <a:rPr lang="nl-BE" sz="1400" dirty="0">
                <a:latin typeface="Avenir Oblique"/>
                <a:cs typeface="Avenir Oblique"/>
              </a:rPr>
              <a:t> - inwezig.be</a:t>
            </a:r>
          </a:p>
        </p:txBody>
      </p:sp>
      <p:pic>
        <p:nvPicPr>
          <p:cNvPr id="5" name="Afbeelding 4">
            <a:extLst>
              <a:ext uri="{FF2B5EF4-FFF2-40B4-BE49-F238E27FC236}">
                <a16:creationId xmlns:a16="http://schemas.microsoft.com/office/drawing/2014/main" id="{57F677EB-5CCE-4C56-BCDF-B5DD2E1BC5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029450" cy="6858000"/>
          </a:xfrm>
          <a:prstGeom prst="rect">
            <a:avLst/>
          </a:prstGeom>
        </p:spPr>
      </p:pic>
      <p:cxnSp>
        <p:nvCxnSpPr>
          <p:cNvPr id="6" name="Rechte verbindingslijn 5"/>
          <p:cNvCxnSpPr/>
          <p:nvPr/>
        </p:nvCxnSpPr>
        <p:spPr>
          <a:xfrm flipH="1">
            <a:off x="8798994" y="5191716"/>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flipH="1">
            <a:off x="8801977" y="1530237"/>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763236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979</Words>
  <Application>Microsoft Office PowerPoint</Application>
  <PresentationFormat>Breedbeeld</PresentationFormat>
  <Paragraphs>39</Paragraphs>
  <Slides>7</Slides>
  <Notes>2</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7</vt:i4>
      </vt:variant>
    </vt:vector>
  </HeadingPairs>
  <TitlesOfParts>
    <vt:vector size="17" baseType="lpstr">
      <vt:lpstr>Arial</vt:lpstr>
      <vt:lpstr>Avenir Black</vt:lpstr>
      <vt:lpstr>Avenir Book</vt:lpstr>
      <vt:lpstr>Avenir Next LT Pro</vt:lpstr>
      <vt:lpstr>Avenir Oblique</vt:lpstr>
      <vt:lpstr>Avenir Roman</vt:lpstr>
      <vt:lpstr>Calibri</vt:lpstr>
      <vt:lpstr>Modern Love</vt:lpstr>
      <vt:lpstr>Noto Serif</vt:lpstr>
      <vt:lpstr>BohemianVTI</vt:lpstr>
      <vt:lpstr>Ruach</vt:lpstr>
      <vt:lpstr>Verloop</vt:lpstr>
      <vt:lpstr>Landen bij elkaar</vt:lpstr>
      <vt:lpstr>PowerPoint-presentatie</vt:lpstr>
      <vt:lpstr>PowerPoint-presentatie</vt:lpstr>
      <vt:lpstr>PowerPoint-presentatie</vt:lpstr>
      <vt:lpstr>Een wens of bede om mee naar huis te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Ruach</dc:title>
  <dc:creator>Frieda Boeykens</dc:creator>
  <cp:lastModifiedBy>Frieda Boeykens</cp:lastModifiedBy>
  <cp:revision>50</cp:revision>
  <cp:lastPrinted>2023-06-22T13:59:54Z</cp:lastPrinted>
  <dcterms:created xsi:type="dcterms:W3CDTF">2021-01-04T13:21:44Z</dcterms:created>
  <dcterms:modified xsi:type="dcterms:W3CDTF">2023-09-06T12:46:46Z</dcterms:modified>
</cp:coreProperties>
</file>