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handoutMasterIdLst>
    <p:handoutMasterId r:id="rId9"/>
  </p:handoutMasterIdLst>
  <p:sldIdLst>
    <p:sldId id="256" r:id="rId2"/>
    <p:sldId id="262" r:id="rId3"/>
    <p:sldId id="263" r:id="rId4"/>
    <p:sldId id="261" r:id="rId5"/>
    <p:sldId id="257" r:id="rId6"/>
    <p:sldId id="264" r:id="rId7"/>
    <p:sldId id="259" r:id="rId8"/>
  </p:sldIdLst>
  <p:sldSz cx="12192000" cy="6858000"/>
  <p:notesSz cx="6669088"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EA834DC2-4E5F-4881-81DA-5302EA67E7EA}" type="datetimeFigureOut">
              <a:rPr lang="en-US" smtClean="0"/>
              <a:t>9/27/2024</a:t>
            </a:fld>
            <a:endParaRPr lang="en-US"/>
          </a:p>
        </p:txBody>
      </p:sp>
      <p:sp>
        <p:nvSpPr>
          <p:cNvPr id="4" name="Tijdelijke aanduiding voor voettekst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5" name="Tijdelijke aanduiding voor dianumm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1E4C3ECC-9954-4881-95E9-D44C7F737B0D}" type="slidenum">
              <a:rPr lang="en-US" smtClean="0"/>
              <a:t>‹nr.›</a:t>
            </a:fld>
            <a:endParaRPr lang="en-US"/>
          </a:p>
        </p:txBody>
      </p:sp>
    </p:spTree>
    <p:extLst>
      <p:ext uri="{BB962C8B-B14F-4D97-AF65-F5344CB8AC3E}">
        <p14:creationId xmlns:p14="http://schemas.microsoft.com/office/powerpoint/2010/main" val="27081116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9/27/2024</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06812" y="1749486"/>
            <a:ext cx="5285188" cy="2150595"/>
          </a:xfrm>
        </p:spPr>
        <p:txBody>
          <a:bodyPr>
            <a:normAutofit/>
          </a:bodyPr>
          <a:lstStyle/>
          <a:p>
            <a:r>
              <a:rPr lang="nl-BE" sz="12000" dirty="0" err="1">
                <a:solidFill>
                  <a:srgbClr val="003E79"/>
                </a:solidFill>
                <a:latin typeface="Avenir Book"/>
                <a:cs typeface="Avenir Book"/>
              </a:rPr>
              <a:t>Ruach</a:t>
            </a:r>
            <a:endParaRPr lang="nl-BE" sz="12000" dirty="0">
              <a:solidFill>
                <a:srgbClr val="003E79"/>
              </a:solidFill>
              <a:latin typeface="Avenir Book"/>
              <a:cs typeface="Avenir Book"/>
            </a:endParaRP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39239" y="6331696"/>
            <a:ext cx="3226016" cy="276999"/>
          </a:xfrm>
          <a:prstGeom prst="rect">
            <a:avLst/>
          </a:prstGeom>
          <a:noFill/>
        </p:spPr>
        <p:txBody>
          <a:bodyPr wrap="square" rtlCol="0">
            <a:spAutoFit/>
          </a:bodyPr>
          <a:lstStyle/>
          <a:p>
            <a:r>
              <a:rPr lang="nl-BE" sz="1200" dirty="0">
                <a:latin typeface="Avenir Oblique"/>
                <a:cs typeface="Avenir Oblique"/>
              </a:rPr>
              <a:t>Dialoog 1 door Jana </a:t>
            </a:r>
            <a:r>
              <a:rPr lang="nl-BE" sz="1200" dirty="0" err="1">
                <a:latin typeface="Avenir Oblique"/>
                <a:cs typeface="Avenir Oblique"/>
              </a:rPr>
              <a:t>Binon</a:t>
            </a:r>
            <a:r>
              <a:rPr lang="nl-BE" sz="1200" dirty="0">
                <a:latin typeface="Avenir Oblique"/>
                <a:cs typeface="Avenir Oblique"/>
              </a:rPr>
              <a:t> - inwezig.be</a:t>
            </a:r>
          </a:p>
        </p:txBody>
      </p:sp>
      <p:sp>
        <p:nvSpPr>
          <p:cNvPr id="4" name="Afgeronde rechthoek 3"/>
          <p:cNvSpPr/>
          <p:nvPr/>
        </p:nvSpPr>
        <p:spPr>
          <a:xfrm>
            <a:off x="7611958" y="3693110"/>
            <a:ext cx="3884839" cy="729137"/>
          </a:xfrm>
          <a:prstGeom prst="roundRect">
            <a:avLst/>
          </a:prstGeom>
          <a:solidFill>
            <a:srgbClr val="003E7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2" y="3397493"/>
            <a:ext cx="5276888" cy="1084590"/>
          </a:xfrm>
        </p:spPr>
        <p:txBody>
          <a:bodyPr>
            <a:noAutofit/>
          </a:bodyPr>
          <a:lstStyle/>
          <a:p>
            <a:r>
              <a:rPr lang="nl-BE" sz="4800" dirty="0">
                <a:solidFill>
                  <a:schemeClr val="bg1"/>
                </a:solidFill>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70821" y="1775161"/>
            <a:ext cx="9634011" cy="5082839"/>
          </a:xfrm>
        </p:spPr>
        <p:txBody>
          <a:bodyPr>
            <a:normAutofit/>
          </a:bodyPr>
          <a:lstStyle/>
          <a:p>
            <a:pPr>
              <a:buClr>
                <a:srgbClr val="003E79"/>
              </a:buClr>
              <a:buFont typeface="Arial"/>
              <a:buChar char="•"/>
            </a:pPr>
            <a:r>
              <a:rPr lang="nl-BE" sz="2400" dirty="0">
                <a:latin typeface="Avenir Roman"/>
                <a:cs typeface="Avenir Roman"/>
              </a:rPr>
              <a:t>Landen bij elkaar</a:t>
            </a:r>
          </a:p>
          <a:p>
            <a:pPr>
              <a:buClr>
                <a:srgbClr val="003E79"/>
              </a:buClr>
              <a:buFont typeface="Arial"/>
              <a:buChar char="•"/>
            </a:pPr>
            <a:r>
              <a:rPr lang="nl-BE" sz="2400" dirty="0">
                <a:latin typeface="Avenir Roman"/>
                <a:cs typeface="Avenir Roman"/>
              </a:rPr>
              <a:t>Landen bij de Heer: Gebed en stilte-moment</a:t>
            </a:r>
          </a:p>
          <a:p>
            <a:pPr>
              <a:buClr>
                <a:srgbClr val="003E79"/>
              </a:buClr>
              <a:buFont typeface="Arial"/>
              <a:buChar char="•"/>
            </a:pPr>
            <a:r>
              <a:rPr lang="nl-BE" sz="2400" dirty="0">
                <a:latin typeface="Avenir Roman"/>
                <a:cs typeface="Avenir Roman"/>
              </a:rPr>
              <a:t>Stilstaan bij een bijbelfragment en drie vragen</a:t>
            </a:r>
          </a:p>
          <a:p>
            <a:pPr>
              <a:buClr>
                <a:srgbClr val="003E79"/>
              </a:buClr>
              <a:buFont typeface="Arial"/>
              <a:buChar char="•"/>
            </a:pPr>
            <a:r>
              <a:rPr lang="nl-BE" sz="2400" dirty="0">
                <a:latin typeface="Avenir Roman"/>
                <a:cs typeface="Avenir Roman"/>
              </a:rPr>
              <a:t>Eerste deelronde: spreken en luisteren vanuit het hart</a:t>
            </a:r>
          </a:p>
          <a:p>
            <a:pPr>
              <a:buClr>
                <a:srgbClr val="003E79"/>
              </a:buClr>
              <a:buFont typeface="Arial"/>
              <a:buChar char="•"/>
            </a:pPr>
            <a:r>
              <a:rPr lang="nl-BE" sz="2400" dirty="0">
                <a:latin typeface="Avenir Roman"/>
                <a:cs typeface="Avenir Roman"/>
              </a:rPr>
              <a:t>Tweede deelronde: antwoorden vanuit het hart</a:t>
            </a:r>
          </a:p>
          <a:p>
            <a:pPr>
              <a:buClr>
                <a:srgbClr val="003E79"/>
              </a:buClr>
              <a:buFont typeface="Arial"/>
              <a:buChar char="•"/>
            </a:pPr>
            <a:r>
              <a:rPr lang="nl-BE" sz="2400" dirty="0">
                <a:latin typeface="Avenir Roman"/>
                <a:cs typeface="Avenir Roman"/>
              </a:rPr>
              <a:t>Derde deelronde: een bede of wens formuleren</a:t>
            </a:r>
          </a:p>
          <a:p>
            <a:pPr>
              <a:buClr>
                <a:srgbClr val="003E79"/>
              </a:buClr>
              <a:buFont typeface="Arial"/>
              <a:buChar char="•"/>
            </a:pPr>
            <a:r>
              <a:rPr lang="nl-BE" sz="2400" dirty="0">
                <a:latin typeface="Avenir Roman"/>
                <a:cs typeface="Avenir Roman"/>
              </a:rPr>
              <a:t>Afsluitend handenritueel en gezamenlijk gebed</a:t>
            </a:r>
          </a:p>
        </p:txBody>
      </p:sp>
      <p:cxnSp>
        <p:nvCxnSpPr>
          <p:cNvPr id="5" name="Rechte verbindingslijn 4"/>
          <p:cNvCxnSpPr>
            <a:cxnSpLocks/>
          </p:cNvCxnSpPr>
          <p:nvPr/>
        </p:nvCxnSpPr>
        <p:spPr>
          <a:xfrm flipH="1">
            <a:off x="1" y="1419327"/>
            <a:ext cx="3124939"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Landen bij elkaar</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normAutofit/>
          </a:bodyPr>
          <a:lstStyle/>
          <a:p>
            <a:pPr marL="0" indent="0">
              <a:buNone/>
            </a:pPr>
            <a:r>
              <a:rPr lang="nl-BE" sz="2400" dirty="0">
                <a:latin typeface="Avenir Roman"/>
                <a:cs typeface="Avenir Roman"/>
              </a:rPr>
              <a:t>In deze paastijd: is er een ervaring van de voorbije tijd waarin je de levensvreugde van Pasen </a:t>
            </a:r>
            <a:r>
              <a:rPr lang="nl-BE" sz="2400">
                <a:latin typeface="Avenir Roman"/>
                <a:cs typeface="Avenir Roman"/>
              </a:rPr>
              <a:t>hebt ervaren?</a:t>
            </a:r>
            <a:endParaRPr lang="nl-BE" sz="2400" dirty="0">
              <a:latin typeface="Avenir Roman"/>
              <a:cs typeface="Avenir Roman"/>
            </a:endParaRPr>
          </a:p>
          <a:p>
            <a:pPr marL="0" indent="0">
              <a:buClr>
                <a:srgbClr val="003E79"/>
              </a:buClr>
              <a:buNone/>
            </a:pPr>
            <a:r>
              <a:rPr lang="nl-BE" sz="2400" dirty="0">
                <a:latin typeface="Avenir Roman"/>
                <a:cs typeface="Avenir Roman"/>
              </a:rPr>
              <a:t>We nodigen je uit om enkele woorden hierover met ons te delen.</a:t>
            </a:r>
          </a:p>
        </p:txBody>
      </p:sp>
      <p:cxnSp>
        <p:nvCxnSpPr>
          <p:cNvPr id="4" name="Rechte verbindingslijn 3"/>
          <p:cNvCxnSpPr>
            <a:cxnSpLocks/>
          </p:cNvCxnSpPr>
          <p:nvPr/>
        </p:nvCxnSpPr>
        <p:spPr>
          <a:xfrm flipH="1">
            <a:off x="1" y="1419328"/>
            <a:ext cx="5433133"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06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0" y="328474"/>
            <a:ext cx="12192000" cy="6529525"/>
          </a:xfrm>
        </p:spPr>
        <p:txBody>
          <a:bodyPr numCol="2">
            <a:normAutofit lnSpcReduction="10000"/>
          </a:bodyPr>
          <a:lstStyle/>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mij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reik mij uw stralend licht,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wijs mij nieuwe wegen,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op uw waarheid zicht.</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Raak met uw adem mijn onrust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tot ik de rust hervind.</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 mijn wonden heelt Gij:</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Gij ziet in mij uw kind.</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Wees ook de Geest die mij aanvuurt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en al mijn twijfels bant.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Als geroepen kom ik:</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mijn tijd is in uw hand.</a:t>
            </a: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Kom en doorstraal mijn dagen,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Geest van God uitgegaan,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die mijn ogen opent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voor wie nu naast mij staan.</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ons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ons een vergezicht!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Draag ons op uw vleugels,</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zegen ons met uw licht!</a:t>
            </a:r>
          </a:p>
        </p:txBody>
      </p:sp>
    </p:spTree>
    <p:extLst>
      <p:ext uri="{BB962C8B-B14F-4D97-AF65-F5344CB8AC3E}">
        <p14:creationId xmlns:p14="http://schemas.microsoft.com/office/powerpoint/2010/main" val="214527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843379" y="0"/>
            <a:ext cx="10238371" cy="6858000"/>
          </a:xfrm>
        </p:spPr>
        <p:txBody>
          <a:bodyPr>
            <a:normAutofit fontScale="92500" lnSpcReduction="10000"/>
          </a:bodyPr>
          <a:lstStyle/>
          <a:p>
            <a:pPr marL="0" indent="0">
              <a:buNone/>
            </a:pPr>
            <a:r>
              <a:rPr lang="nl-NL" sz="2000" b="0" i="0" dirty="0">
                <a:solidFill>
                  <a:srgbClr val="222222"/>
                </a:solidFill>
                <a:effectLst/>
                <a:latin typeface="capitolium-news-2"/>
              </a:rPr>
              <a:t>Toen Hij aan het meer van </a:t>
            </a:r>
            <a:r>
              <a:rPr lang="nl-NL" sz="2000" b="0" i="0" dirty="0" err="1">
                <a:solidFill>
                  <a:srgbClr val="222222"/>
                </a:solidFill>
                <a:effectLst/>
                <a:latin typeface="capitolium-news-2"/>
              </a:rPr>
              <a:t>Gennesaret</a:t>
            </a:r>
            <a:r>
              <a:rPr lang="nl-NL" sz="2000" b="0" i="0" dirty="0">
                <a:solidFill>
                  <a:srgbClr val="222222"/>
                </a:solidFill>
                <a:effectLst/>
                <a:latin typeface="capitolium-news-2"/>
              </a:rPr>
              <a:t> stond en de mensenmenigte zich om Hem verdrong om het woord van God te horen,  zag Hij twee boten bij het meer liggen. De vissers waren van boord gegaan en spoelden de netten.  Hij stapte in een van die boten, die van Simon, en vroeg hem een eindje van het land af te varen. Hij ging zitten en vanuit de boot gaf Hij de mensen onderricht.  Toen Hij uitgesproken was zei Hij tegen Simon: ‘Vaar nu het meer op naar diep water. Daar moeten jullie je netten uitwerpen.’  ‘Meester,’ antwoordde Simon, ‘de hele nacht hebben we ons al afgetobd zonder iets te vangen. Maar als U het zegt zal ik de netten uitwerpen.’  Dat deden ze en ze vingen zo’n massa vis dat hun netten ervan scheurden.  Daarom wenkten ze hun maats in de andere boot om hen te komen helpen. Die kwamen, en beide boten vulden ze tot </a:t>
            </a:r>
            <a:r>
              <a:rPr lang="nl-NL" sz="2000" b="0" i="0" dirty="0" err="1">
                <a:solidFill>
                  <a:srgbClr val="222222"/>
                </a:solidFill>
                <a:effectLst/>
                <a:latin typeface="capitolium-news-2"/>
              </a:rPr>
              <a:t>zinkens</a:t>
            </a:r>
            <a:r>
              <a:rPr lang="nl-NL" sz="2000" b="0" i="0" dirty="0">
                <a:solidFill>
                  <a:srgbClr val="222222"/>
                </a:solidFill>
                <a:effectLst/>
                <a:latin typeface="capitolium-news-2"/>
              </a:rPr>
              <a:t> toe.  Toen Simon Petrus dat zag, viel hij op z’n knieën voor Jezus en zei: ‘Ga weg van mij, Heer, ik ben een zondig mens.’  Want schrik had hem, en allen die bij hem waren, bevangen, vanwege de vissen die ze samen gevangen hadden.  Zo verging het ook Jakobus en Johannes, zonen van </a:t>
            </a:r>
            <a:r>
              <a:rPr lang="nl-NL" sz="2000" b="0" i="0" dirty="0" err="1">
                <a:solidFill>
                  <a:srgbClr val="222222"/>
                </a:solidFill>
                <a:effectLst/>
                <a:latin typeface="capitolium-news-2"/>
              </a:rPr>
              <a:t>Zebedeüs</a:t>
            </a:r>
            <a:r>
              <a:rPr lang="nl-NL" sz="2000" b="0" i="0" dirty="0">
                <a:solidFill>
                  <a:srgbClr val="222222"/>
                </a:solidFill>
                <a:effectLst/>
                <a:latin typeface="capitolium-news-2"/>
              </a:rPr>
              <a:t>, die met Simon samenwerkten. Maar Jezus zei tegen Simon: ‘Wees niet bang. Voortaan zul je mensen vangen.’  Ze brachten de boten aan land, lieten alles achter en volgden Hem. </a:t>
            </a:r>
          </a:p>
          <a:p>
            <a:pPr marL="0" indent="0">
              <a:buNone/>
            </a:pPr>
            <a:r>
              <a:rPr lang="nl-NL" sz="2000" b="0" i="0" dirty="0">
                <a:solidFill>
                  <a:srgbClr val="222222"/>
                </a:solidFill>
                <a:effectLst/>
                <a:latin typeface="capitolium-news-2"/>
              </a:rPr>
              <a:t>Lucas 5, 1-11</a:t>
            </a:r>
            <a:br>
              <a:rPr lang="nl-NL" sz="2000" b="0" i="0" dirty="0">
                <a:solidFill>
                  <a:srgbClr val="222222"/>
                </a:solidFill>
                <a:effectLst/>
                <a:latin typeface="capitolium-news-2"/>
              </a:rPr>
            </a:br>
            <a:endParaRPr lang="nl-BE" sz="2200" dirty="0">
              <a:latin typeface="Avenir Roman"/>
              <a:cs typeface="Avenir Roman"/>
            </a:endParaRPr>
          </a:p>
        </p:txBody>
      </p:sp>
    </p:spTree>
    <p:extLst>
      <p:ext uri="{BB962C8B-B14F-4D97-AF65-F5344CB8AC3E}">
        <p14:creationId xmlns:p14="http://schemas.microsoft.com/office/powerpoint/2010/main" val="18733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554181" y="237844"/>
            <a:ext cx="10963564" cy="5645720"/>
          </a:xfrm>
        </p:spPr>
        <p:txBody>
          <a:bodyPr>
            <a:normAutofit/>
          </a:bodyPr>
          <a:lstStyle/>
          <a:p>
            <a:pPr marL="0" marR="0" lvl="0" indent="0" algn="l" defTabSz="914400" rtl="0" eaLnBrk="1" fontAlgn="auto" latinLnBrk="0" hangingPunct="1">
              <a:lnSpc>
                <a:spcPct val="110000"/>
              </a:lnSpc>
              <a:spcBef>
                <a:spcPts val="1000"/>
              </a:spcBef>
              <a:spcAft>
                <a:spcPts val="0"/>
              </a:spcAft>
              <a:buClr>
                <a:srgbClr val="F4F1EF">
                  <a:lumMod val="75000"/>
                </a:srgbClr>
              </a:buClr>
              <a:buSzTx/>
              <a:buFont typeface="Arial" panose="020B0604020202020204" pitchFamily="34" charset="0"/>
              <a:buNone/>
              <a:tabLst/>
              <a:defRPr/>
            </a:pPr>
            <a:r>
              <a:rPr kumimoji="0" lang="nl-NL" sz="1900" b="0" i="0" u="none" strike="noStrike" kern="1200" cap="none" spc="0" normalizeH="0" baseline="0" noProof="0" dirty="0">
                <a:ln>
                  <a:noFill/>
                </a:ln>
                <a:solidFill>
                  <a:srgbClr val="222222"/>
                </a:solidFill>
                <a:effectLst/>
                <a:uLnTx/>
                <a:uFillTx/>
                <a:latin typeface="capitolium-news-2"/>
                <a:ea typeface="+mn-ea"/>
                <a:cs typeface="+mn-cs"/>
              </a:rPr>
              <a:t>Toen Hij aan het meer van </a:t>
            </a:r>
            <a:r>
              <a:rPr kumimoji="0" lang="nl-NL" sz="1900" b="0" i="0" u="none" strike="noStrike" kern="1200" cap="none" spc="0" normalizeH="0" baseline="0" noProof="0" dirty="0" err="1">
                <a:ln>
                  <a:noFill/>
                </a:ln>
                <a:solidFill>
                  <a:srgbClr val="222222"/>
                </a:solidFill>
                <a:effectLst/>
                <a:uLnTx/>
                <a:uFillTx/>
                <a:latin typeface="capitolium-news-2"/>
                <a:ea typeface="+mn-ea"/>
                <a:cs typeface="+mn-cs"/>
              </a:rPr>
              <a:t>Gennesaret</a:t>
            </a:r>
            <a:r>
              <a:rPr kumimoji="0" lang="nl-NL" sz="1900" b="0" i="0" u="none" strike="noStrike" kern="1200" cap="none" spc="0" normalizeH="0" baseline="0" noProof="0" dirty="0">
                <a:ln>
                  <a:noFill/>
                </a:ln>
                <a:solidFill>
                  <a:srgbClr val="222222"/>
                </a:solidFill>
                <a:effectLst/>
                <a:uLnTx/>
                <a:uFillTx/>
                <a:latin typeface="capitolium-news-2"/>
                <a:ea typeface="+mn-ea"/>
                <a:cs typeface="+mn-cs"/>
              </a:rPr>
              <a:t> stond en de mensenmenigte zich om Hem verdrong om het woord van God te horen,  zag Hij twee boten bij het meer liggen. De vissers waren van boord gegaan en spoelden de netten.  Hij stapte in een van die boten, die van Simon, en vroeg hem een eindje van het land af te varen. Hij ging zitten en vanuit de boot gaf Hij de mensen onderricht.  Toen Hij uitgesproken was zei Hij tegen Simon: ‘Vaar nu het meer op naar diep water. Daar moeten jullie je netten uitwerpen.’  ‘Meester,’ antwoordde Simon, ‘de hele nacht hebben we ons al afgetobd zonder iets te vangen. Maar als U het zegt zal ik de netten uitwerpen.’  Dat deden ze en ze vingen zo’n massa vis dat hun netten ervan scheurden.  Daarom wenkten ze hun maats in de andere boot om hen te komen helpen. Die kwamen, en beide boten vulden ze tot </a:t>
            </a:r>
            <a:r>
              <a:rPr kumimoji="0" lang="nl-NL" sz="1900" b="0" i="0" u="none" strike="noStrike" kern="1200" cap="none" spc="0" normalizeH="0" baseline="0" noProof="0" dirty="0" err="1">
                <a:ln>
                  <a:noFill/>
                </a:ln>
                <a:solidFill>
                  <a:srgbClr val="222222"/>
                </a:solidFill>
                <a:effectLst/>
                <a:uLnTx/>
                <a:uFillTx/>
                <a:latin typeface="capitolium-news-2"/>
                <a:ea typeface="+mn-ea"/>
                <a:cs typeface="+mn-cs"/>
              </a:rPr>
              <a:t>zinkens</a:t>
            </a:r>
            <a:r>
              <a:rPr kumimoji="0" lang="nl-NL" sz="1900" b="0" i="0" u="none" strike="noStrike" kern="1200" cap="none" spc="0" normalizeH="0" baseline="0" noProof="0" dirty="0">
                <a:ln>
                  <a:noFill/>
                </a:ln>
                <a:solidFill>
                  <a:srgbClr val="222222"/>
                </a:solidFill>
                <a:effectLst/>
                <a:uLnTx/>
                <a:uFillTx/>
                <a:latin typeface="capitolium-news-2"/>
                <a:ea typeface="+mn-ea"/>
                <a:cs typeface="+mn-cs"/>
              </a:rPr>
              <a:t> toe.  Toen Simon Petrus dat zag, viel hij op z’n knieën voor Jezus en zei: ‘Ga weg van mij, Heer, ik ben een zondig mens.’  Want schrik had hem, en allen die bij hem waren, bevangen, vanwege de vissen die ze samen gevangen hadden.  Zo verging het ook Jakobus en Johannes, zonen van </a:t>
            </a:r>
            <a:r>
              <a:rPr kumimoji="0" lang="nl-NL" sz="1900" b="0" i="0" u="none" strike="noStrike" kern="1200" cap="none" spc="0" normalizeH="0" baseline="0" noProof="0" dirty="0" err="1">
                <a:ln>
                  <a:noFill/>
                </a:ln>
                <a:solidFill>
                  <a:srgbClr val="222222"/>
                </a:solidFill>
                <a:effectLst/>
                <a:uLnTx/>
                <a:uFillTx/>
                <a:latin typeface="capitolium-news-2"/>
                <a:ea typeface="+mn-ea"/>
                <a:cs typeface="+mn-cs"/>
              </a:rPr>
              <a:t>Zebedeüs</a:t>
            </a:r>
            <a:r>
              <a:rPr kumimoji="0" lang="nl-NL" sz="1900" b="0" i="0" u="none" strike="noStrike" kern="1200" cap="none" spc="0" normalizeH="0" baseline="0" noProof="0" dirty="0">
                <a:ln>
                  <a:noFill/>
                </a:ln>
                <a:solidFill>
                  <a:srgbClr val="222222"/>
                </a:solidFill>
                <a:effectLst/>
                <a:uLnTx/>
                <a:uFillTx/>
                <a:latin typeface="capitolium-news-2"/>
                <a:ea typeface="+mn-ea"/>
                <a:cs typeface="+mn-cs"/>
              </a:rPr>
              <a:t>, die met Simon samenwerkten. Maar Jezus zei tegen Simon: ‘Wees niet bang. Voortaan zul je mensen vangen.’  Ze brachten de boten aan land, lieten alles achter en volgden Hem. </a:t>
            </a:r>
          </a:p>
          <a:p>
            <a:pPr marL="0" indent="0">
              <a:buNone/>
            </a:pPr>
            <a:endParaRPr lang="nl-BE" sz="1800" dirty="0">
              <a:latin typeface="Avenir Roman"/>
              <a:cs typeface="Avenir Roman"/>
            </a:endParaRPr>
          </a:p>
        </p:txBody>
      </p:sp>
      <p:sp>
        <p:nvSpPr>
          <p:cNvPr id="2" name="Afgeronde rechthoek 1"/>
          <p:cNvSpPr/>
          <p:nvPr/>
        </p:nvSpPr>
        <p:spPr>
          <a:xfrm>
            <a:off x="2401248" y="4456932"/>
            <a:ext cx="9790752" cy="2365900"/>
          </a:xfrm>
          <a:prstGeom prst="round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8" name="Tekstvak 7">
            <a:extLst>
              <a:ext uri="{FF2B5EF4-FFF2-40B4-BE49-F238E27FC236}">
                <a16:creationId xmlns:a16="http://schemas.microsoft.com/office/drawing/2014/main" id="{233499BC-E4EE-4837-8A05-6C1CE8E06474}"/>
              </a:ext>
            </a:extLst>
          </p:cNvPr>
          <p:cNvSpPr txBox="1"/>
          <p:nvPr/>
        </p:nvSpPr>
        <p:spPr>
          <a:xfrm>
            <a:off x="2497644" y="4863955"/>
            <a:ext cx="9597959" cy="1677382"/>
          </a:xfrm>
          <a:prstGeom prst="rect">
            <a:avLst/>
          </a:prstGeom>
          <a:noFill/>
        </p:spPr>
        <p:txBody>
          <a:bodyPr wrap="square" rtlCol="0">
            <a:spAutoFit/>
          </a:bodyPr>
          <a:lstStyle/>
          <a:p>
            <a:r>
              <a:rPr lang="nl-BE" sz="1600" dirty="0">
                <a:solidFill>
                  <a:srgbClr val="003E79"/>
                </a:solidFill>
                <a:latin typeface="Avenir Black"/>
                <a:cs typeface="Avenir Black"/>
              </a:rPr>
              <a:t>Neem je tijd om je deze scène voor te stellen en je plaats in te nemen. </a:t>
            </a:r>
          </a:p>
          <a:p>
            <a:pPr>
              <a:spcBef>
                <a:spcPts val="600"/>
              </a:spcBef>
              <a:tabLst>
                <a:tab pos="442913" algn="l"/>
              </a:tabLst>
            </a:pPr>
            <a:r>
              <a:rPr lang="nl-BE" dirty="0">
                <a:latin typeface="Avenir Book"/>
                <a:cs typeface="Avenir Book"/>
              </a:rPr>
              <a:t>	Is er een woord of beeld in het verhaal dat jou raakt of een gevoel dat bij jou opkomt?</a:t>
            </a:r>
            <a:endParaRPr lang="nl-BE" dirty="0">
              <a:solidFill>
                <a:srgbClr val="003E79"/>
              </a:solidFill>
              <a:latin typeface="Avenir Book"/>
              <a:cs typeface="Avenir Book"/>
            </a:endParaRPr>
          </a:p>
          <a:p>
            <a:pPr>
              <a:spcBef>
                <a:spcPts val="600"/>
              </a:spcBef>
              <a:tabLst>
                <a:tab pos="442913" algn="l"/>
              </a:tabLst>
            </a:pPr>
            <a:r>
              <a:rPr lang="nl-BE" dirty="0">
                <a:solidFill>
                  <a:srgbClr val="003E79"/>
                </a:solidFill>
                <a:latin typeface="Avenir Book"/>
                <a:cs typeface="Avenir Book"/>
              </a:rPr>
              <a:t>of</a:t>
            </a:r>
            <a:r>
              <a:rPr lang="nl-BE" dirty="0">
                <a:latin typeface="Avenir Book"/>
                <a:cs typeface="Avenir Book"/>
              </a:rPr>
              <a:t>	Waar in je leven werd je uitgenodigd om naar het diepe te varen? Wat gebeurde er 	dan met jou?</a:t>
            </a:r>
          </a:p>
          <a:p>
            <a:pPr>
              <a:spcBef>
                <a:spcPts val="600"/>
              </a:spcBef>
              <a:tabLst>
                <a:tab pos="442913" algn="l"/>
              </a:tabLst>
            </a:pPr>
            <a:r>
              <a:rPr lang="nl-BE" dirty="0">
                <a:solidFill>
                  <a:srgbClr val="003E79"/>
                </a:solidFill>
                <a:latin typeface="Avenir Book"/>
                <a:cs typeface="Avenir Book"/>
              </a:rPr>
              <a:t>of	</a:t>
            </a:r>
            <a:r>
              <a:rPr lang="nl-BE" dirty="0">
                <a:latin typeface="Avenir Book"/>
                <a:cs typeface="Avenir Book"/>
              </a:rPr>
              <a:t>Jezus schenkt overvloed in jouw leven. Wat is jouw antwoord hierop?</a:t>
            </a:r>
          </a:p>
        </p:txBody>
      </p:sp>
    </p:spTree>
    <p:extLst>
      <p:ext uri="{BB962C8B-B14F-4D97-AF65-F5344CB8AC3E}">
        <p14:creationId xmlns:p14="http://schemas.microsoft.com/office/powerpoint/2010/main" val="197748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2886" y="1163238"/>
            <a:ext cx="4222714" cy="3271851"/>
          </a:xfrm>
        </p:spPr>
        <p:txBody>
          <a:bodyPr>
            <a:noAutofit/>
          </a:bodyPr>
          <a:lstStyle/>
          <a:p>
            <a:r>
              <a:rPr lang="nl-BE" sz="4400" dirty="0">
                <a:solidFill>
                  <a:srgbClr val="003E79"/>
                </a:solidFill>
                <a:latin typeface="Avenir Black"/>
                <a:cs typeface="Avenir Black"/>
              </a:rPr>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116950" y="6335129"/>
            <a:ext cx="3847224" cy="307777"/>
          </a:xfrm>
          <a:prstGeom prst="rect">
            <a:avLst/>
          </a:prstGeom>
          <a:noFill/>
        </p:spPr>
        <p:txBody>
          <a:bodyPr wrap="square" rtlCol="0">
            <a:spAutoFit/>
          </a:bodyPr>
          <a:lstStyle/>
          <a:p>
            <a:r>
              <a:rPr lang="nl-BE" sz="1400" dirty="0">
                <a:latin typeface="Avenir Oblique"/>
                <a:cs typeface="Avenir Oblique"/>
              </a:rPr>
              <a:t>Dialoog 2 door Jana </a:t>
            </a:r>
            <a:r>
              <a:rPr lang="nl-BE" sz="1400" dirty="0" err="1">
                <a:latin typeface="Avenir Oblique"/>
                <a:cs typeface="Avenir Oblique"/>
              </a:rPr>
              <a:t>Binon</a:t>
            </a:r>
            <a:r>
              <a:rPr lang="nl-BE" sz="1400" dirty="0">
                <a:latin typeface="Avenir Oblique"/>
                <a:cs typeface="Avenir Oblique"/>
              </a:rPr>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029450" cy="6858000"/>
          </a:xfrm>
          <a:prstGeom prst="rect">
            <a:avLst/>
          </a:prstGeom>
        </p:spPr>
      </p:pic>
      <p:cxnSp>
        <p:nvCxnSpPr>
          <p:cNvPr id="6" name="Rechte verbindingslijn 5"/>
          <p:cNvCxnSpPr/>
          <p:nvPr/>
        </p:nvCxnSpPr>
        <p:spPr>
          <a:xfrm flipH="1">
            <a:off x="8798994" y="5191716"/>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8801977" y="1530237"/>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896</Words>
  <Application>Microsoft Office PowerPoint</Application>
  <PresentationFormat>Breedbeeld</PresentationFormat>
  <Paragraphs>33</Paragraphs>
  <Slides>7</Slides>
  <Notes>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7</vt:i4>
      </vt:variant>
    </vt:vector>
  </HeadingPairs>
  <TitlesOfParts>
    <vt:vector size="17" baseType="lpstr">
      <vt:lpstr>Arial</vt:lpstr>
      <vt:lpstr>Avenir Black</vt:lpstr>
      <vt:lpstr>Avenir Book</vt:lpstr>
      <vt:lpstr>Avenir Next LT Pro</vt:lpstr>
      <vt:lpstr>Avenir Oblique</vt:lpstr>
      <vt:lpstr>Avenir Roman</vt:lpstr>
      <vt:lpstr>Calibri</vt:lpstr>
      <vt:lpstr>capitolium-news-2</vt:lpstr>
      <vt:lpstr>Modern Love</vt:lpstr>
      <vt:lpstr>BohemianVTI</vt:lpstr>
      <vt:lpstr>Ruach</vt:lpstr>
      <vt:lpstr>Verloop</vt:lpstr>
      <vt:lpstr>Landen bij elkaar</vt:lpstr>
      <vt:lpstr>PowerPoint-presentatie</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45</cp:revision>
  <cp:lastPrinted>2023-12-15T09:31:10Z</cp:lastPrinted>
  <dcterms:created xsi:type="dcterms:W3CDTF">2021-01-04T13:21:44Z</dcterms:created>
  <dcterms:modified xsi:type="dcterms:W3CDTF">2024-09-27T09:26:16Z</dcterms:modified>
</cp:coreProperties>
</file>