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handoutMasterIdLst>
    <p:handoutMasterId r:id="rId9"/>
  </p:handoutMasterIdLst>
  <p:sldIdLst>
    <p:sldId id="256" r:id="rId2"/>
    <p:sldId id="262" r:id="rId3"/>
    <p:sldId id="263" r:id="rId4"/>
    <p:sldId id="261" r:id="rId5"/>
    <p:sldId id="257" r:id="rId6"/>
    <p:sldId id="264" r:id="rId7"/>
    <p:sldId id="259" r:id="rId8"/>
  </p:sldIdLst>
  <p:sldSz cx="12192000" cy="6858000"/>
  <p:notesSz cx="6669088"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79"/>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EA834DC2-4E5F-4881-81DA-5302EA67E7EA}" type="datetimeFigureOut">
              <a:rPr lang="en-US" smtClean="0"/>
              <a:t>9/27/2024</a:t>
            </a:fld>
            <a:endParaRPr lang="en-US"/>
          </a:p>
        </p:txBody>
      </p:sp>
      <p:sp>
        <p:nvSpPr>
          <p:cNvPr id="4" name="Tijdelijke aanduiding voor voettekst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5" name="Tijdelijke aanduiding voor dianumm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1E4C3ECC-9954-4881-95E9-D44C7F737B0D}" type="slidenum">
              <a:rPr lang="en-US" smtClean="0"/>
              <a:t>‹nr.›</a:t>
            </a:fld>
            <a:endParaRPr lang="en-US"/>
          </a:p>
        </p:txBody>
      </p:sp>
    </p:spTree>
    <p:extLst>
      <p:ext uri="{BB962C8B-B14F-4D97-AF65-F5344CB8AC3E}">
        <p14:creationId xmlns:p14="http://schemas.microsoft.com/office/powerpoint/2010/main" val="27081116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9/27/2024</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9/27/2024</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6906812" y="1749486"/>
            <a:ext cx="5285188" cy="2150595"/>
          </a:xfrm>
        </p:spPr>
        <p:txBody>
          <a:bodyPr>
            <a:normAutofit/>
          </a:bodyPr>
          <a:lstStyle/>
          <a:p>
            <a:r>
              <a:rPr lang="nl-BE" sz="12000" dirty="0" err="1">
                <a:solidFill>
                  <a:srgbClr val="003E79"/>
                </a:solidFill>
                <a:latin typeface="Avenir Book"/>
                <a:cs typeface="Avenir Book"/>
              </a:rPr>
              <a:t>Ruach</a:t>
            </a:r>
            <a:endParaRPr lang="nl-BE" sz="12000" dirty="0">
              <a:solidFill>
                <a:srgbClr val="003E79"/>
              </a:solidFill>
              <a:latin typeface="Avenir Book"/>
              <a:cs typeface="Avenir Book"/>
            </a:endParaRPr>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2">
            <a:extLst>
              <a:ext uri="{28A0092B-C50C-407E-A947-70E740481C1C}">
                <a14:useLocalDpi xmlns:a14="http://schemas.microsoft.com/office/drawing/2010/main" val="0"/>
              </a:ext>
            </a:extLst>
          </a:blip>
          <a:srcRect r="1438" b="2"/>
          <a:stretch/>
        </p:blipFill>
        <p:spPr>
          <a:xfrm>
            <a:off x="20" y="-1"/>
            <a:ext cx="6915093" cy="6858001"/>
          </a:xfrm>
          <a:prstGeom prst="rect">
            <a:avLst/>
          </a:prstGeom>
        </p:spPr>
      </p:pic>
      <p:sp>
        <p:nvSpPr>
          <p:cNvPr id="7" name="Tekstvak 6">
            <a:extLst>
              <a:ext uri="{FF2B5EF4-FFF2-40B4-BE49-F238E27FC236}">
                <a16:creationId xmlns:a16="http://schemas.microsoft.com/office/drawing/2014/main" id="{384705C0-200D-4593-9ACD-AB2EB191973A}"/>
              </a:ext>
            </a:extLst>
          </p:cNvPr>
          <p:cNvSpPr txBox="1"/>
          <p:nvPr/>
        </p:nvSpPr>
        <p:spPr>
          <a:xfrm>
            <a:off x="7039239" y="6331696"/>
            <a:ext cx="3226016" cy="276999"/>
          </a:xfrm>
          <a:prstGeom prst="rect">
            <a:avLst/>
          </a:prstGeom>
          <a:noFill/>
        </p:spPr>
        <p:txBody>
          <a:bodyPr wrap="square" rtlCol="0">
            <a:spAutoFit/>
          </a:bodyPr>
          <a:lstStyle/>
          <a:p>
            <a:r>
              <a:rPr lang="nl-BE" sz="1200" dirty="0">
                <a:latin typeface="Avenir Oblique"/>
                <a:cs typeface="Avenir Oblique"/>
              </a:rPr>
              <a:t>Dialoog 1 door Jana </a:t>
            </a:r>
            <a:r>
              <a:rPr lang="nl-BE" sz="1200" dirty="0" err="1">
                <a:latin typeface="Avenir Oblique"/>
                <a:cs typeface="Avenir Oblique"/>
              </a:rPr>
              <a:t>Binon</a:t>
            </a:r>
            <a:r>
              <a:rPr lang="nl-BE" sz="1200" dirty="0">
                <a:latin typeface="Avenir Oblique"/>
                <a:cs typeface="Avenir Oblique"/>
              </a:rPr>
              <a:t> - inwezig.be</a:t>
            </a:r>
          </a:p>
        </p:txBody>
      </p:sp>
      <p:sp>
        <p:nvSpPr>
          <p:cNvPr id="4" name="Afgeronde rechthoek 3"/>
          <p:cNvSpPr/>
          <p:nvPr/>
        </p:nvSpPr>
        <p:spPr>
          <a:xfrm>
            <a:off x="7611958" y="3693110"/>
            <a:ext cx="3884839" cy="729137"/>
          </a:xfrm>
          <a:prstGeom prst="roundRect">
            <a:avLst/>
          </a:prstGeom>
          <a:solidFill>
            <a:srgbClr val="003E79"/>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6915112" y="3397493"/>
            <a:ext cx="5276888" cy="1084590"/>
          </a:xfrm>
        </p:spPr>
        <p:txBody>
          <a:bodyPr>
            <a:noAutofit/>
          </a:bodyPr>
          <a:lstStyle/>
          <a:p>
            <a:r>
              <a:rPr lang="nl-BE" sz="4800" dirty="0">
                <a:solidFill>
                  <a:schemeClr val="bg1"/>
                </a:solidFill>
              </a:rPr>
              <a:t>Welkom</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a:xfrm>
            <a:off x="1070821" y="1775161"/>
            <a:ext cx="9634011" cy="5082839"/>
          </a:xfrm>
        </p:spPr>
        <p:txBody>
          <a:bodyPr>
            <a:normAutofit/>
          </a:bodyPr>
          <a:lstStyle/>
          <a:p>
            <a:pPr>
              <a:buClr>
                <a:srgbClr val="003E79"/>
              </a:buClr>
              <a:buFont typeface="Arial"/>
              <a:buChar char="•"/>
            </a:pPr>
            <a:r>
              <a:rPr lang="nl-BE" sz="2400" dirty="0">
                <a:latin typeface="Avenir Roman"/>
                <a:cs typeface="Avenir Roman"/>
              </a:rPr>
              <a:t>Landen bij elkaar</a:t>
            </a:r>
          </a:p>
          <a:p>
            <a:pPr>
              <a:buClr>
                <a:srgbClr val="003E79"/>
              </a:buClr>
              <a:buFont typeface="Arial"/>
              <a:buChar char="•"/>
            </a:pPr>
            <a:r>
              <a:rPr lang="nl-BE" sz="2400" dirty="0">
                <a:latin typeface="Avenir Roman"/>
                <a:cs typeface="Avenir Roman"/>
              </a:rPr>
              <a:t>Landen bij de Heer: Gebed en stilte-moment</a:t>
            </a:r>
          </a:p>
          <a:p>
            <a:pPr>
              <a:buClr>
                <a:srgbClr val="003E79"/>
              </a:buClr>
              <a:buFont typeface="Arial"/>
              <a:buChar char="•"/>
            </a:pPr>
            <a:r>
              <a:rPr lang="nl-BE" sz="2400" dirty="0">
                <a:latin typeface="Avenir Roman"/>
                <a:cs typeface="Avenir Roman"/>
              </a:rPr>
              <a:t>Stilstaan bij een bijbelfragment en drie vragen</a:t>
            </a:r>
          </a:p>
          <a:p>
            <a:pPr>
              <a:buClr>
                <a:srgbClr val="003E79"/>
              </a:buClr>
              <a:buFont typeface="Arial"/>
              <a:buChar char="•"/>
            </a:pPr>
            <a:r>
              <a:rPr lang="nl-BE" sz="2400" dirty="0">
                <a:latin typeface="Avenir Roman"/>
                <a:cs typeface="Avenir Roman"/>
              </a:rPr>
              <a:t>Eerste deelronde: spreken en luisteren vanuit het hart</a:t>
            </a:r>
          </a:p>
          <a:p>
            <a:pPr>
              <a:buClr>
                <a:srgbClr val="003E79"/>
              </a:buClr>
              <a:buFont typeface="Arial"/>
              <a:buChar char="•"/>
            </a:pPr>
            <a:r>
              <a:rPr lang="nl-BE" sz="2400" dirty="0">
                <a:latin typeface="Avenir Roman"/>
                <a:cs typeface="Avenir Roman"/>
              </a:rPr>
              <a:t>Tweede deelronde: antwoorden vanuit het hart</a:t>
            </a:r>
          </a:p>
          <a:p>
            <a:pPr>
              <a:buClr>
                <a:srgbClr val="003E79"/>
              </a:buClr>
              <a:buFont typeface="Arial"/>
              <a:buChar char="•"/>
            </a:pPr>
            <a:r>
              <a:rPr lang="nl-BE" sz="2400" dirty="0">
                <a:latin typeface="Avenir Roman"/>
                <a:cs typeface="Avenir Roman"/>
              </a:rPr>
              <a:t>Derde deelronde: een bede of wens formuleren</a:t>
            </a:r>
          </a:p>
          <a:p>
            <a:pPr>
              <a:buClr>
                <a:srgbClr val="003E79"/>
              </a:buClr>
              <a:buFont typeface="Arial"/>
              <a:buChar char="•"/>
            </a:pPr>
            <a:r>
              <a:rPr lang="nl-BE" sz="2400" dirty="0">
                <a:latin typeface="Avenir Roman"/>
                <a:cs typeface="Avenir Roman"/>
              </a:rPr>
              <a:t>Afsluitend handenritueel en gezamenlijk gebed</a:t>
            </a:r>
          </a:p>
        </p:txBody>
      </p:sp>
      <p:cxnSp>
        <p:nvCxnSpPr>
          <p:cNvPr id="5" name="Rechte verbindingslijn 4"/>
          <p:cNvCxnSpPr>
            <a:cxnSpLocks/>
          </p:cNvCxnSpPr>
          <p:nvPr/>
        </p:nvCxnSpPr>
        <p:spPr>
          <a:xfrm flipH="1">
            <a:off x="1" y="1419327"/>
            <a:ext cx="3124939"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normAutofit/>
          </a:bodyPr>
          <a:lstStyle/>
          <a:p>
            <a:r>
              <a:rPr lang="nl-BE" sz="4800" dirty="0">
                <a:solidFill>
                  <a:srgbClr val="003E79"/>
                </a:solidFill>
                <a:latin typeface="Avenir Black"/>
                <a:cs typeface="Avenir Black"/>
              </a:rPr>
              <a:t>Landen bij elkaar</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normAutofit/>
          </a:bodyPr>
          <a:lstStyle/>
          <a:p>
            <a:pPr marL="0" indent="0">
              <a:buNone/>
            </a:pPr>
            <a:r>
              <a:rPr lang="nl-BE" sz="2400" dirty="0">
                <a:latin typeface="Avenir Roman"/>
                <a:cs typeface="Avenir Roman"/>
              </a:rPr>
              <a:t>Hoe zit ik er bij nu het werkjaar naar zijn einde loopt.</a:t>
            </a:r>
          </a:p>
          <a:p>
            <a:pPr marL="0" indent="0">
              <a:buClr>
                <a:srgbClr val="003E79"/>
              </a:buClr>
              <a:buNone/>
            </a:pPr>
            <a:r>
              <a:rPr lang="nl-BE" sz="2400" dirty="0">
                <a:latin typeface="Avenir Roman"/>
                <a:cs typeface="Avenir Roman"/>
              </a:rPr>
              <a:t>We nodigen je uit om hierover enkele woorden met ons te delen.</a:t>
            </a:r>
          </a:p>
        </p:txBody>
      </p:sp>
      <p:cxnSp>
        <p:nvCxnSpPr>
          <p:cNvPr id="4" name="Rechte verbindingslijn 3"/>
          <p:cNvCxnSpPr>
            <a:cxnSpLocks/>
          </p:cNvCxnSpPr>
          <p:nvPr/>
        </p:nvCxnSpPr>
        <p:spPr>
          <a:xfrm flipH="1">
            <a:off x="1" y="1419328"/>
            <a:ext cx="5433133"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063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0" y="328474"/>
            <a:ext cx="12192000" cy="6529525"/>
          </a:xfrm>
        </p:spPr>
        <p:txBody>
          <a:bodyPr numCol="2">
            <a:normAutofit lnSpcReduction="10000"/>
          </a:bodyPr>
          <a:lstStyle/>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mij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reik mij uw stralend licht,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wijs mij nieuwe wegen,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op uw waarheid zicht.</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Raak met uw adem mijn onrust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tot ik de rust hervind.</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 mijn wonden heelt Gij:</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Gij ziet in mij uw kind.</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Wees ook de Geest die mij aanvuurt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en al mijn twijfels bant.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Als geroepen kom ik:</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mijn tijd is in uw hand.</a:t>
            </a: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endParaRPr lang="nl-BE" sz="2400" dirty="0">
              <a:solidFill>
                <a:srgbClr val="000000"/>
              </a:solidFill>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Kom en doorstraal mijn dagen,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Geest van God uitgegaan,</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die mijn ogen opent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voor wie nu naast mij staan.</a:t>
            </a:r>
            <a:endParaRPr lang="nl-BE" sz="2400" dirty="0">
              <a:effectLst/>
              <a:latin typeface="Avenir Roman"/>
              <a:ea typeface="Times New Roman" panose="02020603050405020304" pitchFamily="18" charset="0"/>
              <a:cs typeface="Avenir Oblique"/>
            </a:endParaRPr>
          </a:p>
          <a:p>
            <a:pPr marL="0" indent="0" algn="ctr">
              <a:lnSpc>
                <a:spcPct val="114000"/>
              </a:lnSpc>
              <a:spcBef>
                <a:spcPts val="0"/>
              </a:spcBef>
              <a:spcAft>
                <a:spcPts val="2400"/>
              </a:spcAft>
              <a:buNone/>
            </a:pPr>
            <a:r>
              <a:rPr lang="nl-BE" sz="2400" dirty="0">
                <a:solidFill>
                  <a:srgbClr val="000000"/>
                </a:solidFill>
                <a:effectLst/>
                <a:latin typeface="Avenir Roman"/>
                <a:ea typeface="Times New Roman" panose="02020603050405020304" pitchFamily="18" charset="0"/>
                <a:cs typeface="Avenir Oblique"/>
              </a:rPr>
              <a:t>Heer, raak ons aan met uw adem,</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geef ons een vergezicht!</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Draag ons op uw vleugels,</a:t>
            </a:r>
            <a:br>
              <a:rPr lang="nl-BE" sz="2400" dirty="0">
                <a:solidFill>
                  <a:srgbClr val="000000"/>
                </a:solidFill>
                <a:effectLst/>
                <a:latin typeface="Avenir Roman"/>
                <a:ea typeface="Times New Roman" panose="02020603050405020304" pitchFamily="18" charset="0"/>
                <a:cs typeface="Avenir Oblique"/>
              </a:rPr>
            </a:br>
            <a:r>
              <a:rPr lang="nl-BE" sz="2400" dirty="0">
                <a:solidFill>
                  <a:srgbClr val="000000"/>
                </a:solidFill>
                <a:effectLst/>
                <a:latin typeface="Avenir Roman"/>
                <a:ea typeface="Times New Roman" panose="02020603050405020304" pitchFamily="18" charset="0"/>
                <a:cs typeface="Avenir Oblique"/>
              </a:rPr>
              <a:t>zegen ons met uw licht!</a:t>
            </a:r>
          </a:p>
        </p:txBody>
      </p:sp>
    </p:spTree>
    <p:extLst>
      <p:ext uri="{BB962C8B-B14F-4D97-AF65-F5344CB8AC3E}">
        <p14:creationId xmlns:p14="http://schemas.microsoft.com/office/powerpoint/2010/main" val="2145274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843379" y="448408"/>
            <a:ext cx="10238371" cy="6409591"/>
          </a:xfrm>
        </p:spPr>
        <p:txBody>
          <a:bodyPr>
            <a:normAutofit fontScale="92500"/>
          </a:bodyPr>
          <a:lstStyle/>
          <a:p>
            <a:pPr marL="0" indent="0">
              <a:buNone/>
            </a:pPr>
            <a:r>
              <a:rPr lang="nl-NL" dirty="0">
                <a:solidFill>
                  <a:srgbClr val="222222"/>
                </a:solidFill>
                <a:latin typeface="capitolium-news-2"/>
              </a:rPr>
              <a:t>De volgende dag, toen Jezus besloten had om naar Galilea te gaan, ontmoette Hij Filippus. ‘Volg Mij’, zei Jezus tegen hem. Filippus was afkomstig uit Betsaïda, de stad waar ook Andreas en Petrus vandaan kwamen. Filippus ging Natanaël opzoeken en zei tegen hem: ‘Degene over wie Mozes in de Wet en ook de Profeten hebben geschreven, die hebben we gevonden: Jezus, de zoon van Jozef, uit Nazaret.’ ‘Nazaret?’ zei Natanaël. ‘Kan daar iets goeds vandaan komen?’ Maar Filippus hield vol: ‘Kom mee en je zult het zien.’ Jezus zag dat Natanaël naar Hem toe kwam en zei over hem: ‘Daar heb je een echte Israëliet, in wie geen oneerlijkheid is.’ ‘Waar kent U mij van?’ vroeg Natanaël. Jezus gaf hem ten antwoord: ‘Nog voordat Filippus je kwam roepen, toen je onder de </a:t>
            </a:r>
            <a:r>
              <a:rPr lang="nl-NL" dirty="0" err="1">
                <a:solidFill>
                  <a:srgbClr val="222222"/>
                </a:solidFill>
                <a:latin typeface="capitolium-news-2"/>
              </a:rPr>
              <a:t>vijgeboom</a:t>
            </a:r>
            <a:r>
              <a:rPr lang="nl-NL" dirty="0">
                <a:solidFill>
                  <a:srgbClr val="222222"/>
                </a:solidFill>
                <a:latin typeface="capitolium-news-2"/>
              </a:rPr>
              <a:t> zat, had Ik je al gezien.’ ‘Rabbi,’ zei Natanaël, ‘U bent de Zoon van God, U bent de Koning van Israël!’ Waarop Jezus zei: ‘Je gelooft dus omdat Ik zei dat Ik je gezien heb onder de </a:t>
            </a:r>
            <a:r>
              <a:rPr lang="nl-NL" dirty="0" err="1">
                <a:solidFill>
                  <a:srgbClr val="222222"/>
                </a:solidFill>
                <a:latin typeface="capitolium-news-2"/>
              </a:rPr>
              <a:t>vijgeboom</a:t>
            </a:r>
            <a:r>
              <a:rPr lang="nl-NL" dirty="0">
                <a:solidFill>
                  <a:srgbClr val="222222"/>
                </a:solidFill>
                <a:latin typeface="capitolium-news-2"/>
              </a:rPr>
              <a:t>? Je zult nog grotere dingen zien!’ En Hij voegde eraan toe: ‘Waarachtig, Ik verzeker jullie: je zult zien hoe de hemel geopend is en Gods engelen opstijgen en neerdalen boven de Mensenzoon.’</a:t>
            </a:r>
          </a:p>
          <a:p>
            <a:pPr marL="0" indent="0">
              <a:buNone/>
            </a:pPr>
            <a:r>
              <a:rPr lang="nl-NL" sz="1600" dirty="0">
                <a:solidFill>
                  <a:srgbClr val="222222"/>
                </a:solidFill>
                <a:latin typeface="capitolium-news-2"/>
              </a:rPr>
              <a:t>Joh. 1, 43-51</a:t>
            </a:r>
          </a:p>
        </p:txBody>
      </p:sp>
    </p:spTree>
    <p:extLst>
      <p:ext uri="{BB962C8B-B14F-4D97-AF65-F5344CB8AC3E}">
        <p14:creationId xmlns:p14="http://schemas.microsoft.com/office/powerpoint/2010/main" val="187336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554181" y="237844"/>
            <a:ext cx="10963564" cy="5645720"/>
          </a:xfrm>
        </p:spPr>
        <p:txBody>
          <a:bodyPr>
            <a:normAutofit/>
          </a:bodyPr>
          <a:lstStyle/>
          <a:p>
            <a:pPr marL="0" lvl="0" indent="0">
              <a:lnSpc>
                <a:spcPct val="110000"/>
              </a:lnSpc>
              <a:buClr>
                <a:srgbClr val="F4F1EF">
                  <a:lumMod val="75000"/>
                </a:srgbClr>
              </a:buClr>
              <a:buNone/>
              <a:defRPr/>
            </a:pPr>
            <a:r>
              <a:rPr lang="nl-NL" sz="1900" dirty="0">
                <a:solidFill>
                  <a:srgbClr val="222222"/>
                </a:solidFill>
                <a:latin typeface="capitolium-news-2"/>
              </a:rPr>
              <a:t>De volgende dag, toen Jezus besloten had om naar Galilea te gaan, ontmoette Hij Filippus. ‘Volg Mij’, zei Jezus tegen hem. Filippus was afkomstig uit Betsaïda, de stad waar ook Andreas en Petrus vandaan kwamen. Filippus ging Natanaël opzoeken en zei tegen hem: ‘Degene over wie Mozes in de Wet en ook de Profeten hebben geschreven, die hebben we gevonden: Jezus, de zoon van Jozef, uit Nazaret.’ ‘Nazaret?’ zei Natanaël. ‘Kan daar iets goeds vandaan komen?’ Maar Filippus hield vol: ‘Kom mee en je zult het zien.’ Jezus zag dat Natanaël naar Hem toe kwam en zei over hem: ‘Daar heb je een echte Israëliet, in wie geen oneerlijkheid is.’ ‘Waar kent U mij van?’ vroeg Natanaël. Jezus gaf hem ten antwoord: ‘Nog voordat Filippus je kwam roepen, toen je onder de </a:t>
            </a:r>
            <a:r>
              <a:rPr lang="nl-NL" sz="1900" dirty="0" err="1">
                <a:solidFill>
                  <a:srgbClr val="222222"/>
                </a:solidFill>
                <a:latin typeface="capitolium-news-2"/>
              </a:rPr>
              <a:t>vijgeboom</a:t>
            </a:r>
            <a:r>
              <a:rPr lang="nl-NL" sz="1900" dirty="0">
                <a:solidFill>
                  <a:srgbClr val="222222"/>
                </a:solidFill>
                <a:latin typeface="capitolium-news-2"/>
              </a:rPr>
              <a:t> zat, had Ik je al gezien.’ ‘Rabbi,’ zei Natanaël, ‘U bent de Zoon van God, U bent de Koning van Israël!’ Waarop Jezus zei: ‘Je gelooft dus omdat Ik zei dat Ik je gezien heb onder de </a:t>
            </a:r>
            <a:r>
              <a:rPr lang="nl-NL" sz="1900" dirty="0" err="1">
                <a:solidFill>
                  <a:srgbClr val="222222"/>
                </a:solidFill>
                <a:latin typeface="capitolium-news-2"/>
              </a:rPr>
              <a:t>vijgeboom</a:t>
            </a:r>
            <a:r>
              <a:rPr lang="nl-NL" sz="1900" dirty="0">
                <a:solidFill>
                  <a:srgbClr val="222222"/>
                </a:solidFill>
                <a:latin typeface="capitolium-news-2"/>
              </a:rPr>
              <a:t>? Je zult nog grotere dingen zien!’ En Hij voegde eraan toe: ‘Waarachtig, Ik verzeker jullie: je zult zien hoe de hemel geopend is en Gods engelen opstijgen en neerdalen boven de Mensenzoon.’</a:t>
            </a:r>
          </a:p>
          <a:p>
            <a:pPr marL="0" lvl="0" indent="0">
              <a:lnSpc>
                <a:spcPct val="110000"/>
              </a:lnSpc>
              <a:buClr>
                <a:srgbClr val="F4F1EF">
                  <a:lumMod val="75000"/>
                </a:srgbClr>
              </a:buClr>
              <a:buNone/>
              <a:defRPr/>
            </a:pPr>
            <a:r>
              <a:rPr lang="nl-NL" sz="1900" dirty="0">
                <a:solidFill>
                  <a:srgbClr val="222222"/>
                </a:solidFill>
                <a:latin typeface="capitolium-news-2"/>
              </a:rPr>
              <a:t>Joh. 1, 43-51</a:t>
            </a:r>
          </a:p>
          <a:p>
            <a:pPr marL="0" indent="0">
              <a:buNone/>
            </a:pPr>
            <a:endParaRPr lang="nl-BE" sz="1800" dirty="0">
              <a:latin typeface="Avenir Roman"/>
              <a:cs typeface="Avenir Roman"/>
            </a:endParaRPr>
          </a:p>
        </p:txBody>
      </p:sp>
      <p:sp>
        <p:nvSpPr>
          <p:cNvPr id="2" name="Afgeronde rechthoek 1"/>
          <p:cNvSpPr/>
          <p:nvPr/>
        </p:nvSpPr>
        <p:spPr>
          <a:xfrm>
            <a:off x="2401248" y="4456932"/>
            <a:ext cx="9790752" cy="2365900"/>
          </a:xfrm>
          <a:prstGeom prst="roundRect">
            <a:avLst/>
          </a:prstGeom>
          <a:solidFill>
            <a:schemeClr val="bg1">
              <a:alpha val="58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8" name="Tekstvak 7">
            <a:extLst>
              <a:ext uri="{FF2B5EF4-FFF2-40B4-BE49-F238E27FC236}">
                <a16:creationId xmlns:a16="http://schemas.microsoft.com/office/drawing/2014/main" id="{233499BC-E4EE-4837-8A05-6C1CE8E06474}"/>
              </a:ext>
            </a:extLst>
          </p:cNvPr>
          <p:cNvSpPr txBox="1"/>
          <p:nvPr/>
        </p:nvSpPr>
        <p:spPr>
          <a:xfrm>
            <a:off x="2497644" y="4863955"/>
            <a:ext cx="9597959" cy="1308050"/>
          </a:xfrm>
          <a:prstGeom prst="rect">
            <a:avLst/>
          </a:prstGeom>
          <a:noFill/>
        </p:spPr>
        <p:txBody>
          <a:bodyPr wrap="square" rtlCol="0">
            <a:spAutoFit/>
          </a:bodyPr>
          <a:lstStyle/>
          <a:p>
            <a:r>
              <a:rPr lang="nl-BE" sz="1600" dirty="0">
                <a:solidFill>
                  <a:srgbClr val="0070C0"/>
                </a:solidFill>
                <a:latin typeface="Avenir Black"/>
                <a:cs typeface="Avenir Black"/>
              </a:rPr>
              <a:t>Neem je tijd om je deze scène voor te stellen en je plaats in te nemen. </a:t>
            </a:r>
          </a:p>
          <a:p>
            <a:pPr>
              <a:spcBef>
                <a:spcPts val="600"/>
              </a:spcBef>
              <a:tabLst>
                <a:tab pos="442913" algn="l"/>
              </a:tabLst>
            </a:pPr>
            <a:r>
              <a:rPr lang="nl-BE" sz="1600" dirty="0">
                <a:solidFill>
                  <a:srgbClr val="0070C0"/>
                </a:solidFill>
                <a:latin typeface="Avenir Book"/>
                <a:cs typeface="Avenir Book"/>
              </a:rPr>
              <a:t>	Is er een woord of beeld in het verhaal dat jou raakt of een gevoel dat bij jou opkomt?</a:t>
            </a:r>
          </a:p>
          <a:p>
            <a:pPr>
              <a:spcBef>
                <a:spcPts val="600"/>
              </a:spcBef>
              <a:tabLst>
                <a:tab pos="442913" algn="l"/>
              </a:tabLst>
            </a:pPr>
            <a:r>
              <a:rPr lang="nl-BE" sz="1600" dirty="0">
                <a:solidFill>
                  <a:srgbClr val="0070C0"/>
                </a:solidFill>
                <a:latin typeface="Avenir Book"/>
                <a:cs typeface="Avenir Book"/>
              </a:rPr>
              <a:t>of	Wie laat mij Jezus zien? Aan wie laat ik Jezus zien?</a:t>
            </a:r>
          </a:p>
          <a:p>
            <a:pPr>
              <a:spcBef>
                <a:spcPts val="600"/>
              </a:spcBef>
              <a:tabLst>
                <a:tab pos="442913" algn="l"/>
              </a:tabLst>
            </a:pPr>
            <a:r>
              <a:rPr lang="nl-BE" sz="1600" dirty="0">
                <a:solidFill>
                  <a:srgbClr val="0070C0"/>
                </a:solidFill>
                <a:latin typeface="Avenir Book"/>
                <a:cs typeface="Avenir Book"/>
              </a:rPr>
              <a:t>o</a:t>
            </a:r>
            <a:r>
              <a:rPr lang="nl-BE" sz="1600">
                <a:solidFill>
                  <a:srgbClr val="0070C0"/>
                </a:solidFill>
                <a:latin typeface="Avenir Book"/>
                <a:cs typeface="Avenir Book"/>
              </a:rPr>
              <a:t>f</a:t>
            </a:r>
            <a:r>
              <a:rPr lang="nl-BE" sz="1600" dirty="0">
                <a:solidFill>
                  <a:srgbClr val="0070C0"/>
                </a:solidFill>
                <a:latin typeface="Avenir Book"/>
                <a:cs typeface="Avenir Book"/>
              </a:rPr>
              <a:t>	Wie ziet Jezus als Hij naar mij kijkt? Wie zie ik als ik naar Jezus kijk?</a:t>
            </a:r>
          </a:p>
        </p:txBody>
      </p:sp>
    </p:spTree>
    <p:extLst>
      <p:ext uri="{BB962C8B-B14F-4D97-AF65-F5344CB8AC3E}">
        <p14:creationId xmlns:p14="http://schemas.microsoft.com/office/powerpoint/2010/main" val="197748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7562886" y="1163238"/>
            <a:ext cx="4222714" cy="3271851"/>
          </a:xfrm>
        </p:spPr>
        <p:txBody>
          <a:bodyPr>
            <a:noAutofit/>
          </a:bodyPr>
          <a:lstStyle/>
          <a:p>
            <a:r>
              <a:rPr lang="nl-BE" sz="4400" dirty="0">
                <a:solidFill>
                  <a:srgbClr val="003E79"/>
                </a:solidFill>
                <a:latin typeface="Avenir Black"/>
                <a:cs typeface="Avenir Black"/>
              </a:rPr>
              <a:t>Een wens of bede om mee naar huis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116950" y="6335129"/>
            <a:ext cx="3847224" cy="307777"/>
          </a:xfrm>
          <a:prstGeom prst="rect">
            <a:avLst/>
          </a:prstGeom>
          <a:noFill/>
        </p:spPr>
        <p:txBody>
          <a:bodyPr wrap="square" rtlCol="0">
            <a:spAutoFit/>
          </a:bodyPr>
          <a:lstStyle/>
          <a:p>
            <a:r>
              <a:rPr lang="nl-BE" sz="1400" dirty="0">
                <a:latin typeface="Avenir Oblique"/>
                <a:cs typeface="Avenir Oblique"/>
              </a:rPr>
              <a:t>Dialoog 2 door Jana </a:t>
            </a:r>
            <a:r>
              <a:rPr lang="nl-BE" sz="1400" dirty="0" err="1">
                <a:latin typeface="Avenir Oblique"/>
                <a:cs typeface="Avenir Oblique"/>
              </a:rPr>
              <a:t>Binon</a:t>
            </a:r>
            <a:r>
              <a:rPr lang="nl-BE" sz="1400" dirty="0">
                <a:latin typeface="Avenir Oblique"/>
                <a:cs typeface="Avenir Oblique"/>
              </a:rPr>
              <a:t> - inwezig.be</a:t>
            </a:r>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029450" cy="6858000"/>
          </a:xfrm>
          <a:prstGeom prst="rect">
            <a:avLst/>
          </a:prstGeom>
        </p:spPr>
      </p:pic>
      <p:cxnSp>
        <p:nvCxnSpPr>
          <p:cNvPr id="6" name="Rechte verbindingslijn 5"/>
          <p:cNvCxnSpPr/>
          <p:nvPr/>
        </p:nvCxnSpPr>
        <p:spPr>
          <a:xfrm flipH="1">
            <a:off x="8798994" y="5191716"/>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cxnSp>
        <p:nvCxnSpPr>
          <p:cNvPr id="10" name="Rechte verbindingslijn 9"/>
          <p:cNvCxnSpPr/>
          <p:nvPr/>
        </p:nvCxnSpPr>
        <p:spPr>
          <a:xfrm flipH="1">
            <a:off x="8801977" y="1530237"/>
            <a:ext cx="1543972" cy="0"/>
          </a:xfrm>
          <a:prstGeom prst="line">
            <a:avLst/>
          </a:prstGeom>
          <a:ln>
            <a:solidFill>
              <a:srgbClr val="003E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835</Words>
  <Application>Microsoft Office PowerPoint</Application>
  <PresentationFormat>Breedbeeld</PresentationFormat>
  <Paragraphs>34</Paragraphs>
  <Slides>7</Slides>
  <Notes>0</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7</vt:i4>
      </vt:variant>
    </vt:vector>
  </HeadingPairs>
  <TitlesOfParts>
    <vt:vector size="17" baseType="lpstr">
      <vt:lpstr>Arial</vt:lpstr>
      <vt:lpstr>Avenir Black</vt:lpstr>
      <vt:lpstr>Avenir Book</vt:lpstr>
      <vt:lpstr>Avenir Next LT Pro</vt:lpstr>
      <vt:lpstr>Avenir Oblique</vt:lpstr>
      <vt:lpstr>Avenir Roman</vt:lpstr>
      <vt:lpstr>Calibri</vt:lpstr>
      <vt:lpstr>capitolium-news-2</vt:lpstr>
      <vt:lpstr>Modern Love</vt:lpstr>
      <vt:lpstr>BohemianVTI</vt:lpstr>
      <vt:lpstr>Ruach</vt:lpstr>
      <vt:lpstr>Verloop</vt:lpstr>
      <vt:lpstr>Landen bij elkaar</vt:lpstr>
      <vt:lpstr>PowerPoint-presentatie</vt:lpstr>
      <vt:lpstr>PowerPoint-presentatie</vt:lpstr>
      <vt:lpstr>PowerPoint-presentatie</vt:lpstr>
      <vt:lpstr>Een wens of bede om mee naar huis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52</cp:revision>
  <cp:lastPrinted>2024-06-13T10:12:27Z</cp:lastPrinted>
  <dcterms:created xsi:type="dcterms:W3CDTF">2021-01-04T13:21:44Z</dcterms:created>
  <dcterms:modified xsi:type="dcterms:W3CDTF">2024-09-27T09:27:00Z</dcterms:modified>
</cp:coreProperties>
</file>