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91" r:id="rId2"/>
    <p:sldId id="304" r:id="rId3"/>
    <p:sldId id="305" r:id="rId4"/>
    <p:sldId id="312" r:id="rId5"/>
    <p:sldId id="306" r:id="rId6"/>
    <p:sldId id="308" r:id="rId7"/>
    <p:sldId id="307" r:id="rId8"/>
    <p:sldId id="310" r:id="rId9"/>
    <p:sldId id="309" r:id="rId10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376" autoAdjust="0"/>
    <p:restoredTop sz="94660"/>
  </p:normalViewPr>
  <p:slideViewPr>
    <p:cSldViewPr snapToGrid="0">
      <p:cViewPr varScale="1">
        <p:scale>
          <a:sx n="86" d="100"/>
          <a:sy n="86" d="100"/>
        </p:scale>
        <p:origin x="31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rt Willemen" userId="b44b83f9-e3e9-4990-acfe-d9a905ee86f3" providerId="ADAL" clId="{AC9ED589-9B9C-4566-ADFB-0E9D6CF6C584}"/>
    <pc:docChg chg="custSel modSld">
      <pc:chgData name="Bart Willemen" userId="b44b83f9-e3e9-4990-acfe-d9a905ee86f3" providerId="ADAL" clId="{AC9ED589-9B9C-4566-ADFB-0E9D6CF6C584}" dt="2021-10-01T12:52:13.903" v="74" actId="20577"/>
      <pc:docMkLst>
        <pc:docMk/>
      </pc:docMkLst>
      <pc:sldChg chg="modSp mod">
        <pc:chgData name="Bart Willemen" userId="b44b83f9-e3e9-4990-acfe-d9a905ee86f3" providerId="ADAL" clId="{AC9ED589-9B9C-4566-ADFB-0E9D6CF6C584}" dt="2021-10-01T12:51:57.407" v="37" actId="20577"/>
        <pc:sldMkLst>
          <pc:docMk/>
          <pc:sldMk cId="2035654151" sldId="306"/>
        </pc:sldMkLst>
        <pc:spChg chg="mod">
          <ac:chgData name="Bart Willemen" userId="b44b83f9-e3e9-4990-acfe-d9a905ee86f3" providerId="ADAL" clId="{AC9ED589-9B9C-4566-ADFB-0E9D6CF6C584}" dt="2021-10-01T12:51:57.407" v="37" actId="20577"/>
          <ac:spMkLst>
            <pc:docMk/>
            <pc:sldMk cId="2035654151" sldId="306"/>
            <ac:spMk id="3" creationId="{4C208FB5-E145-40ED-992A-47C95BC44256}"/>
          </ac:spMkLst>
        </pc:spChg>
      </pc:sldChg>
      <pc:sldChg chg="modSp mod">
        <pc:chgData name="Bart Willemen" userId="b44b83f9-e3e9-4990-acfe-d9a905ee86f3" providerId="ADAL" clId="{AC9ED589-9B9C-4566-ADFB-0E9D6CF6C584}" dt="2021-10-01T12:52:13.903" v="74" actId="20577"/>
        <pc:sldMkLst>
          <pc:docMk/>
          <pc:sldMk cId="3187206301" sldId="307"/>
        </pc:sldMkLst>
        <pc:spChg chg="mod">
          <ac:chgData name="Bart Willemen" userId="b44b83f9-e3e9-4990-acfe-d9a905ee86f3" providerId="ADAL" clId="{AC9ED589-9B9C-4566-ADFB-0E9D6CF6C584}" dt="2021-10-01T12:52:13.903" v="74" actId="20577"/>
          <ac:spMkLst>
            <pc:docMk/>
            <pc:sldMk cId="3187206301" sldId="307"/>
            <ac:spMk id="3" creationId="{639C7801-E407-4A69-8005-E676653B486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FF1174-EC8A-4E97-9DCA-10E4DD153763}" type="datetimeFigureOut">
              <a:rPr lang="nl-BE" smtClean="0"/>
              <a:t>1/10/2021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7666FD-5A17-4CD1-828C-AB49CDC45B0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94778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7666FD-5A17-4CD1-828C-AB49CDC45B07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65364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7666FD-5A17-4CD1-828C-AB49CDC45B07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20137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7666FD-5A17-4CD1-828C-AB49CDC45B07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98679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7666FD-5A17-4CD1-828C-AB49CDC45B07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430137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7666FD-5A17-4CD1-828C-AB49CDC45B07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2402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7666FD-5A17-4CD1-828C-AB49CDC45B07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415392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7666FD-5A17-4CD1-828C-AB49CDC45B07}" type="slidenum">
              <a:rPr lang="nl-BE" smtClean="0"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032850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7666FD-5A17-4CD1-828C-AB49CDC45B07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841938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7666FD-5A17-4CD1-828C-AB49CDC45B07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71934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834644F-45D5-4026-A9E1-40C1A2B5A202}" type="datetimeFigureOut">
              <a:rPr lang="nl-BE" smtClean="0"/>
              <a:t>1/10/2021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44855-6819-4782-A20C-EAAC4F442607}" type="slidenum">
              <a:rPr lang="nl-BE" smtClean="0"/>
              <a:t>‹nr.›</a:t>
            </a:fld>
            <a:endParaRPr lang="nl-BE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6662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4644F-45D5-4026-A9E1-40C1A2B5A202}" type="datetimeFigureOut">
              <a:rPr lang="nl-BE" smtClean="0"/>
              <a:t>1/10/2021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44855-6819-4782-A20C-EAAC4F44260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15605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4644F-45D5-4026-A9E1-40C1A2B5A202}" type="datetimeFigureOut">
              <a:rPr lang="nl-BE" smtClean="0"/>
              <a:t>1/10/2021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44855-6819-4782-A20C-EAAC4F442607}" type="slidenum">
              <a:rPr lang="nl-BE" smtClean="0"/>
              <a:t>‹nr.›</a:t>
            </a:fld>
            <a:endParaRPr lang="nl-BE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4993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4644F-45D5-4026-A9E1-40C1A2B5A202}" type="datetimeFigureOut">
              <a:rPr lang="nl-BE" smtClean="0"/>
              <a:t>1/10/2021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44855-6819-4782-A20C-EAAC4F44260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31351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4644F-45D5-4026-A9E1-40C1A2B5A202}" type="datetimeFigureOut">
              <a:rPr lang="nl-BE" smtClean="0"/>
              <a:t>1/10/2021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44855-6819-4782-A20C-EAAC4F442607}" type="slidenum">
              <a:rPr lang="nl-BE" smtClean="0"/>
              <a:t>‹nr.›</a:t>
            </a:fld>
            <a:endParaRPr lang="nl-BE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6427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4644F-45D5-4026-A9E1-40C1A2B5A202}" type="datetimeFigureOut">
              <a:rPr lang="nl-BE" smtClean="0"/>
              <a:t>1/10/2021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44855-6819-4782-A20C-EAAC4F44260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13567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4644F-45D5-4026-A9E1-40C1A2B5A202}" type="datetimeFigureOut">
              <a:rPr lang="nl-BE" smtClean="0"/>
              <a:t>1/10/2021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44855-6819-4782-A20C-EAAC4F44260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15513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4644F-45D5-4026-A9E1-40C1A2B5A202}" type="datetimeFigureOut">
              <a:rPr lang="nl-BE" smtClean="0"/>
              <a:t>1/10/2021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44855-6819-4782-A20C-EAAC4F44260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75479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4644F-45D5-4026-A9E1-40C1A2B5A202}" type="datetimeFigureOut">
              <a:rPr lang="nl-BE" smtClean="0"/>
              <a:t>1/10/2021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44855-6819-4782-A20C-EAAC4F44260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15952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4644F-45D5-4026-A9E1-40C1A2B5A202}" type="datetimeFigureOut">
              <a:rPr lang="nl-BE" smtClean="0"/>
              <a:t>1/10/2021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44855-6819-4782-A20C-EAAC4F44260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82590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4644F-45D5-4026-A9E1-40C1A2B5A202}" type="datetimeFigureOut">
              <a:rPr lang="nl-BE" smtClean="0"/>
              <a:t>1/10/2021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44855-6819-4782-A20C-EAAC4F442607}" type="slidenum">
              <a:rPr lang="nl-BE" smtClean="0"/>
              <a:t>‹nr.›</a:t>
            </a:fld>
            <a:endParaRPr lang="nl-BE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530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8834644F-45D5-4026-A9E1-40C1A2B5A202}" type="datetimeFigureOut">
              <a:rPr lang="nl-BE" smtClean="0"/>
              <a:t>1/10/2021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A8A44855-6819-4782-A20C-EAAC4F442607}" type="slidenum">
              <a:rPr lang="nl-BE" smtClean="0"/>
              <a:t>‹nr.›</a:t>
            </a:fld>
            <a:endParaRPr lang="nl-BE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0269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0">
            <a:extLst>
              <a:ext uri="{FF2B5EF4-FFF2-40B4-BE49-F238E27FC236}">
                <a16:creationId xmlns:a16="http://schemas.microsoft.com/office/drawing/2014/main" id="{C897AC91-6AD7-453A-A09A-E04FB1FFA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C622994C-AFA1-4795-99B4-A01C66521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3465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EFC5A81A-C76D-4A80-9E46-AA0012690A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276" y="640080"/>
            <a:ext cx="6265288" cy="3034857"/>
          </a:xfrm>
        </p:spPr>
        <p:txBody>
          <a:bodyPr anchor="b">
            <a:normAutofit/>
          </a:bodyPr>
          <a:lstStyle/>
          <a:p>
            <a:r>
              <a:rPr lang="nl-NL" sz="4600" dirty="0">
                <a:solidFill>
                  <a:srgbClr val="FFFFFF"/>
                </a:solidFill>
              </a:rPr>
              <a:t>Vorming en Ontmoeting vormsel</a:t>
            </a:r>
            <a:endParaRPr lang="nl-BE" sz="4600" dirty="0">
              <a:solidFill>
                <a:srgbClr val="FFFFFF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EF32B65-437C-42E7-9F8D-6FFBA11235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921" y="3849539"/>
            <a:ext cx="6186752" cy="2359417"/>
          </a:xfrm>
        </p:spPr>
        <p:txBody>
          <a:bodyPr anchor="t">
            <a:normAutofit/>
          </a:bodyPr>
          <a:lstStyle/>
          <a:p>
            <a:pPr algn="r"/>
            <a:r>
              <a:rPr lang="nl-NL" dirty="0">
                <a:solidFill>
                  <a:srgbClr val="FFFFFF"/>
                </a:solidFill>
              </a:rPr>
              <a:t>29 september 2021</a:t>
            </a:r>
            <a:endParaRPr lang="nl-BE" dirty="0">
              <a:solidFill>
                <a:srgbClr val="FFFFFF"/>
              </a:solidFill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B3BD7ED2-CE79-4CF5-BA5B-9CA03F66EC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4898" y="484633"/>
            <a:ext cx="2679120" cy="2783502"/>
          </a:xfrm>
          <a:prstGeom prst="rect">
            <a:avLst/>
          </a:prstGeom>
        </p:spPr>
      </p:pic>
      <p:cxnSp>
        <p:nvCxnSpPr>
          <p:cNvPr id="19" name="Straight Connector 14">
            <a:extLst>
              <a:ext uri="{FF2B5EF4-FFF2-40B4-BE49-F238E27FC236}">
                <a16:creationId xmlns:a16="http://schemas.microsoft.com/office/drawing/2014/main" id="{B54F0E60-E287-4D23-BE89-0D409CC65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6679" y="3765314"/>
            <a:ext cx="594360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fbeelding 5">
            <a:extLst>
              <a:ext uri="{FF2B5EF4-FFF2-40B4-BE49-F238E27FC236}">
                <a16:creationId xmlns:a16="http://schemas.microsoft.com/office/drawing/2014/main" id="{7EB9016C-873E-4606-896A-2BF97EA14B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952" y="3589867"/>
            <a:ext cx="2766887" cy="276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58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9D95B9-BCF5-43E5-A2BD-6D9536192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6" cy="1499616"/>
          </a:xfrm>
        </p:spPr>
        <p:txBody>
          <a:bodyPr>
            <a:normAutofit/>
          </a:bodyPr>
          <a:lstStyle/>
          <a:p>
            <a:r>
              <a:rPr lang="nl-BE"/>
              <a:t>Elementen Inhoudelijk kader TRAJECT (1)</a:t>
            </a:r>
          </a:p>
        </p:txBody>
      </p:sp>
      <p:sp>
        <p:nvSpPr>
          <p:cNvPr id="19" name="Tijdelijke aanduiding voor inhoud 2">
            <a:extLst>
              <a:ext uri="{FF2B5EF4-FFF2-40B4-BE49-F238E27FC236}">
                <a16:creationId xmlns:a16="http://schemas.microsoft.com/office/drawing/2014/main" id="{98869EAF-350B-4D81-AE37-1AC5C74EE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066816" cy="40233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nl-BE" sz="1700" dirty="0"/>
          </a:p>
          <a:p>
            <a:r>
              <a:rPr lang="nl-BE" sz="2000" dirty="0"/>
              <a:t>op weg gaan naar vormsel is </a:t>
            </a:r>
            <a:r>
              <a:rPr lang="nl-BE" sz="2000" b="1" u="sng" dirty="0"/>
              <a:t>ingroeien in: </a:t>
            </a:r>
          </a:p>
          <a:p>
            <a:endParaRPr lang="nl-BE" sz="2000" b="1" u="sng" dirty="0"/>
          </a:p>
          <a:p>
            <a:pPr>
              <a:buFont typeface="Arial" panose="020B0604020202020204" pitchFamily="34" charset="0"/>
              <a:buChar char="•"/>
            </a:pPr>
            <a:r>
              <a:rPr lang="nl-BE" sz="2000" dirty="0"/>
              <a:t> geloof en ‘christen zijn’ (vieren, verkondigen, gemeenschap vormen, diaconie): vormselwerking via verschillende samenkomsten, vieringen (naamopgave, kruisjesviering, eucharistie, woorddienst), getuigenissen, ontmoetingen, ouderavond(en) in geloofsgemeenschap/PE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sz="2000" dirty="0"/>
              <a:t> groep van vormelingen van het hele bisdom: </a:t>
            </a:r>
            <a:r>
              <a:rPr lang="nl-BE" sz="2000" dirty="0" err="1"/>
              <a:t>Vormelingendag</a:t>
            </a:r>
            <a:r>
              <a:rPr lang="nl-BE" sz="2000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sz="2000" dirty="0"/>
              <a:t> de Kerk als verwelkomende familie met banden met scholen, jeugdbewegingen, gemeente, samenleving… (bv 22 </a:t>
            </a:r>
            <a:r>
              <a:rPr lang="nl-BE" sz="2000" dirty="0" err="1"/>
              <a:t>okober</a:t>
            </a:r>
            <a:r>
              <a:rPr lang="nl-BE" sz="2000" dirty="0"/>
              <a:t>, Christus Koning, ritme van schooljaar, lokale feesten,…) </a:t>
            </a:r>
          </a:p>
          <a:p>
            <a:pPr>
              <a:buFont typeface="Arial" panose="020B0604020202020204" pitchFamily="34" charset="0"/>
              <a:buChar char="•"/>
            </a:pPr>
            <a:endParaRPr lang="nl-BE" sz="1700" dirty="0"/>
          </a:p>
          <a:p>
            <a:endParaRPr lang="nl-BE" sz="1700" dirty="0"/>
          </a:p>
          <a:p>
            <a:endParaRPr lang="nl-BE" sz="1700" dirty="0"/>
          </a:p>
          <a:p>
            <a:pPr marL="0" indent="0">
              <a:buNone/>
            </a:pPr>
            <a:endParaRPr lang="nl-BE" sz="1700" dirty="0"/>
          </a:p>
          <a:p>
            <a:endParaRPr lang="nl-BE" sz="17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20FE1AF-79F0-4580-B850-8CFA88B594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851" r="49072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477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DAA2F8F1-35FB-4289-8256-5C1A03F1AD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091" b="2694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AD9FB75-5E1A-4AE8-99C7-1089F2031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52265" cy="6858000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6F466EC-16B6-44E9-A6FA-6731F4537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6" cy="1499616"/>
          </a:xfrm>
        </p:spPr>
        <p:txBody>
          <a:bodyPr>
            <a:normAutofit/>
          </a:bodyPr>
          <a:lstStyle/>
          <a:p>
            <a:r>
              <a:rPr lang="nl-BE" dirty="0">
                <a:solidFill>
                  <a:srgbClr val="000000"/>
                </a:solidFill>
              </a:rPr>
              <a:t>Elementen Inhoudelijk kader traject  (2)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5BD3C60-BA10-42C4-9F11-282AEE6A2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083F8DE-EEF7-4D36-9064-9EB6A8119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066816" cy="4023360"/>
          </a:xfrm>
        </p:spPr>
        <p:txBody>
          <a:bodyPr>
            <a:normAutofit/>
          </a:bodyPr>
          <a:lstStyle/>
          <a:p>
            <a:endParaRPr lang="nl-BE" dirty="0">
              <a:solidFill>
                <a:srgbClr val="000000"/>
              </a:solidFill>
            </a:endParaRPr>
          </a:p>
          <a:p>
            <a:r>
              <a:rPr lang="nl-BE" dirty="0">
                <a:solidFill>
                  <a:srgbClr val="000000"/>
                </a:solidFill>
              </a:rPr>
              <a:t>vormsel is </a:t>
            </a:r>
            <a:r>
              <a:rPr lang="nl-BE" b="1" u="sng" dirty="0">
                <a:solidFill>
                  <a:srgbClr val="000000"/>
                </a:solidFill>
              </a:rPr>
              <a:t>op weg gezonden worden, gesterkt door Heilige Geest </a:t>
            </a:r>
            <a:r>
              <a:rPr lang="nl-BE" b="1" dirty="0">
                <a:solidFill>
                  <a:srgbClr val="000000"/>
                </a:solidFill>
              </a:rPr>
              <a:t>(“om van Christus te getuigen”) </a:t>
            </a:r>
          </a:p>
          <a:p>
            <a:endParaRPr lang="nl-BE" b="1" u="sng" dirty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BE" dirty="0">
                <a:solidFill>
                  <a:srgbClr val="000000"/>
                </a:solidFill>
              </a:rPr>
              <a:t> Dankviering en/of samenkomst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dirty="0">
                <a:solidFill>
                  <a:srgbClr val="000000"/>
                </a:solidFill>
              </a:rPr>
              <a:t> Brochure ‘Welkom vormeling’ : een wereld van jong &amp; gelovig gaat voor je open’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dirty="0">
                <a:solidFill>
                  <a:srgbClr val="000000"/>
                </a:solidFill>
              </a:rPr>
              <a:t> Zomerzin (zomerkamp IJD 4 tot 9 juli 2022) </a:t>
            </a:r>
          </a:p>
          <a:p>
            <a:endParaRPr lang="nl-B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015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EFDD560-4FE5-4B1D-9A4C-6F4CBC154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5141002" cy="61489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8B8E34C-E455-42B2-AAC2-A5A33DC3A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5"/>
            <a:ext cx="4028318" cy="2982443"/>
          </a:xfrm>
        </p:spPr>
        <p:txBody>
          <a:bodyPr>
            <a:normAutofit fontScale="90000"/>
          </a:bodyPr>
          <a:lstStyle/>
          <a:p>
            <a:r>
              <a:rPr lang="nl-BE" sz="4100" dirty="0">
                <a:solidFill>
                  <a:srgbClr val="FFFFFF"/>
                </a:solidFill>
              </a:rPr>
              <a:t>Initiatie, missionair, naar buiten treden, catechese ten dienste van evangelisatie</a:t>
            </a:r>
            <a:br>
              <a:rPr lang="nl-BE" sz="4100" dirty="0">
                <a:solidFill>
                  <a:srgbClr val="FFFFFF"/>
                </a:solidFill>
              </a:rPr>
            </a:br>
            <a:r>
              <a:rPr lang="nl-BE" sz="4100" dirty="0">
                <a:solidFill>
                  <a:srgbClr val="FFFFFF"/>
                </a:solidFill>
              </a:rPr>
              <a:t> 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204D571-94BD-41D4-A175-E5B58B169E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28465A6-6CF1-4049-BF55-41B2BC8B3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3791711" cy="3931920"/>
          </a:xfrm>
        </p:spPr>
        <p:txBody>
          <a:bodyPr>
            <a:normAutofit/>
          </a:bodyPr>
          <a:lstStyle/>
          <a:p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D62CD69-CD5E-465E-B8E2-299A8E8343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3" b="17759"/>
          <a:stretch/>
        </p:blipFill>
        <p:spPr>
          <a:xfrm>
            <a:off x="5626826" y="321731"/>
            <a:ext cx="3798244" cy="3674848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D7632764-1210-4E84-ACC9-0D2DCD65372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049" r="-1" b="3522"/>
          <a:stretch/>
        </p:blipFill>
        <p:spPr>
          <a:xfrm>
            <a:off x="9583347" y="321734"/>
            <a:ext cx="2286921" cy="2727667"/>
          </a:xfrm>
          <a:prstGeom prst="rect">
            <a:avLst/>
          </a:prstGeom>
        </p:spPr>
      </p:pic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C70D05AA-DBCC-4F61-9710-4A2F8F3F696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42" b="6"/>
          <a:stretch/>
        </p:blipFill>
        <p:spPr>
          <a:xfrm>
            <a:off x="9583346" y="3210266"/>
            <a:ext cx="2286921" cy="32498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7DE64080-B3C3-4478-897F-8A5487FCD8E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4" b="18799"/>
          <a:stretch/>
        </p:blipFill>
        <p:spPr>
          <a:xfrm>
            <a:off x="5626823" y="4157449"/>
            <a:ext cx="3798247" cy="231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448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23499C-8D20-44A8-8CF1-DF221AB69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/>
          </a:bodyPr>
          <a:lstStyle/>
          <a:p>
            <a:r>
              <a:rPr lang="nl-BE" dirty="0"/>
              <a:t>Elementen mogelijk traject: vormsel in najaar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C208FB5-E145-40ED-992A-47C95BC44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066818" cy="4023360"/>
          </a:xfrm>
        </p:spPr>
        <p:txBody>
          <a:bodyPr>
            <a:normAutofit fontScale="77500" lnSpcReduction="20000"/>
          </a:bodyPr>
          <a:lstStyle/>
          <a:p>
            <a:r>
              <a:rPr lang="nl-BE" dirty="0"/>
              <a:t>- tocht</a:t>
            </a:r>
          </a:p>
          <a:p>
            <a:r>
              <a:rPr lang="nl-BE" dirty="0"/>
              <a:t>- inspiratie </a:t>
            </a:r>
            <a:r>
              <a:rPr lang="nl-BE" dirty="0" err="1"/>
              <a:t>catechumenaat</a:t>
            </a:r>
            <a:r>
              <a:rPr lang="nl-BE" dirty="0"/>
              <a:t> </a:t>
            </a:r>
          </a:p>
          <a:p>
            <a:r>
              <a:rPr lang="nl-BE" dirty="0"/>
              <a:t>(eventueel september en oktober: huisbezoeken en aanmelding)</a:t>
            </a:r>
          </a:p>
          <a:p>
            <a:r>
              <a:rPr lang="nl-BE" dirty="0"/>
              <a:t>Eind oktober - november (</a:t>
            </a:r>
            <a:r>
              <a:rPr lang="nl-BE" dirty="0" err="1"/>
              <a:t>startdag</a:t>
            </a:r>
            <a:r>
              <a:rPr lang="nl-BE" dirty="0"/>
              <a:t>) (bv? Dag jeugdbeweging, </a:t>
            </a:r>
            <a:r>
              <a:rPr lang="nl-BE" dirty="0" err="1"/>
              <a:t>Missio</a:t>
            </a:r>
            <a:r>
              <a:rPr lang="nl-BE" dirty="0"/>
              <a:t>, Christus Koning,… voor of na eucharistieviering)</a:t>
            </a:r>
          </a:p>
          <a:p>
            <a:r>
              <a:rPr lang="nl-BE" dirty="0"/>
              <a:t>Begin Advent (naamopgave) + Advent (Welkom in de Mis)</a:t>
            </a:r>
          </a:p>
          <a:p>
            <a:r>
              <a:rPr lang="nl-BE" dirty="0"/>
              <a:t>Kerstmis (opvoering)</a:t>
            </a:r>
          </a:p>
          <a:p>
            <a:r>
              <a:rPr lang="nl-BE" dirty="0"/>
              <a:t>Lichtmis (ontmoeting, dooptocht)</a:t>
            </a:r>
          </a:p>
          <a:p>
            <a:r>
              <a:rPr lang="nl-BE" dirty="0"/>
              <a:t>Veertigdagentijd (</a:t>
            </a:r>
            <a:r>
              <a:rPr lang="nl-BE" dirty="0" err="1"/>
              <a:t>ivm</a:t>
            </a:r>
            <a:r>
              <a:rPr lang="nl-BE" dirty="0"/>
              <a:t> overhandiging Evangelie of buddy)</a:t>
            </a:r>
          </a:p>
          <a:p>
            <a:r>
              <a:rPr lang="nl-BE" dirty="0" err="1"/>
              <a:t>Vormelingendag</a:t>
            </a:r>
            <a:r>
              <a:rPr lang="nl-BE" dirty="0"/>
              <a:t> </a:t>
            </a:r>
          </a:p>
          <a:p>
            <a:r>
              <a:rPr lang="nl-BE" dirty="0"/>
              <a:t>Chrismaviering </a:t>
            </a:r>
          </a:p>
          <a:p>
            <a:endParaRPr lang="nl-BE" dirty="0"/>
          </a:p>
        </p:txBody>
      </p:sp>
      <p:pic>
        <p:nvPicPr>
          <p:cNvPr id="5" name="Picture 4" descr="Herfstbladeren">
            <a:extLst>
              <a:ext uri="{FF2B5EF4-FFF2-40B4-BE49-F238E27FC236}">
                <a16:creationId xmlns:a16="http://schemas.microsoft.com/office/drawing/2014/main" id="{6C9B51EC-88E1-4742-8080-26C014476A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597" r="26243" b="-1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654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23499C-8D20-44A8-8CF1-DF221AB69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/>
          </a:bodyPr>
          <a:lstStyle/>
          <a:p>
            <a:r>
              <a:rPr lang="nl-BE" dirty="0"/>
              <a:t>Elementen mogelijk traject: vormsel in najaar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C208FB5-E145-40ED-992A-47C95BC44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066818" cy="4023360"/>
          </a:xfrm>
        </p:spPr>
        <p:txBody>
          <a:bodyPr>
            <a:normAutofit lnSpcReduction="10000"/>
          </a:bodyPr>
          <a:lstStyle/>
          <a:p>
            <a:r>
              <a:rPr lang="nl-BE" dirty="0"/>
              <a:t>Pasen  (overhandiging geloofsbelijdenis)</a:t>
            </a:r>
          </a:p>
          <a:p>
            <a:r>
              <a:rPr lang="nl-BE" dirty="0"/>
              <a:t>Paastijd (samenkomst rond geloofsbelijdenis, bedevaart/</a:t>
            </a:r>
            <a:r>
              <a:rPr lang="nl-BE" dirty="0" err="1"/>
              <a:t>pelgrimsdag</a:t>
            </a:r>
            <a:r>
              <a:rPr lang="nl-BE" dirty="0"/>
              <a:t>, Welkom in de Mis)</a:t>
            </a:r>
          </a:p>
          <a:p>
            <a:r>
              <a:rPr lang="nl-BE" dirty="0"/>
              <a:t>Pinksteren (ontmoeting vuur/Heilige Geest) (6 juni)</a:t>
            </a:r>
          </a:p>
          <a:p>
            <a:r>
              <a:rPr lang="nl-BE" dirty="0"/>
              <a:t>Zomervakantie (Zomerzin IJD)</a:t>
            </a:r>
          </a:p>
          <a:p>
            <a:r>
              <a:rPr lang="nl-BE" dirty="0"/>
              <a:t>Einde zomervakantie (vormseltocht)</a:t>
            </a:r>
          </a:p>
          <a:p>
            <a:r>
              <a:rPr lang="nl-BE" dirty="0"/>
              <a:t>September/oktober (Vormsel)</a:t>
            </a:r>
          </a:p>
          <a:p>
            <a:r>
              <a:rPr lang="nl-BE" dirty="0"/>
              <a:t>Periode na vormsel (uitnodiging voor </a:t>
            </a:r>
            <a:r>
              <a:rPr lang="nl-BE" dirty="0" err="1"/>
              <a:t>startdag</a:t>
            </a:r>
            <a:r>
              <a:rPr lang="nl-BE" dirty="0"/>
              <a:t>/dag jeugdbeweging, </a:t>
            </a:r>
            <a:r>
              <a:rPr lang="nl-BE" dirty="0" err="1"/>
              <a:t>Missio</a:t>
            </a:r>
            <a:r>
              <a:rPr lang="nl-BE" dirty="0"/>
              <a:t>, Christus Koning,… voor of na eucharistieviering</a:t>
            </a:r>
          </a:p>
          <a:p>
            <a:endParaRPr lang="nl-BE" dirty="0"/>
          </a:p>
          <a:p>
            <a:endParaRPr lang="nl-BE" dirty="0"/>
          </a:p>
        </p:txBody>
      </p:sp>
      <p:pic>
        <p:nvPicPr>
          <p:cNvPr id="5" name="Picture 4" descr="Herfstbladeren">
            <a:extLst>
              <a:ext uri="{FF2B5EF4-FFF2-40B4-BE49-F238E27FC236}">
                <a16:creationId xmlns:a16="http://schemas.microsoft.com/office/drawing/2014/main" id="{6C9B51EC-88E1-4742-8080-26C014476A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597" r="26243" b="-1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73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CFDC93-7EC6-4654-B170-2D1DDE83A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nl-BE"/>
              <a:t>Elementen mogelijk traject: vormsel in paastijd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39C7801-E407-4A69-8005-E676653B4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963711"/>
            <a:ext cx="4754880" cy="4345649"/>
          </a:xfrm>
        </p:spPr>
        <p:txBody>
          <a:bodyPr>
            <a:normAutofit fontScale="85000" lnSpcReduction="20000"/>
          </a:bodyPr>
          <a:lstStyle/>
          <a:p>
            <a:r>
              <a:rPr lang="nl-BE" sz="1900" dirty="0"/>
              <a:t>- in periode van initiatie</a:t>
            </a:r>
          </a:p>
          <a:p>
            <a:r>
              <a:rPr lang="nl-BE" sz="1900" dirty="0"/>
              <a:t>- eenheid initiatiesacramenten</a:t>
            </a:r>
          </a:p>
          <a:p>
            <a:pPr marL="0" indent="0">
              <a:buNone/>
            </a:pPr>
            <a:r>
              <a:rPr lang="nl-BE" sz="1900" dirty="0"/>
              <a:t> (Eventueel september of oktober: huisbezoeken)</a:t>
            </a:r>
          </a:p>
          <a:p>
            <a:pPr marL="0" indent="0">
              <a:buNone/>
            </a:pPr>
            <a:r>
              <a:rPr lang="nl-BE" sz="1900" dirty="0"/>
              <a:t> Eind oktober - november (</a:t>
            </a:r>
            <a:r>
              <a:rPr lang="nl-BE" sz="1900" dirty="0" err="1"/>
              <a:t>startdag</a:t>
            </a:r>
            <a:r>
              <a:rPr lang="nl-BE" sz="1900" dirty="0"/>
              <a:t>) (bv? Dag jeugdbeweging, </a:t>
            </a:r>
            <a:r>
              <a:rPr lang="nl-BE" sz="1900" dirty="0" err="1"/>
              <a:t>Missio</a:t>
            </a:r>
            <a:r>
              <a:rPr lang="nl-BE" sz="1900" dirty="0"/>
              <a:t>, Christus Koning,… voor of na eucharistieviering)</a:t>
            </a:r>
          </a:p>
          <a:p>
            <a:r>
              <a:rPr lang="nl-BE" sz="1900" dirty="0"/>
              <a:t>Begin Advent (naamopgave) </a:t>
            </a:r>
            <a:r>
              <a:rPr lang="nl-BE" sz="1900"/>
              <a:t>+ Advent (Welkom in de Mis) </a:t>
            </a:r>
            <a:endParaRPr lang="nl-BE" sz="1900" dirty="0"/>
          </a:p>
          <a:p>
            <a:r>
              <a:rPr lang="nl-BE" sz="1900" dirty="0"/>
              <a:t>Kerstmis (opvoering)</a:t>
            </a:r>
          </a:p>
          <a:p>
            <a:r>
              <a:rPr lang="nl-BE" sz="1900" dirty="0"/>
              <a:t>Lichtmis (ontmoeting, dooptocht of vormseltocht)</a:t>
            </a:r>
          </a:p>
          <a:p>
            <a:r>
              <a:rPr lang="nl-BE" sz="1900" dirty="0"/>
              <a:t>Veertigdagentijd (</a:t>
            </a:r>
            <a:r>
              <a:rPr lang="nl-BE" sz="1900" dirty="0" err="1"/>
              <a:t>ivm</a:t>
            </a:r>
            <a:r>
              <a:rPr lang="nl-BE" sz="1900" dirty="0"/>
              <a:t> overhandiging Evangelie, buddy, Welkom in de Mis)</a:t>
            </a:r>
          </a:p>
          <a:p>
            <a:r>
              <a:rPr lang="nl-BE" sz="1900" dirty="0" err="1"/>
              <a:t>Vormelingendag</a:t>
            </a:r>
            <a:endParaRPr lang="nl-BE" sz="1900" dirty="0"/>
          </a:p>
          <a:p>
            <a:r>
              <a:rPr lang="nl-BE" sz="1900" dirty="0"/>
              <a:t>Chrismaviering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9314D1C-DAF2-4C30-B2C3-0778A059C7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87" r="4947"/>
          <a:stretch/>
        </p:blipFill>
        <p:spPr>
          <a:xfrm>
            <a:off x="6217922" y="2286000"/>
            <a:ext cx="4526278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206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CFDC93-7EC6-4654-B170-2D1DDE83A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nl-BE"/>
              <a:t>Elementen mogelijk traject: vormsel in paastijd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39C7801-E407-4A69-8005-E676653B4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4754880" cy="4023360"/>
          </a:xfrm>
        </p:spPr>
        <p:txBody>
          <a:bodyPr>
            <a:normAutofit/>
          </a:bodyPr>
          <a:lstStyle/>
          <a:p>
            <a:r>
              <a:rPr lang="nl-BE" sz="1900" dirty="0"/>
              <a:t>Pasen (overhandiging geloofsbelijdenis)</a:t>
            </a:r>
          </a:p>
          <a:p>
            <a:r>
              <a:rPr lang="nl-BE" sz="1900" dirty="0"/>
              <a:t>Paastijd (vormsel)</a:t>
            </a:r>
          </a:p>
          <a:p>
            <a:r>
              <a:rPr lang="nl-BE" sz="1900" dirty="0"/>
              <a:t>Pinksteren (samenkomst rond Heilige Geest voor of na eucharistieviering) (6 juni)</a:t>
            </a:r>
          </a:p>
          <a:p>
            <a:r>
              <a:rPr lang="nl-BE" sz="1900" dirty="0"/>
              <a:t>Zomervakantie (Zomerzin IJD)</a:t>
            </a:r>
          </a:p>
          <a:p>
            <a:endParaRPr lang="nl-BE" sz="19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9314D1C-DAF2-4C30-B2C3-0778A059C7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87" r="4947"/>
          <a:stretch/>
        </p:blipFill>
        <p:spPr>
          <a:xfrm>
            <a:off x="6217922" y="2286000"/>
            <a:ext cx="4526278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688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064DB1-84DE-4CCD-A86A-D33885078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3133581" cy="1499616"/>
          </a:xfrm>
        </p:spPr>
        <p:txBody>
          <a:bodyPr>
            <a:normAutofit/>
          </a:bodyPr>
          <a:lstStyle/>
          <a:p>
            <a:r>
              <a:rPr lang="nl-BE" sz="3700"/>
              <a:t>Nog een woordje over peter en meter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2E5D100-26AE-4B24-A3E0-0948965177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3133580" cy="3931920"/>
          </a:xfrm>
        </p:spPr>
        <p:txBody>
          <a:bodyPr>
            <a:normAutofit/>
          </a:bodyPr>
          <a:lstStyle/>
          <a:p>
            <a:r>
              <a:rPr lang="nl-BE" sz="1600" dirty="0"/>
              <a:t>- naast ouders en grootouders een rol in het leven van de jongere in beide ‘trajecten’: </a:t>
            </a:r>
          </a:p>
          <a:p>
            <a:endParaRPr lang="nl-BE" sz="1600" dirty="0"/>
          </a:p>
          <a:p>
            <a:r>
              <a:rPr lang="nl-BE" sz="1600" dirty="0"/>
              <a:t>Vormsel in najaar: zomervakantie</a:t>
            </a:r>
          </a:p>
          <a:p>
            <a:endParaRPr lang="nl-BE" sz="1600" dirty="0"/>
          </a:p>
          <a:p>
            <a:r>
              <a:rPr lang="nl-BE" sz="1600" dirty="0"/>
              <a:t>Vormsel in paastijd: paasvakantie en zomervakantie </a:t>
            </a:r>
          </a:p>
          <a:p>
            <a:endParaRPr lang="nl-BE" sz="1600" dirty="0"/>
          </a:p>
          <a:p>
            <a:r>
              <a:rPr lang="nl-BE" sz="1600" dirty="0"/>
              <a:t>- wie naast vormeling bij zalving met chrisma op voorhoofd? </a:t>
            </a:r>
          </a:p>
          <a:p>
            <a:endParaRPr lang="nl-BE" sz="16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BEE530C-7AD1-44F9-B889-DADA11A413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2342" y="1027922"/>
            <a:ext cx="6909577" cy="480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1495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">
  <a:themeElements>
    <a:clrScheme name="Integra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0</TotalTime>
  <Words>518</Words>
  <Application>Microsoft Office PowerPoint</Application>
  <PresentationFormat>Breedbeeld</PresentationFormat>
  <Paragraphs>72</Paragraphs>
  <Slides>9</Slides>
  <Notes>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5" baseType="lpstr">
      <vt:lpstr>Arial</vt:lpstr>
      <vt:lpstr>Calibri</vt:lpstr>
      <vt:lpstr>Tw Cen MT</vt:lpstr>
      <vt:lpstr>Tw Cen MT Condensed</vt:lpstr>
      <vt:lpstr>Wingdings 3</vt:lpstr>
      <vt:lpstr>Integraal</vt:lpstr>
      <vt:lpstr>Vorming en Ontmoeting vormsel</vt:lpstr>
      <vt:lpstr>Elementen Inhoudelijk kader TRAJECT (1)</vt:lpstr>
      <vt:lpstr>Elementen Inhoudelijk kader traject  (2)</vt:lpstr>
      <vt:lpstr>Initiatie, missionair, naar buiten treden, catechese ten dienste van evangelisatie  </vt:lpstr>
      <vt:lpstr>Elementen mogelijk traject: vormsel in najaar</vt:lpstr>
      <vt:lpstr>Elementen mogelijk traject: vormsel in najaar</vt:lpstr>
      <vt:lpstr>Elementen mogelijk traject: vormsel in paastijd </vt:lpstr>
      <vt:lpstr>Elementen mogelijk traject: vormsel in paastijd </vt:lpstr>
      <vt:lpstr>Nog een woordje over peter en meter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Thema bouwers</dc:title>
  <dc:creator>Majewski Dries</dc:creator>
  <cp:lastModifiedBy>Bart Willemen</cp:lastModifiedBy>
  <cp:revision>152</cp:revision>
  <cp:lastPrinted>2021-09-13T20:51:49Z</cp:lastPrinted>
  <dcterms:created xsi:type="dcterms:W3CDTF">2021-03-11T10:32:17Z</dcterms:created>
  <dcterms:modified xsi:type="dcterms:W3CDTF">2021-10-01T12:52:15Z</dcterms:modified>
</cp:coreProperties>
</file>