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6" r:id="rId5"/>
    <p:sldId id="260" r:id="rId6"/>
    <p:sldId id="267" r:id="rId7"/>
    <p:sldId id="261" r:id="rId8"/>
    <p:sldId id="268" r:id="rId9"/>
    <p:sldId id="262" r:id="rId10"/>
    <p:sldId id="269" r:id="rId11"/>
    <p:sldId id="263" r:id="rId12"/>
    <p:sldId id="270" r:id="rId13"/>
    <p:sldId id="264" r:id="rId14"/>
    <p:sldId id="265" r:id="rId15"/>
    <p:sldId id="259" r:id="rId16"/>
  </p:sldIdLst>
  <p:sldSz cx="12192000" cy="6858000"/>
  <p:notesSz cx="6792913" cy="992505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850" autoAdjust="0"/>
  </p:normalViewPr>
  <p:slideViewPr>
    <p:cSldViewPr snapToGrid="0">
      <p:cViewPr varScale="1">
        <p:scale>
          <a:sx n="58" d="100"/>
          <a:sy n="58" d="100"/>
        </p:scale>
        <p:origin x="164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3A2FC086-48F6-4D39-8512-77FC0792830A}" type="datetimeFigureOut">
              <a:rPr lang="nl-BE" smtClean="0"/>
              <a:t>10/10/2023</a:t>
            </a:fld>
            <a:endParaRPr lang="nl-BE"/>
          </a:p>
        </p:txBody>
      </p:sp>
      <p:sp>
        <p:nvSpPr>
          <p:cNvPr id="4" name="Tijdelijke aanduiding voor dia-afbeelding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BF3CF878-ACC1-47D6-9838-6E91D8D53E74}" type="slidenum">
              <a:rPr lang="nl-BE" smtClean="0"/>
              <a:t>‹nr.›</a:t>
            </a:fld>
            <a:endParaRPr lang="nl-BE"/>
          </a:p>
        </p:txBody>
      </p:sp>
    </p:spTree>
    <p:extLst>
      <p:ext uri="{BB962C8B-B14F-4D97-AF65-F5344CB8AC3E}">
        <p14:creationId xmlns:p14="http://schemas.microsoft.com/office/powerpoint/2010/main" val="196356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BF3CF878-ACC1-47D6-9838-6E91D8D53E74}" type="slidenum">
              <a:rPr lang="nl-BE" smtClean="0"/>
              <a:t>1</a:t>
            </a:fld>
            <a:endParaRPr lang="nl-BE"/>
          </a:p>
        </p:txBody>
      </p:sp>
    </p:spTree>
    <p:extLst>
      <p:ext uri="{BB962C8B-B14F-4D97-AF65-F5344CB8AC3E}">
        <p14:creationId xmlns:p14="http://schemas.microsoft.com/office/powerpoint/2010/main" val="105774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BF3CF878-ACC1-47D6-9838-6E91D8D53E74}" type="slidenum">
              <a:rPr lang="nl-BE" smtClean="0"/>
              <a:t>2</a:t>
            </a:fld>
            <a:endParaRPr lang="nl-BE"/>
          </a:p>
        </p:txBody>
      </p:sp>
    </p:spTree>
    <p:extLst>
      <p:ext uri="{BB962C8B-B14F-4D97-AF65-F5344CB8AC3E}">
        <p14:creationId xmlns:p14="http://schemas.microsoft.com/office/powerpoint/2010/main" val="293343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BF3CF878-ACC1-47D6-9838-6E91D8D53E74}" type="slidenum">
              <a:rPr lang="nl-BE" smtClean="0"/>
              <a:t>3</a:t>
            </a:fld>
            <a:endParaRPr lang="nl-BE"/>
          </a:p>
        </p:txBody>
      </p:sp>
    </p:spTree>
    <p:extLst>
      <p:ext uri="{BB962C8B-B14F-4D97-AF65-F5344CB8AC3E}">
        <p14:creationId xmlns:p14="http://schemas.microsoft.com/office/powerpoint/2010/main" val="697536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BF3CF878-ACC1-47D6-9838-6E91D8D53E74}" type="slidenum">
              <a:rPr lang="nl-BE" smtClean="0"/>
              <a:t>4</a:t>
            </a:fld>
            <a:endParaRPr lang="nl-BE"/>
          </a:p>
        </p:txBody>
      </p:sp>
    </p:spTree>
    <p:extLst>
      <p:ext uri="{BB962C8B-B14F-4D97-AF65-F5344CB8AC3E}">
        <p14:creationId xmlns:p14="http://schemas.microsoft.com/office/powerpoint/2010/main" val="74541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BF3CF878-ACC1-47D6-9838-6E91D8D53E74}" type="slidenum">
              <a:rPr lang="nl-BE" smtClean="0"/>
              <a:t>5</a:t>
            </a:fld>
            <a:endParaRPr lang="nl-BE"/>
          </a:p>
        </p:txBody>
      </p:sp>
    </p:spTree>
    <p:extLst>
      <p:ext uri="{BB962C8B-B14F-4D97-AF65-F5344CB8AC3E}">
        <p14:creationId xmlns:p14="http://schemas.microsoft.com/office/powerpoint/2010/main" val="151610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BF3CF878-ACC1-47D6-9838-6E91D8D53E74}" type="slidenum">
              <a:rPr lang="nl-BE" smtClean="0"/>
              <a:t>8</a:t>
            </a:fld>
            <a:endParaRPr lang="nl-BE"/>
          </a:p>
        </p:txBody>
      </p:sp>
    </p:spTree>
    <p:extLst>
      <p:ext uri="{BB962C8B-B14F-4D97-AF65-F5344CB8AC3E}">
        <p14:creationId xmlns:p14="http://schemas.microsoft.com/office/powerpoint/2010/main" val="4231096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BF3CF878-ACC1-47D6-9838-6E91D8D53E74}" type="slidenum">
              <a:rPr lang="nl-BE" smtClean="0"/>
              <a:t>10</a:t>
            </a:fld>
            <a:endParaRPr lang="nl-BE"/>
          </a:p>
        </p:txBody>
      </p:sp>
    </p:spTree>
    <p:extLst>
      <p:ext uri="{BB962C8B-B14F-4D97-AF65-F5344CB8AC3E}">
        <p14:creationId xmlns:p14="http://schemas.microsoft.com/office/powerpoint/2010/main" val="2197376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BF3CF878-ACC1-47D6-9838-6E91D8D53E74}" type="slidenum">
              <a:rPr lang="nl-BE" smtClean="0"/>
              <a:t>14</a:t>
            </a:fld>
            <a:endParaRPr lang="nl-BE"/>
          </a:p>
        </p:txBody>
      </p:sp>
    </p:spTree>
    <p:extLst>
      <p:ext uri="{BB962C8B-B14F-4D97-AF65-F5344CB8AC3E}">
        <p14:creationId xmlns:p14="http://schemas.microsoft.com/office/powerpoint/2010/main" val="60454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BF3CF878-ACC1-47D6-9838-6E91D8D53E74}" type="slidenum">
              <a:rPr lang="nl-BE" smtClean="0"/>
              <a:t>15</a:t>
            </a:fld>
            <a:endParaRPr lang="nl-BE"/>
          </a:p>
        </p:txBody>
      </p:sp>
    </p:spTree>
    <p:extLst>
      <p:ext uri="{BB962C8B-B14F-4D97-AF65-F5344CB8AC3E}">
        <p14:creationId xmlns:p14="http://schemas.microsoft.com/office/powerpoint/2010/main" val="1873136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0A9F38-73D1-B6C7-44E4-C59AADFDCE7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D29088F7-8C2C-F9B0-1899-9C88FC24EA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2EB9E8FC-CEEA-B528-4492-05A3023356A5}"/>
              </a:ext>
            </a:extLst>
          </p:cNvPr>
          <p:cNvSpPr>
            <a:spLocks noGrp="1"/>
          </p:cNvSpPr>
          <p:nvPr>
            <p:ph type="dt" sz="half" idx="10"/>
          </p:nvPr>
        </p:nvSpPr>
        <p:spPr/>
        <p:txBody>
          <a:bodyPr/>
          <a:lstStyle/>
          <a:p>
            <a:fld id="{C5147D37-17E8-427C-B5D6-460A4494E78C}" type="datetimeFigureOut">
              <a:rPr lang="nl-BE" smtClean="0"/>
              <a:t>10/10/2023</a:t>
            </a:fld>
            <a:endParaRPr lang="nl-BE"/>
          </a:p>
        </p:txBody>
      </p:sp>
      <p:sp>
        <p:nvSpPr>
          <p:cNvPr id="5" name="Tijdelijke aanduiding voor voettekst 4">
            <a:extLst>
              <a:ext uri="{FF2B5EF4-FFF2-40B4-BE49-F238E27FC236}">
                <a16:creationId xmlns:a16="http://schemas.microsoft.com/office/drawing/2014/main" id="{36B7DFAD-ADEE-603F-3B49-4EF4D2EFEA1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1BC1C6C-4268-1442-7498-9159E1C76BA7}"/>
              </a:ext>
            </a:extLst>
          </p:cNvPr>
          <p:cNvSpPr>
            <a:spLocks noGrp="1"/>
          </p:cNvSpPr>
          <p:nvPr>
            <p:ph type="sldNum" sz="quarter" idx="12"/>
          </p:nvPr>
        </p:nvSpPr>
        <p:spPr/>
        <p:txBody>
          <a:bodyPr/>
          <a:lstStyle/>
          <a:p>
            <a:fld id="{ABFD0905-7161-425A-A098-4C9FA5B22DC4}" type="slidenum">
              <a:rPr lang="nl-BE" smtClean="0"/>
              <a:t>‹nr.›</a:t>
            </a:fld>
            <a:endParaRPr lang="nl-BE"/>
          </a:p>
        </p:txBody>
      </p:sp>
    </p:spTree>
    <p:extLst>
      <p:ext uri="{BB962C8B-B14F-4D97-AF65-F5344CB8AC3E}">
        <p14:creationId xmlns:p14="http://schemas.microsoft.com/office/powerpoint/2010/main" val="1441366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DCCA2-C61A-8D6B-2327-8C8874E63A56}"/>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AA19AA61-BD6D-C67A-0521-479F186B24F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F038B4F-E0A9-58AC-E584-49CC88B3951D}"/>
              </a:ext>
            </a:extLst>
          </p:cNvPr>
          <p:cNvSpPr>
            <a:spLocks noGrp="1"/>
          </p:cNvSpPr>
          <p:nvPr>
            <p:ph type="dt" sz="half" idx="10"/>
          </p:nvPr>
        </p:nvSpPr>
        <p:spPr/>
        <p:txBody>
          <a:bodyPr/>
          <a:lstStyle/>
          <a:p>
            <a:fld id="{C5147D37-17E8-427C-B5D6-460A4494E78C}" type="datetimeFigureOut">
              <a:rPr lang="nl-BE" smtClean="0"/>
              <a:t>10/10/2023</a:t>
            </a:fld>
            <a:endParaRPr lang="nl-BE"/>
          </a:p>
        </p:txBody>
      </p:sp>
      <p:sp>
        <p:nvSpPr>
          <p:cNvPr id="5" name="Tijdelijke aanduiding voor voettekst 4">
            <a:extLst>
              <a:ext uri="{FF2B5EF4-FFF2-40B4-BE49-F238E27FC236}">
                <a16:creationId xmlns:a16="http://schemas.microsoft.com/office/drawing/2014/main" id="{576E1E14-0609-38E9-B7B1-7693D28039C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CB2F49C-7C6F-7A02-2CBC-348AC84904C2}"/>
              </a:ext>
            </a:extLst>
          </p:cNvPr>
          <p:cNvSpPr>
            <a:spLocks noGrp="1"/>
          </p:cNvSpPr>
          <p:nvPr>
            <p:ph type="sldNum" sz="quarter" idx="12"/>
          </p:nvPr>
        </p:nvSpPr>
        <p:spPr/>
        <p:txBody>
          <a:bodyPr/>
          <a:lstStyle/>
          <a:p>
            <a:fld id="{ABFD0905-7161-425A-A098-4C9FA5B22DC4}" type="slidenum">
              <a:rPr lang="nl-BE" smtClean="0"/>
              <a:t>‹nr.›</a:t>
            </a:fld>
            <a:endParaRPr lang="nl-BE"/>
          </a:p>
        </p:txBody>
      </p:sp>
    </p:spTree>
    <p:extLst>
      <p:ext uri="{BB962C8B-B14F-4D97-AF65-F5344CB8AC3E}">
        <p14:creationId xmlns:p14="http://schemas.microsoft.com/office/powerpoint/2010/main" val="202208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6F3B0FC-9096-ADB0-B4A4-89929732339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EF150F1F-6632-698A-9C5E-0C884FDEA0F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D54999E-CB53-ABE1-8735-2A00B89D8D93}"/>
              </a:ext>
            </a:extLst>
          </p:cNvPr>
          <p:cNvSpPr>
            <a:spLocks noGrp="1"/>
          </p:cNvSpPr>
          <p:nvPr>
            <p:ph type="dt" sz="half" idx="10"/>
          </p:nvPr>
        </p:nvSpPr>
        <p:spPr/>
        <p:txBody>
          <a:bodyPr/>
          <a:lstStyle/>
          <a:p>
            <a:fld id="{C5147D37-17E8-427C-B5D6-460A4494E78C}" type="datetimeFigureOut">
              <a:rPr lang="nl-BE" smtClean="0"/>
              <a:t>10/10/2023</a:t>
            </a:fld>
            <a:endParaRPr lang="nl-BE"/>
          </a:p>
        </p:txBody>
      </p:sp>
      <p:sp>
        <p:nvSpPr>
          <p:cNvPr id="5" name="Tijdelijke aanduiding voor voettekst 4">
            <a:extLst>
              <a:ext uri="{FF2B5EF4-FFF2-40B4-BE49-F238E27FC236}">
                <a16:creationId xmlns:a16="http://schemas.microsoft.com/office/drawing/2014/main" id="{E5F58223-011D-356E-F99F-1DE5AD15A92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FAD302B-666B-DEB8-1A02-AAB48908CF39}"/>
              </a:ext>
            </a:extLst>
          </p:cNvPr>
          <p:cNvSpPr>
            <a:spLocks noGrp="1"/>
          </p:cNvSpPr>
          <p:nvPr>
            <p:ph type="sldNum" sz="quarter" idx="12"/>
          </p:nvPr>
        </p:nvSpPr>
        <p:spPr/>
        <p:txBody>
          <a:bodyPr/>
          <a:lstStyle/>
          <a:p>
            <a:fld id="{ABFD0905-7161-425A-A098-4C9FA5B22DC4}" type="slidenum">
              <a:rPr lang="nl-BE" smtClean="0"/>
              <a:t>‹nr.›</a:t>
            </a:fld>
            <a:endParaRPr lang="nl-BE"/>
          </a:p>
        </p:txBody>
      </p:sp>
    </p:spTree>
    <p:extLst>
      <p:ext uri="{BB962C8B-B14F-4D97-AF65-F5344CB8AC3E}">
        <p14:creationId xmlns:p14="http://schemas.microsoft.com/office/powerpoint/2010/main" val="52530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D9D2F1-6F76-35BD-01A2-200009F8B08F}"/>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6C95B178-CB8F-8923-D330-116E7505F4B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85D03C43-82A9-AF0A-BDD5-3422E89C858E}"/>
              </a:ext>
            </a:extLst>
          </p:cNvPr>
          <p:cNvSpPr>
            <a:spLocks noGrp="1"/>
          </p:cNvSpPr>
          <p:nvPr>
            <p:ph type="dt" sz="half" idx="10"/>
          </p:nvPr>
        </p:nvSpPr>
        <p:spPr/>
        <p:txBody>
          <a:bodyPr/>
          <a:lstStyle/>
          <a:p>
            <a:fld id="{C5147D37-17E8-427C-B5D6-460A4494E78C}" type="datetimeFigureOut">
              <a:rPr lang="nl-BE" smtClean="0"/>
              <a:t>10/10/2023</a:t>
            </a:fld>
            <a:endParaRPr lang="nl-BE"/>
          </a:p>
        </p:txBody>
      </p:sp>
      <p:sp>
        <p:nvSpPr>
          <p:cNvPr id="5" name="Tijdelijke aanduiding voor voettekst 4">
            <a:extLst>
              <a:ext uri="{FF2B5EF4-FFF2-40B4-BE49-F238E27FC236}">
                <a16:creationId xmlns:a16="http://schemas.microsoft.com/office/drawing/2014/main" id="{895B7DFA-3852-DDDA-5C54-0AA810ABCC8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9AD0C15-7FE7-A59A-710D-F6B0A907907D}"/>
              </a:ext>
            </a:extLst>
          </p:cNvPr>
          <p:cNvSpPr>
            <a:spLocks noGrp="1"/>
          </p:cNvSpPr>
          <p:nvPr>
            <p:ph type="sldNum" sz="quarter" idx="12"/>
          </p:nvPr>
        </p:nvSpPr>
        <p:spPr/>
        <p:txBody>
          <a:bodyPr/>
          <a:lstStyle/>
          <a:p>
            <a:fld id="{ABFD0905-7161-425A-A098-4C9FA5B22DC4}" type="slidenum">
              <a:rPr lang="nl-BE" smtClean="0"/>
              <a:t>‹nr.›</a:t>
            </a:fld>
            <a:endParaRPr lang="nl-BE"/>
          </a:p>
        </p:txBody>
      </p:sp>
    </p:spTree>
    <p:extLst>
      <p:ext uri="{BB962C8B-B14F-4D97-AF65-F5344CB8AC3E}">
        <p14:creationId xmlns:p14="http://schemas.microsoft.com/office/powerpoint/2010/main" val="5730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2E858-3235-6B62-EDC5-EFF3B05C464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C2DE0C3-605D-A246-3B8D-97DBE61AD4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BD45A98-43E3-20AD-CF6A-240E4C6A6CED}"/>
              </a:ext>
            </a:extLst>
          </p:cNvPr>
          <p:cNvSpPr>
            <a:spLocks noGrp="1"/>
          </p:cNvSpPr>
          <p:nvPr>
            <p:ph type="dt" sz="half" idx="10"/>
          </p:nvPr>
        </p:nvSpPr>
        <p:spPr/>
        <p:txBody>
          <a:bodyPr/>
          <a:lstStyle/>
          <a:p>
            <a:fld id="{C5147D37-17E8-427C-B5D6-460A4494E78C}" type="datetimeFigureOut">
              <a:rPr lang="nl-BE" smtClean="0"/>
              <a:t>10/10/2023</a:t>
            </a:fld>
            <a:endParaRPr lang="nl-BE"/>
          </a:p>
        </p:txBody>
      </p:sp>
      <p:sp>
        <p:nvSpPr>
          <p:cNvPr id="5" name="Tijdelijke aanduiding voor voettekst 4">
            <a:extLst>
              <a:ext uri="{FF2B5EF4-FFF2-40B4-BE49-F238E27FC236}">
                <a16:creationId xmlns:a16="http://schemas.microsoft.com/office/drawing/2014/main" id="{B3070842-308A-0975-EEAF-5ED0CDB99B6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62568E9-B939-4FDA-AB27-165884B35DFD}"/>
              </a:ext>
            </a:extLst>
          </p:cNvPr>
          <p:cNvSpPr>
            <a:spLocks noGrp="1"/>
          </p:cNvSpPr>
          <p:nvPr>
            <p:ph type="sldNum" sz="quarter" idx="12"/>
          </p:nvPr>
        </p:nvSpPr>
        <p:spPr/>
        <p:txBody>
          <a:bodyPr/>
          <a:lstStyle/>
          <a:p>
            <a:fld id="{ABFD0905-7161-425A-A098-4C9FA5B22DC4}" type="slidenum">
              <a:rPr lang="nl-BE" smtClean="0"/>
              <a:t>‹nr.›</a:t>
            </a:fld>
            <a:endParaRPr lang="nl-BE"/>
          </a:p>
        </p:txBody>
      </p:sp>
    </p:spTree>
    <p:extLst>
      <p:ext uri="{BB962C8B-B14F-4D97-AF65-F5344CB8AC3E}">
        <p14:creationId xmlns:p14="http://schemas.microsoft.com/office/powerpoint/2010/main" val="150324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37BE1A-1FC0-D44F-F141-EC9F6FDC276C}"/>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3AA0050-E65C-F568-17C1-4EFAF1C4048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F552ACD6-032B-D106-4AA7-1B5D16AB839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1679F451-8483-4431-B011-50EF6979D112}"/>
              </a:ext>
            </a:extLst>
          </p:cNvPr>
          <p:cNvSpPr>
            <a:spLocks noGrp="1"/>
          </p:cNvSpPr>
          <p:nvPr>
            <p:ph type="dt" sz="half" idx="10"/>
          </p:nvPr>
        </p:nvSpPr>
        <p:spPr/>
        <p:txBody>
          <a:bodyPr/>
          <a:lstStyle/>
          <a:p>
            <a:fld id="{C5147D37-17E8-427C-B5D6-460A4494E78C}" type="datetimeFigureOut">
              <a:rPr lang="nl-BE" smtClean="0"/>
              <a:t>10/10/2023</a:t>
            </a:fld>
            <a:endParaRPr lang="nl-BE"/>
          </a:p>
        </p:txBody>
      </p:sp>
      <p:sp>
        <p:nvSpPr>
          <p:cNvPr id="6" name="Tijdelijke aanduiding voor voettekst 5">
            <a:extLst>
              <a:ext uri="{FF2B5EF4-FFF2-40B4-BE49-F238E27FC236}">
                <a16:creationId xmlns:a16="http://schemas.microsoft.com/office/drawing/2014/main" id="{B076436E-5D2B-0C99-6BBA-DED49537BA0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D571E3C-1934-9172-E498-3E2B06939614}"/>
              </a:ext>
            </a:extLst>
          </p:cNvPr>
          <p:cNvSpPr>
            <a:spLocks noGrp="1"/>
          </p:cNvSpPr>
          <p:nvPr>
            <p:ph type="sldNum" sz="quarter" idx="12"/>
          </p:nvPr>
        </p:nvSpPr>
        <p:spPr/>
        <p:txBody>
          <a:bodyPr/>
          <a:lstStyle/>
          <a:p>
            <a:fld id="{ABFD0905-7161-425A-A098-4C9FA5B22DC4}" type="slidenum">
              <a:rPr lang="nl-BE" smtClean="0"/>
              <a:t>‹nr.›</a:t>
            </a:fld>
            <a:endParaRPr lang="nl-BE"/>
          </a:p>
        </p:txBody>
      </p:sp>
    </p:spTree>
    <p:extLst>
      <p:ext uri="{BB962C8B-B14F-4D97-AF65-F5344CB8AC3E}">
        <p14:creationId xmlns:p14="http://schemas.microsoft.com/office/powerpoint/2010/main" val="396428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0FC05E-3112-E16C-999A-5B55310E8022}"/>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3B6C163-CCC7-7C7E-7E3C-1737E9674A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0F2C08A-B7A8-1CF0-B6F1-470A5ADEF65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F4FD33E5-3EF5-4460-E47E-D544B1739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7127835-FCF5-828E-C5CE-F64E93BD786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08332F19-8BA0-A1A1-0999-B73EFD8221F6}"/>
              </a:ext>
            </a:extLst>
          </p:cNvPr>
          <p:cNvSpPr>
            <a:spLocks noGrp="1"/>
          </p:cNvSpPr>
          <p:nvPr>
            <p:ph type="dt" sz="half" idx="10"/>
          </p:nvPr>
        </p:nvSpPr>
        <p:spPr/>
        <p:txBody>
          <a:bodyPr/>
          <a:lstStyle/>
          <a:p>
            <a:fld id="{C5147D37-17E8-427C-B5D6-460A4494E78C}" type="datetimeFigureOut">
              <a:rPr lang="nl-BE" smtClean="0"/>
              <a:t>10/10/2023</a:t>
            </a:fld>
            <a:endParaRPr lang="nl-BE"/>
          </a:p>
        </p:txBody>
      </p:sp>
      <p:sp>
        <p:nvSpPr>
          <p:cNvPr id="8" name="Tijdelijke aanduiding voor voettekst 7">
            <a:extLst>
              <a:ext uri="{FF2B5EF4-FFF2-40B4-BE49-F238E27FC236}">
                <a16:creationId xmlns:a16="http://schemas.microsoft.com/office/drawing/2014/main" id="{F79CF647-D09E-F749-5D77-7AC5198FD05F}"/>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F2AAB9F4-427F-AD46-C835-0D3C8937A262}"/>
              </a:ext>
            </a:extLst>
          </p:cNvPr>
          <p:cNvSpPr>
            <a:spLocks noGrp="1"/>
          </p:cNvSpPr>
          <p:nvPr>
            <p:ph type="sldNum" sz="quarter" idx="12"/>
          </p:nvPr>
        </p:nvSpPr>
        <p:spPr/>
        <p:txBody>
          <a:bodyPr/>
          <a:lstStyle/>
          <a:p>
            <a:fld id="{ABFD0905-7161-425A-A098-4C9FA5B22DC4}" type="slidenum">
              <a:rPr lang="nl-BE" smtClean="0"/>
              <a:t>‹nr.›</a:t>
            </a:fld>
            <a:endParaRPr lang="nl-BE"/>
          </a:p>
        </p:txBody>
      </p:sp>
    </p:spTree>
    <p:extLst>
      <p:ext uri="{BB962C8B-B14F-4D97-AF65-F5344CB8AC3E}">
        <p14:creationId xmlns:p14="http://schemas.microsoft.com/office/powerpoint/2010/main" val="191301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C5CE0B-4236-70BA-B484-CFCA26ED6497}"/>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59A2FC15-7D94-8A81-77B7-8C49B3668476}"/>
              </a:ext>
            </a:extLst>
          </p:cNvPr>
          <p:cNvSpPr>
            <a:spLocks noGrp="1"/>
          </p:cNvSpPr>
          <p:nvPr>
            <p:ph type="dt" sz="half" idx="10"/>
          </p:nvPr>
        </p:nvSpPr>
        <p:spPr/>
        <p:txBody>
          <a:bodyPr/>
          <a:lstStyle/>
          <a:p>
            <a:fld id="{C5147D37-17E8-427C-B5D6-460A4494E78C}" type="datetimeFigureOut">
              <a:rPr lang="nl-BE" smtClean="0"/>
              <a:t>10/10/2023</a:t>
            </a:fld>
            <a:endParaRPr lang="nl-BE"/>
          </a:p>
        </p:txBody>
      </p:sp>
      <p:sp>
        <p:nvSpPr>
          <p:cNvPr id="4" name="Tijdelijke aanduiding voor voettekst 3">
            <a:extLst>
              <a:ext uri="{FF2B5EF4-FFF2-40B4-BE49-F238E27FC236}">
                <a16:creationId xmlns:a16="http://schemas.microsoft.com/office/drawing/2014/main" id="{304ED561-3737-5E93-C6CA-5346D7AC1687}"/>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C41747FC-3078-ABA9-E2E6-8985EA1F2A11}"/>
              </a:ext>
            </a:extLst>
          </p:cNvPr>
          <p:cNvSpPr>
            <a:spLocks noGrp="1"/>
          </p:cNvSpPr>
          <p:nvPr>
            <p:ph type="sldNum" sz="quarter" idx="12"/>
          </p:nvPr>
        </p:nvSpPr>
        <p:spPr/>
        <p:txBody>
          <a:bodyPr/>
          <a:lstStyle/>
          <a:p>
            <a:fld id="{ABFD0905-7161-425A-A098-4C9FA5B22DC4}" type="slidenum">
              <a:rPr lang="nl-BE" smtClean="0"/>
              <a:t>‹nr.›</a:t>
            </a:fld>
            <a:endParaRPr lang="nl-BE"/>
          </a:p>
        </p:txBody>
      </p:sp>
    </p:spTree>
    <p:extLst>
      <p:ext uri="{BB962C8B-B14F-4D97-AF65-F5344CB8AC3E}">
        <p14:creationId xmlns:p14="http://schemas.microsoft.com/office/powerpoint/2010/main" val="34356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E5FB71F-EDD5-5447-4BD0-7045136D8D97}"/>
              </a:ext>
            </a:extLst>
          </p:cNvPr>
          <p:cNvSpPr>
            <a:spLocks noGrp="1"/>
          </p:cNvSpPr>
          <p:nvPr>
            <p:ph type="dt" sz="half" idx="10"/>
          </p:nvPr>
        </p:nvSpPr>
        <p:spPr/>
        <p:txBody>
          <a:bodyPr/>
          <a:lstStyle/>
          <a:p>
            <a:fld id="{C5147D37-17E8-427C-B5D6-460A4494E78C}" type="datetimeFigureOut">
              <a:rPr lang="nl-BE" smtClean="0"/>
              <a:t>10/10/2023</a:t>
            </a:fld>
            <a:endParaRPr lang="nl-BE"/>
          </a:p>
        </p:txBody>
      </p:sp>
      <p:sp>
        <p:nvSpPr>
          <p:cNvPr id="3" name="Tijdelijke aanduiding voor voettekst 2">
            <a:extLst>
              <a:ext uri="{FF2B5EF4-FFF2-40B4-BE49-F238E27FC236}">
                <a16:creationId xmlns:a16="http://schemas.microsoft.com/office/drawing/2014/main" id="{0E5DB219-C501-2328-00F9-0FC469502540}"/>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09808ED2-0A90-70D8-A96F-697D7BE8E715}"/>
              </a:ext>
            </a:extLst>
          </p:cNvPr>
          <p:cNvSpPr>
            <a:spLocks noGrp="1"/>
          </p:cNvSpPr>
          <p:nvPr>
            <p:ph type="sldNum" sz="quarter" idx="12"/>
          </p:nvPr>
        </p:nvSpPr>
        <p:spPr/>
        <p:txBody>
          <a:bodyPr/>
          <a:lstStyle/>
          <a:p>
            <a:fld id="{ABFD0905-7161-425A-A098-4C9FA5B22DC4}" type="slidenum">
              <a:rPr lang="nl-BE" smtClean="0"/>
              <a:t>‹nr.›</a:t>
            </a:fld>
            <a:endParaRPr lang="nl-BE"/>
          </a:p>
        </p:txBody>
      </p:sp>
    </p:spTree>
    <p:extLst>
      <p:ext uri="{BB962C8B-B14F-4D97-AF65-F5344CB8AC3E}">
        <p14:creationId xmlns:p14="http://schemas.microsoft.com/office/powerpoint/2010/main" val="14905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1BE6BF-E07F-3166-9401-5DA905ED0A0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6E6038F-CA30-ACAF-C2F0-6F15AD7488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BC2BC3D6-D20B-E3AC-07F4-D1E159220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8EDA5F4-8714-CC5E-0412-804F096BC74C}"/>
              </a:ext>
            </a:extLst>
          </p:cNvPr>
          <p:cNvSpPr>
            <a:spLocks noGrp="1"/>
          </p:cNvSpPr>
          <p:nvPr>
            <p:ph type="dt" sz="half" idx="10"/>
          </p:nvPr>
        </p:nvSpPr>
        <p:spPr/>
        <p:txBody>
          <a:bodyPr/>
          <a:lstStyle/>
          <a:p>
            <a:fld id="{C5147D37-17E8-427C-B5D6-460A4494E78C}" type="datetimeFigureOut">
              <a:rPr lang="nl-BE" smtClean="0"/>
              <a:t>10/10/2023</a:t>
            </a:fld>
            <a:endParaRPr lang="nl-BE"/>
          </a:p>
        </p:txBody>
      </p:sp>
      <p:sp>
        <p:nvSpPr>
          <p:cNvPr id="6" name="Tijdelijke aanduiding voor voettekst 5">
            <a:extLst>
              <a:ext uri="{FF2B5EF4-FFF2-40B4-BE49-F238E27FC236}">
                <a16:creationId xmlns:a16="http://schemas.microsoft.com/office/drawing/2014/main" id="{C832969F-13FB-AD40-8232-28BB1950CA8D}"/>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FAAE72F-B4AE-3C43-D8ED-233DF38EC5D4}"/>
              </a:ext>
            </a:extLst>
          </p:cNvPr>
          <p:cNvSpPr>
            <a:spLocks noGrp="1"/>
          </p:cNvSpPr>
          <p:nvPr>
            <p:ph type="sldNum" sz="quarter" idx="12"/>
          </p:nvPr>
        </p:nvSpPr>
        <p:spPr/>
        <p:txBody>
          <a:bodyPr/>
          <a:lstStyle/>
          <a:p>
            <a:fld id="{ABFD0905-7161-425A-A098-4C9FA5B22DC4}" type="slidenum">
              <a:rPr lang="nl-BE" smtClean="0"/>
              <a:t>‹nr.›</a:t>
            </a:fld>
            <a:endParaRPr lang="nl-BE"/>
          </a:p>
        </p:txBody>
      </p:sp>
    </p:spTree>
    <p:extLst>
      <p:ext uri="{BB962C8B-B14F-4D97-AF65-F5344CB8AC3E}">
        <p14:creationId xmlns:p14="http://schemas.microsoft.com/office/powerpoint/2010/main" val="109520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F272FE-B172-2F42-DBA6-5CF571BA972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6F0816B7-7D53-AD62-3F2E-F12A0F58E2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D496F031-675B-1DC7-3EBE-D6688D78A2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EB4A612-1063-1266-711C-CC55CB05261B}"/>
              </a:ext>
            </a:extLst>
          </p:cNvPr>
          <p:cNvSpPr>
            <a:spLocks noGrp="1"/>
          </p:cNvSpPr>
          <p:nvPr>
            <p:ph type="dt" sz="half" idx="10"/>
          </p:nvPr>
        </p:nvSpPr>
        <p:spPr/>
        <p:txBody>
          <a:bodyPr/>
          <a:lstStyle/>
          <a:p>
            <a:fld id="{C5147D37-17E8-427C-B5D6-460A4494E78C}" type="datetimeFigureOut">
              <a:rPr lang="nl-BE" smtClean="0"/>
              <a:t>10/10/2023</a:t>
            </a:fld>
            <a:endParaRPr lang="nl-BE"/>
          </a:p>
        </p:txBody>
      </p:sp>
      <p:sp>
        <p:nvSpPr>
          <p:cNvPr id="6" name="Tijdelijke aanduiding voor voettekst 5">
            <a:extLst>
              <a:ext uri="{FF2B5EF4-FFF2-40B4-BE49-F238E27FC236}">
                <a16:creationId xmlns:a16="http://schemas.microsoft.com/office/drawing/2014/main" id="{F8616B7F-5FCB-83FA-BD7C-2414B2E0E5F9}"/>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B5610DF1-566D-2D34-D556-4AE735FA670F}"/>
              </a:ext>
            </a:extLst>
          </p:cNvPr>
          <p:cNvSpPr>
            <a:spLocks noGrp="1"/>
          </p:cNvSpPr>
          <p:nvPr>
            <p:ph type="sldNum" sz="quarter" idx="12"/>
          </p:nvPr>
        </p:nvSpPr>
        <p:spPr/>
        <p:txBody>
          <a:bodyPr/>
          <a:lstStyle/>
          <a:p>
            <a:fld id="{ABFD0905-7161-425A-A098-4C9FA5B22DC4}" type="slidenum">
              <a:rPr lang="nl-BE" smtClean="0"/>
              <a:t>‹nr.›</a:t>
            </a:fld>
            <a:endParaRPr lang="nl-BE"/>
          </a:p>
        </p:txBody>
      </p:sp>
    </p:spTree>
    <p:extLst>
      <p:ext uri="{BB962C8B-B14F-4D97-AF65-F5344CB8AC3E}">
        <p14:creationId xmlns:p14="http://schemas.microsoft.com/office/powerpoint/2010/main" val="417563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396A82C-EB98-7E8C-FA92-3566EF8C48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4BC18EC-AEDB-19DF-2482-D516C24E51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E5B9CBA-10F9-DBCD-46FD-44122BF86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47D37-17E8-427C-B5D6-460A4494E78C}" type="datetimeFigureOut">
              <a:rPr lang="nl-BE" smtClean="0"/>
              <a:t>10/10/2023</a:t>
            </a:fld>
            <a:endParaRPr lang="nl-BE"/>
          </a:p>
        </p:txBody>
      </p:sp>
      <p:sp>
        <p:nvSpPr>
          <p:cNvPr id="5" name="Tijdelijke aanduiding voor voettekst 4">
            <a:extLst>
              <a:ext uri="{FF2B5EF4-FFF2-40B4-BE49-F238E27FC236}">
                <a16:creationId xmlns:a16="http://schemas.microsoft.com/office/drawing/2014/main" id="{623F0286-1FB1-7FB4-2330-71291A36B9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08314950-A3F9-6316-99C4-259D0BEF5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D0905-7161-425A-A098-4C9FA5B22DC4}" type="slidenum">
              <a:rPr lang="nl-BE" smtClean="0"/>
              <a:t>‹nr.›</a:t>
            </a:fld>
            <a:endParaRPr lang="nl-BE"/>
          </a:p>
        </p:txBody>
      </p:sp>
    </p:spTree>
    <p:extLst>
      <p:ext uri="{BB962C8B-B14F-4D97-AF65-F5344CB8AC3E}">
        <p14:creationId xmlns:p14="http://schemas.microsoft.com/office/powerpoint/2010/main" val="2274705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eVERDixKlMc&amp;t=5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D66EC-EFF8-51A9-001D-825780186156}"/>
              </a:ext>
            </a:extLst>
          </p:cNvPr>
          <p:cNvSpPr>
            <a:spLocks noGrp="1"/>
          </p:cNvSpPr>
          <p:nvPr>
            <p:ph type="ctrTitle"/>
          </p:nvPr>
        </p:nvSpPr>
        <p:spPr/>
        <p:txBody>
          <a:bodyPr/>
          <a:lstStyle/>
          <a:p>
            <a:r>
              <a:rPr lang="nl-BE" dirty="0"/>
              <a:t>5 principes van verkondiging</a:t>
            </a:r>
          </a:p>
        </p:txBody>
      </p:sp>
      <p:sp>
        <p:nvSpPr>
          <p:cNvPr id="3" name="Ondertitel 2">
            <a:extLst>
              <a:ext uri="{FF2B5EF4-FFF2-40B4-BE49-F238E27FC236}">
                <a16:creationId xmlns:a16="http://schemas.microsoft.com/office/drawing/2014/main" id="{3612A80C-5E51-98DE-49D4-5700330DE437}"/>
              </a:ext>
            </a:extLst>
          </p:cNvPr>
          <p:cNvSpPr>
            <a:spLocks noGrp="1"/>
          </p:cNvSpPr>
          <p:nvPr>
            <p:ph type="subTitle" idx="1"/>
          </p:nvPr>
        </p:nvSpPr>
        <p:spPr/>
        <p:txBody>
          <a:bodyPr/>
          <a:lstStyle/>
          <a:p>
            <a:r>
              <a:rPr lang="nl-BE" dirty="0"/>
              <a:t>Piet Raes</a:t>
            </a:r>
          </a:p>
        </p:txBody>
      </p:sp>
    </p:spTree>
    <p:extLst>
      <p:ext uri="{BB962C8B-B14F-4D97-AF65-F5344CB8AC3E}">
        <p14:creationId xmlns:p14="http://schemas.microsoft.com/office/powerpoint/2010/main" val="1889823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758EF-23CE-0C11-80B1-44B5C37D4DFD}"/>
              </a:ext>
            </a:extLst>
          </p:cNvPr>
          <p:cNvSpPr>
            <a:spLocks noGrp="1"/>
          </p:cNvSpPr>
          <p:nvPr>
            <p:ph type="ctrTitle"/>
          </p:nvPr>
        </p:nvSpPr>
        <p:spPr/>
        <p:txBody>
          <a:bodyPr/>
          <a:lstStyle/>
          <a:p>
            <a:r>
              <a:rPr lang="nl-NL" dirty="0"/>
              <a:t>Geloof en rede</a:t>
            </a:r>
            <a:endParaRPr lang="nl-BE" dirty="0"/>
          </a:p>
        </p:txBody>
      </p:sp>
      <p:sp>
        <p:nvSpPr>
          <p:cNvPr id="3" name="Ondertitel 2">
            <a:extLst>
              <a:ext uri="{FF2B5EF4-FFF2-40B4-BE49-F238E27FC236}">
                <a16:creationId xmlns:a16="http://schemas.microsoft.com/office/drawing/2014/main" id="{E0A7F47D-99FA-522F-FC61-7DC8BEC6DB4D}"/>
              </a:ext>
            </a:extLst>
          </p:cNvPr>
          <p:cNvSpPr>
            <a:spLocks noGrp="1"/>
          </p:cNvSpPr>
          <p:nvPr>
            <p:ph type="subTitle" idx="1"/>
          </p:nvPr>
        </p:nvSpPr>
        <p:spPr/>
        <p:txBody>
          <a:bodyPr/>
          <a:lstStyle/>
          <a:p>
            <a:r>
              <a:rPr lang="nl-NL" dirty="0"/>
              <a:t>Thomas van </a:t>
            </a:r>
            <a:r>
              <a:rPr lang="nl-NL" dirty="0" err="1"/>
              <a:t>Aquino</a:t>
            </a:r>
            <a:endParaRPr lang="nl-BE" dirty="0"/>
          </a:p>
        </p:txBody>
      </p:sp>
    </p:spTree>
    <p:extLst>
      <p:ext uri="{BB962C8B-B14F-4D97-AF65-F5344CB8AC3E}">
        <p14:creationId xmlns:p14="http://schemas.microsoft.com/office/powerpoint/2010/main" val="264580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0EBD64-E984-F145-3502-85C75DF49771}"/>
              </a:ext>
            </a:extLst>
          </p:cNvPr>
          <p:cNvSpPr>
            <a:spLocks noGrp="1"/>
          </p:cNvSpPr>
          <p:nvPr>
            <p:ph type="title"/>
          </p:nvPr>
        </p:nvSpPr>
        <p:spPr/>
        <p:txBody>
          <a:bodyPr/>
          <a:lstStyle/>
          <a:p>
            <a:r>
              <a:rPr lang="nl-BE" dirty="0"/>
              <a:t>Waarover hebben we het? Thomas van </a:t>
            </a:r>
            <a:r>
              <a:rPr lang="nl-BE" dirty="0" err="1"/>
              <a:t>Aquino</a:t>
            </a:r>
            <a:endParaRPr lang="nl-BE" dirty="0"/>
          </a:p>
        </p:txBody>
      </p:sp>
      <p:sp>
        <p:nvSpPr>
          <p:cNvPr id="3" name="Tijdelijke aanduiding voor inhoud 2">
            <a:extLst>
              <a:ext uri="{FF2B5EF4-FFF2-40B4-BE49-F238E27FC236}">
                <a16:creationId xmlns:a16="http://schemas.microsoft.com/office/drawing/2014/main" id="{9DF6C629-1075-16CD-4027-C759A6C9B089}"/>
              </a:ext>
            </a:extLst>
          </p:cNvPr>
          <p:cNvSpPr>
            <a:spLocks noGrp="1"/>
          </p:cNvSpPr>
          <p:nvPr>
            <p:ph idx="1"/>
          </p:nvPr>
        </p:nvSpPr>
        <p:spPr/>
        <p:txBody>
          <a:bodyPr>
            <a:normAutofit/>
          </a:bodyPr>
          <a:lstStyle/>
          <a:p>
            <a:pPr algn="just">
              <a:lnSpc>
                <a:spcPct val="107000"/>
              </a:lnSpc>
              <a:spcAft>
                <a:spcPts val="800"/>
              </a:spcAft>
            </a:pPr>
            <a:r>
              <a:rPr lang="nl-BE" sz="1800" kern="100" dirty="0">
                <a:effectLst/>
                <a:latin typeface="Calibri" panose="020F0502020204030204" pitchFamily="34" charset="0"/>
                <a:ea typeface="Calibri" panose="020F0502020204030204" pitchFamily="34" charset="0"/>
                <a:cs typeface="Calibri" panose="020F0502020204030204" pitchFamily="34" charset="0"/>
              </a:rPr>
              <a:t>Thomas van </a:t>
            </a:r>
            <a:r>
              <a:rPr lang="nl-BE" sz="1800" kern="100" dirty="0" err="1">
                <a:effectLst/>
                <a:latin typeface="Calibri" panose="020F0502020204030204" pitchFamily="34" charset="0"/>
                <a:ea typeface="Calibri" panose="020F0502020204030204" pitchFamily="34" charset="0"/>
                <a:cs typeface="Calibri" panose="020F0502020204030204" pitchFamily="34" charset="0"/>
              </a:rPr>
              <a:t>Aquino</a:t>
            </a:r>
            <a:r>
              <a:rPr lang="nl-BE" sz="1800" kern="100" dirty="0">
                <a:effectLst/>
                <a:latin typeface="Calibri" panose="020F0502020204030204" pitchFamily="34" charset="0"/>
                <a:ea typeface="Calibri" panose="020F0502020204030204" pitchFamily="34" charset="0"/>
                <a:cs typeface="Calibri" panose="020F0502020204030204" pitchFamily="34" charset="0"/>
              </a:rPr>
              <a:t> – 13</a:t>
            </a:r>
            <a:r>
              <a:rPr lang="nl-BE" sz="1800" kern="100" baseline="30000" dirty="0">
                <a:effectLst/>
                <a:latin typeface="Calibri" panose="020F0502020204030204" pitchFamily="34" charset="0"/>
                <a:ea typeface="Calibri" panose="020F0502020204030204" pitchFamily="34" charset="0"/>
                <a:cs typeface="Calibri" panose="020F0502020204030204" pitchFamily="34" charset="0"/>
              </a:rPr>
              <a:t>e</a:t>
            </a:r>
            <a:r>
              <a:rPr lang="nl-BE" sz="1800" kern="100" dirty="0">
                <a:effectLst/>
                <a:latin typeface="Calibri" panose="020F0502020204030204" pitchFamily="34" charset="0"/>
                <a:ea typeface="Calibri" panose="020F0502020204030204" pitchFamily="34" charset="0"/>
                <a:cs typeface="Calibri" panose="020F0502020204030204" pitchFamily="34" charset="0"/>
              </a:rPr>
              <a:t> eeuw – filosoof en theoloog, universiteit</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BE" sz="1800" kern="100" dirty="0">
                <a:effectLst/>
                <a:latin typeface="Calibri" panose="020F0502020204030204" pitchFamily="34" charset="0"/>
                <a:ea typeface="Calibri" panose="020F0502020204030204" pitchFamily="34" charset="0"/>
                <a:cs typeface="Calibri" panose="020F0502020204030204" pitchFamily="34" charset="0"/>
              </a:rPr>
              <a:t>*’</a:t>
            </a:r>
            <a:r>
              <a:rPr lang="nl-BE"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nl-BE" sz="1800" kern="100" dirty="0">
                <a:effectLst/>
                <a:latin typeface="Calibri" panose="020F0502020204030204" pitchFamily="34" charset="0"/>
                <a:ea typeface="Calibri" panose="020F0502020204030204" pitchFamily="34" charset="0"/>
                <a:cs typeface="Calibri" panose="020F0502020204030204" pitchFamily="34" charset="0"/>
              </a:rPr>
              <a:t> </a:t>
            </a:r>
            <a:r>
              <a:rPr lang="nl-BE" sz="1800" kern="100" dirty="0" err="1">
                <a:effectLst/>
                <a:latin typeface="Calibri" panose="020F0502020204030204" pitchFamily="34" charset="0"/>
                <a:ea typeface="Calibri" panose="020F0502020204030204" pitchFamily="34" charset="0"/>
                <a:cs typeface="Calibri" panose="020F0502020204030204" pitchFamily="34" charset="0"/>
              </a:rPr>
              <a:t>dumbing</a:t>
            </a:r>
            <a:r>
              <a:rPr lang="nl-BE" sz="1800" kern="100" dirty="0">
                <a:effectLst/>
                <a:latin typeface="Calibri" panose="020F0502020204030204" pitchFamily="34" charset="0"/>
                <a:ea typeface="Calibri" panose="020F0502020204030204" pitchFamily="34" charset="0"/>
                <a:cs typeface="Calibri" panose="020F0502020204030204" pitchFamily="34" charset="0"/>
              </a:rPr>
              <a:t> down of </a:t>
            </a:r>
            <a:r>
              <a:rPr lang="nl-BE" sz="1800" kern="100" dirty="0" err="1">
                <a:effectLst/>
                <a:latin typeface="Calibri" panose="020F0502020204030204" pitchFamily="34" charset="0"/>
                <a:ea typeface="Calibri" panose="020F0502020204030204" pitchFamily="34" charset="0"/>
                <a:cs typeface="Calibri" panose="020F0502020204030204" pitchFamily="34" charset="0"/>
              </a:rPr>
              <a:t>our</a:t>
            </a:r>
            <a:r>
              <a:rPr lang="nl-BE" sz="1800" kern="100" dirty="0">
                <a:effectLst/>
                <a:latin typeface="Calibri" panose="020F0502020204030204" pitchFamily="34" charset="0"/>
                <a:ea typeface="Calibri" panose="020F0502020204030204" pitchFamily="34" charset="0"/>
                <a:cs typeface="Calibri" panose="020F0502020204030204" pitchFamily="34" charset="0"/>
              </a:rPr>
              <a:t> </a:t>
            </a:r>
            <a:r>
              <a:rPr lang="nl-BE" sz="1800" kern="100" dirty="0" err="1">
                <a:effectLst/>
                <a:latin typeface="Calibri" panose="020F0502020204030204" pitchFamily="34" charset="0"/>
                <a:ea typeface="Calibri" panose="020F0502020204030204" pitchFamily="34" charset="0"/>
                <a:cs typeface="Calibri" panose="020F0502020204030204" pitchFamily="34" charset="0"/>
              </a:rPr>
              <a:t>faith</a:t>
            </a:r>
            <a:r>
              <a:rPr lang="nl-BE" sz="1800" kern="100" dirty="0">
                <a:effectLst/>
                <a:latin typeface="Calibri" panose="020F0502020204030204" pitchFamily="34" charset="0"/>
                <a:ea typeface="Calibri" panose="020F0502020204030204" pitchFamily="34" charset="0"/>
                <a:cs typeface="Calibri" panose="020F0502020204030204" pitchFamily="34" charset="0"/>
              </a:rPr>
              <a:t> was a </a:t>
            </a:r>
            <a:r>
              <a:rPr lang="nl-BE" sz="1800" kern="100" dirty="0" err="1">
                <a:effectLst/>
                <a:latin typeface="Calibri" panose="020F0502020204030204" pitchFamily="34" charset="0"/>
                <a:ea typeface="Calibri" panose="020F0502020204030204" pitchFamily="34" charset="0"/>
                <a:cs typeface="Calibri" panose="020F0502020204030204" pitchFamily="34" charset="0"/>
              </a:rPr>
              <a:t>pastoral</a:t>
            </a:r>
            <a:r>
              <a:rPr lang="nl-BE" sz="1800" kern="100" dirty="0">
                <a:effectLst/>
                <a:latin typeface="Calibri" panose="020F0502020204030204" pitchFamily="34" charset="0"/>
                <a:ea typeface="Calibri" panose="020F0502020204030204" pitchFamily="34" charset="0"/>
                <a:cs typeface="Calibri" panose="020F0502020204030204" pitchFamily="34" charset="0"/>
              </a:rPr>
              <a:t> disaster’</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BE" sz="1800" kern="100" dirty="0">
                <a:effectLst/>
                <a:latin typeface="Calibri" panose="020F0502020204030204" pitchFamily="34" charset="0"/>
                <a:ea typeface="Calibri" panose="020F0502020204030204" pitchFamily="34" charset="0"/>
                <a:cs typeface="Calibri" panose="020F0502020204030204" pitchFamily="34" charset="0"/>
              </a:rPr>
              <a:t>*de katholieke godsdienst is een ‘slimme’ godsdienst, geloof en rede, gelovig zijn is niet het denken uitschakelen, maar net zet aan het denken zetten. Chesterton: bij het betreden neem ik mijn hoed af maar niet mijn hoofd. Het is liefde die wil begrijpen! </a:t>
            </a:r>
            <a:r>
              <a:rPr lang="nl-BE" sz="1800" i="1" kern="100" dirty="0">
                <a:effectLst/>
                <a:latin typeface="Calibri" panose="020F0502020204030204" pitchFamily="34" charset="0"/>
                <a:ea typeface="Calibri" panose="020F0502020204030204" pitchFamily="34" charset="0"/>
                <a:cs typeface="Calibri" panose="020F0502020204030204" pitchFamily="34" charset="0"/>
              </a:rPr>
              <a:t>Fides </a:t>
            </a:r>
            <a:r>
              <a:rPr lang="nl-BE" sz="1800" i="1" kern="100" dirty="0" err="1">
                <a:effectLst/>
                <a:latin typeface="Calibri" panose="020F0502020204030204" pitchFamily="34" charset="0"/>
                <a:ea typeface="Calibri" panose="020F0502020204030204" pitchFamily="34" charset="0"/>
                <a:cs typeface="Calibri" panose="020F0502020204030204" pitchFamily="34" charset="0"/>
              </a:rPr>
              <a:t>quarens</a:t>
            </a:r>
            <a:r>
              <a:rPr lang="nl-BE" sz="1800" i="1" kern="100" dirty="0">
                <a:effectLst/>
                <a:latin typeface="Calibri" panose="020F0502020204030204" pitchFamily="34" charset="0"/>
                <a:ea typeface="Calibri" panose="020F0502020204030204" pitchFamily="34" charset="0"/>
                <a:cs typeface="Calibri" panose="020F0502020204030204" pitchFamily="34" charset="0"/>
              </a:rPr>
              <a:t> </a:t>
            </a:r>
            <a:r>
              <a:rPr lang="nl-BE" sz="1800" i="1" kern="100" dirty="0" err="1">
                <a:effectLst/>
                <a:latin typeface="Calibri" panose="020F0502020204030204" pitchFamily="34" charset="0"/>
                <a:ea typeface="Calibri" panose="020F0502020204030204" pitchFamily="34" charset="0"/>
                <a:cs typeface="Calibri" panose="020F0502020204030204" pitchFamily="34" charset="0"/>
              </a:rPr>
              <a:t>intellectum</a:t>
            </a:r>
            <a:r>
              <a:rPr lang="nl-BE" sz="1800" i="1" kern="100" dirty="0">
                <a:effectLst/>
                <a:latin typeface="Calibri" panose="020F0502020204030204" pitchFamily="34" charset="0"/>
                <a:ea typeface="Calibri" panose="020F0502020204030204" pitchFamily="34" charset="0"/>
                <a:cs typeface="Calibri" panose="020F0502020204030204" pitchFamily="34" charset="0"/>
              </a:rPr>
              <a:t>.</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BE" sz="1800" kern="100" dirty="0">
                <a:effectLst/>
                <a:latin typeface="Calibri" panose="020F0502020204030204" pitchFamily="34" charset="0"/>
                <a:ea typeface="Calibri" panose="020F0502020204030204" pitchFamily="34" charset="0"/>
                <a:cs typeface="Calibri" panose="020F0502020204030204" pitchFamily="34" charset="0"/>
              </a:rPr>
              <a:t>*jongeren moeten moeilijke wiskunde en fysica aankunnen, waarom zouden ze ‘</a:t>
            </a:r>
            <a:r>
              <a:rPr lang="nl-BE" sz="1800" kern="100" dirty="0" err="1">
                <a:effectLst/>
                <a:latin typeface="Calibri" panose="020F0502020204030204" pitchFamily="34" charset="0"/>
                <a:ea typeface="Calibri" panose="020F0502020204030204" pitchFamily="34" charset="0"/>
                <a:cs typeface="Calibri" panose="020F0502020204030204" pitchFamily="34" charset="0"/>
              </a:rPr>
              <a:t>advanced</a:t>
            </a:r>
            <a:r>
              <a:rPr lang="nl-BE" sz="1800" kern="100" dirty="0">
                <a:effectLst/>
                <a:latin typeface="Calibri" panose="020F0502020204030204" pitchFamily="34" charset="0"/>
                <a:ea typeface="Calibri" panose="020F0502020204030204" pitchFamily="34" charset="0"/>
                <a:cs typeface="Calibri" panose="020F0502020204030204" pitchFamily="34" charset="0"/>
              </a:rPr>
              <a:t> </a:t>
            </a:r>
            <a:r>
              <a:rPr lang="nl-BE" sz="1800" kern="100" dirty="0" err="1">
                <a:effectLst/>
                <a:latin typeface="Calibri" panose="020F0502020204030204" pitchFamily="34" charset="0"/>
                <a:ea typeface="Calibri" panose="020F0502020204030204" pitchFamily="34" charset="0"/>
                <a:cs typeface="Calibri" panose="020F0502020204030204" pitchFamily="34" charset="0"/>
              </a:rPr>
              <a:t>religion</a:t>
            </a:r>
            <a:r>
              <a:rPr lang="nl-BE" sz="1800" kern="100" dirty="0">
                <a:effectLst/>
                <a:latin typeface="Calibri" panose="020F0502020204030204" pitchFamily="34" charset="0"/>
                <a:ea typeface="Calibri" panose="020F0502020204030204" pitchFamily="34" charset="0"/>
                <a:cs typeface="Calibri" panose="020F0502020204030204" pitchFamily="34" charset="0"/>
              </a:rPr>
              <a:t>’ niet aankunnen?</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nl-BE" sz="1800" i="1" kern="100" dirty="0">
                <a:effectLst/>
                <a:latin typeface="Calibri" panose="020F0502020204030204" pitchFamily="34" charset="0"/>
                <a:ea typeface="Calibri" panose="020F0502020204030204" pitchFamily="34" charset="0"/>
                <a:cs typeface="Calibri" panose="020F0502020204030204" pitchFamily="34" charset="0"/>
              </a:rPr>
              <a:t>Vierde woord van de verkondiging: </a:t>
            </a:r>
            <a:r>
              <a:rPr lang="nl-BE" sz="1800" b="1" i="1" kern="100" dirty="0">
                <a:effectLst/>
                <a:latin typeface="Calibri" panose="020F0502020204030204" pitchFamily="34" charset="0"/>
                <a:ea typeface="Calibri" panose="020F0502020204030204" pitchFamily="34" charset="0"/>
                <a:cs typeface="Calibri" panose="020F0502020204030204" pitchFamily="34" charset="0"/>
              </a:rPr>
              <a:t>een ‘interessante’ realiteit die verwondering wekt, ‘feed </a:t>
            </a:r>
            <a:r>
              <a:rPr lang="nl-BE" sz="1800" b="1" i="1" kern="100" dirty="0" err="1">
                <a:effectLst/>
                <a:latin typeface="Calibri" panose="020F0502020204030204" pitchFamily="34" charset="0"/>
                <a:ea typeface="Calibri" panose="020F0502020204030204" pitchFamily="34" charset="0"/>
                <a:cs typeface="Calibri" panose="020F0502020204030204" pitchFamily="34" charset="0"/>
              </a:rPr>
              <a:t>the</a:t>
            </a:r>
            <a:r>
              <a:rPr lang="nl-BE" sz="1800" b="1" i="1" kern="100" dirty="0">
                <a:effectLst/>
                <a:latin typeface="Calibri" panose="020F0502020204030204" pitchFamily="34" charset="0"/>
                <a:ea typeface="Calibri" panose="020F0502020204030204" pitchFamily="34" charset="0"/>
                <a:cs typeface="Calibri" panose="020F0502020204030204" pitchFamily="34" charset="0"/>
              </a:rPr>
              <a:t> </a:t>
            </a:r>
            <a:r>
              <a:rPr lang="nl-BE" sz="1800" b="1" i="1" kern="100" dirty="0" err="1">
                <a:effectLst/>
                <a:latin typeface="Calibri" panose="020F0502020204030204" pitchFamily="34" charset="0"/>
                <a:ea typeface="Calibri" panose="020F0502020204030204" pitchFamily="34" charset="0"/>
                <a:cs typeface="Calibri" panose="020F0502020204030204" pitchFamily="34" charset="0"/>
              </a:rPr>
              <a:t>people</a:t>
            </a:r>
            <a:r>
              <a:rPr lang="nl-BE" sz="1800" b="1" i="1" kern="100" dirty="0">
                <a:effectLst/>
                <a:latin typeface="Calibri" panose="020F0502020204030204" pitchFamily="34" charset="0"/>
                <a:ea typeface="Calibri" panose="020F0502020204030204" pitchFamily="34" charset="0"/>
                <a:cs typeface="Calibri" panose="020F0502020204030204" pitchFamily="34" charset="0"/>
              </a:rPr>
              <a:t> </a:t>
            </a:r>
            <a:r>
              <a:rPr lang="nl-BE" sz="1800" b="1" i="1" kern="100" dirty="0" err="1">
                <a:effectLst/>
                <a:latin typeface="Calibri" panose="020F0502020204030204" pitchFamily="34" charset="0"/>
                <a:ea typeface="Calibri" panose="020F0502020204030204" pitchFamily="34" charset="0"/>
                <a:cs typeface="Calibri" panose="020F0502020204030204" pitchFamily="34" charset="0"/>
              </a:rPr>
              <a:t>serious</a:t>
            </a:r>
            <a:r>
              <a:rPr lang="nl-BE" sz="1800" b="1" i="1" kern="100" dirty="0">
                <a:effectLst/>
                <a:latin typeface="Calibri" panose="020F0502020204030204" pitchFamily="34" charset="0"/>
                <a:ea typeface="Calibri" panose="020F0502020204030204" pitchFamily="34" charset="0"/>
                <a:cs typeface="Calibri" panose="020F0502020204030204" pitchFamily="34" charset="0"/>
              </a:rPr>
              <a:t> stuff!’</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Tree>
    <p:extLst>
      <p:ext uri="{BB962C8B-B14F-4D97-AF65-F5344CB8AC3E}">
        <p14:creationId xmlns:p14="http://schemas.microsoft.com/office/powerpoint/2010/main" val="1313526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BD8DD7C-83FA-2749-A672-611BC051E935}"/>
              </a:ext>
            </a:extLst>
          </p:cNvPr>
          <p:cNvPicPr>
            <a:picLocks noChangeAspect="1"/>
          </p:cNvPicPr>
          <p:nvPr/>
        </p:nvPicPr>
        <p:blipFill>
          <a:blip r:embed="rId2"/>
          <a:stretch>
            <a:fillRect/>
          </a:stretch>
        </p:blipFill>
        <p:spPr>
          <a:xfrm>
            <a:off x="630006" y="0"/>
            <a:ext cx="10931987" cy="6858000"/>
          </a:xfrm>
          <a:prstGeom prst="rect">
            <a:avLst/>
          </a:prstGeom>
        </p:spPr>
      </p:pic>
    </p:spTree>
    <p:extLst>
      <p:ext uri="{BB962C8B-B14F-4D97-AF65-F5344CB8AC3E}">
        <p14:creationId xmlns:p14="http://schemas.microsoft.com/office/powerpoint/2010/main" val="3136207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04C086-F7FA-F0B4-3449-74703B2B2A01}"/>
              </a:ext>
            </a:extLst>
          </p:cNvPr>
          <p:cNvSpPr>
            <a:spLocks noGrp="1"/>
          </p:cNvSpPr>
          <p:nvPr>
            <p:ph type="title"/>
          </p:nvPr>
        </p:nvSpPr>
        <p:spPr/>
        <p:txBody>
          <a:bodyPr/>
          <a:lstStyle/>
          <a:p>
            <a:r>
              <a:rPr lang="nl-BE" dirty="0"/>
              <a:t>Langs welke weg? </a:t>
            </a:r>
            <a:r>
              <a:rPr lang="nl-BE" dirty="0" err="1"/>
              <a:t>Fulton</a:t>
            </a:r>
            <a:r>
              <a:rPr lang="nl-BE" dirty="0"/>
              <a:t> </a:t>
            </a:r>
            <a:r>
              <a:rPr lang="nl-BE" dirty="0" err="1"/>
              <a:t>Sheen</a:t>
            </a:r>
            <a:endParaRPr lang="nl-BE" dirty="0"/>
          </a:p>
        </p:txBody>
      </p:sp>
      <p:sp>
        <p:nvSpPr>
          <p:cNvPr id="3" name="Tijdelijke aanduiding voor inhoud 2">
            <a:extLst>
              <a:ext uri="{FF2B5EF4-FFF2-40B4-BE49-F238E27FC236}">
                <a16:creationId xmlns:a16="http://schemas.microsoft.com/office/drawing/2014/main" id="{CE7C2613-3CC1-D935-C0B8-5B876BA42C4B}"/>
              </a:ext>
            </a:extLst>
          </p:cNvPr>
          <p:cNvSpPr>
            <a:spLocks noGrp="1"/>
          </p:cNvSpPr>
          <p:nvPr>
            <p:ph idx="1"/>
          </p:nvPr>
        </p:nvSpPr>
        <p:spPr/>
        <p:txBody>
          <a:bodyPr/>
          <a:lstStyle/>
          <a:p>
            <a:pPr marL="0" indent="0">
              <a:lnSpc>
                <a:spcPct val="107000"/>
              </a:lnSpc>
              <a:spcAft>
                <a:spcPts val="800"/>
              </a:spcAft>
              <a:buNone/>
            </a:pPr>
            <a:r>
              <a:rPr lang="nl-BE" sz="2000" kern="100" dirty="0">
                <a:effectLst/>
                <a:ea typeface="Calibri" panose="020F0502020204030204" pitchFamily="34" charset="0"/>
                <a:cs typeface="Times New Roman" panose="02020603050405020304" pitchFamily="18" charset="0"/>
              </a:rPr>
              <a:t>*</a:t>
            </a:r>
            <a:r>
              <a:rPr lang="nl-BE" sz="2000" kern="100" dirty="0" err="1">
                <a:effectLst/>
                <a:ea typeface="Calibri" panose="020F0502020204030204" pitchFamily="34" charset="0"/>
                <a:cs typeface="Times New Roman" panose="02020603050405020304" pitchFamily="18" charset="0"/>
              </a:rPr>
              <a:t>kard</a:t>
            </a:r>
            <a:r>
              <a:rPr lang="nl-BE" sz="2000" kern="100" dirty="0">
                <a:effectLst/>
                <a:ea typeface="Calibri" panose="020F0502020204030204" pitchFamily="34" charset="0"/>
                <a:cs typeface="Times New Roman" panose="02020603050405020304" pitchFamily="18" charset="0"/>
              </a:rPr>
              <a:t>. F. </a:t>
            </a:r>
            <a:r>
              <a:rPr lang="nl-BE" sz="2000" kern="100" dirty="0" err="1">
                <a:effectLst/>
                <a:ea typeface="Calibri" panose="020F0502020204030204" pitchFamily="34" charset="0"/>
                <a:cs typeface="Times New Roman" panose="02020603050405020304" pitchFamily="18" charset="0"/>
              </a:rPr>
              <a:t>Sheen</a:t>
            </a:r>
            <a:r>
              <a:rPr lang="nl-BE" sz="2000" kern="100" dirty="0">
                <a:effectLst/>
                <a:ea typeface="Calibri" panose="020F0502020204030204" pitchFamily="34" charset="0"/>
                <a:cs typeface="Times New Roman" panose="02020603050405020304" pitchFamily="18" charset="0"/>
              </a:rPr>
              <a:t>, de eerste die in VSA radio en tv gebruikte om te evangeliseren</a:t>
            </a:r>
          </a:p>
          <a:p>
            <a:pPr marL="0" indent="0">
              <a:lnSpc>
                <a:spcPct val="107000"/>
              </a:lnSpc>
              <a:spcAft>
                <a:spcPts val="800"/>
              </a:spcAft>
              <a:buNone/>
            </a:pPr>
            <a:r>
              <a:rPr lang="nl-BE" sz="2000" kern="100" dirty="0">
                <a:effectLst/>
                <a:ea typeface="Calibri" panose="020F0502020204030204" pitchFamily="34" charset="0"/>
                <a:cs typeface="Times New Roman" panose="02020603050405020304" pitchFamily="18" charset="0"/>
              </a:rPr>
              <a:t>*moderne media moeten geen synoniem zijn voor oppervlakkigheid (het hangt vooral af van de verkondiger)</a:t>
            </a:r>
          </a:p>
          <a:p>
            <a:pPr marL="0" indent="0">
              <a:lnSpc>
                <a:spcPct val="107000"/>
              </a:lnSpc>
              <a:spcAft>
                <a:spcPts val="800"/>
              </a:spcAft>
              <a:buNone/>
            </a:pPr>
            <a:endParaRPr lang="nl-BE" sz="2000" i="1" kern="100" dirty="0">
              <a:ea typeface="Calibri" panose="020F0502020204030204" pitchFamily="34" charset="0"/>
              <a:cs typeface="Times New Roman" panose="02020603050405020304" pitchFamily="18" charset="0"/>
            </a:endParaRPr>
          </a:p>
          <a:p>
            <a:pPr marL="0" indent="0">
              <a:lnSpc>
                <a:spcPct val="107000"/>
              </a:lnSpc>
              <a:spcAft>
                <a:spcPts val="800"/>
              </a:spcAft>
              <a:buNone/>
            </a:pPr>
            <a:r>
              <a:rPr lang="nl-BE" sz="2000" i="1" kern="100" dirty="0">
                <a:effectLst/>
                <a:ea typeface="Calibri" panose="020F0502020204030204" pitchFamily="34" charset="0"/>
                <a:cs typeface="Times New Roman" panose="02020603050405020304" pitchFamily="18" charset="0"/>
              </a:rPr>
              <a:t>Het vijfde woord van de verkondiging: ‘The new media are a tool </a:t>
            </a:r>
            <a:r>
              <a:rPr lang="nl-BE" sz="2000" i="1" kern="100" dirty="0" err="1">
                <a:effectLst/>
                <a:ea typeface="Calibri" panose="020F0502020204030204" pitchFamily="34" charset="0"/>
                <a:cs typeface="Times New Roman" panose="02020603050405020304" pitchFamily="18" charset="0"/>
              </a:rPr>
              <a:t>to</a:t>
            </a:r>
            <a:r>
              <a:rPr lang="nl-BE" sz="2000" i="1" kern="100" dirty="0">
                <a:effectLst/>
                <a:ea typeface="Calibri" panose="020F0502020204030204" pitchFamily="34" charset="0"/>
                <a:cs typeface="Times New Roman" panose="02020603050405020304" pitchFamily="18" charset="0"/>
              </a:rPr>
              <a:t> </a:t>
            </a:r>
            <a:r>
              <a:rPr lang="nl-BE" sz="2000" i="1" kern="100" dirty="0" err="1">
                <a:effectLst/>
                <a:ea typeface="Calibri" panose="020F0502020204030204" pitchFamily="34" charset="0"/>
                <a:cs typeface="Times New Roman" panose="02020603050405020304" pitchFamily="18" charset="0"/>
              </a:rPr>
              <a:t>reach</a:t>
            </a:r>
            <a:r>
              <a:rPr lang="nl-BE" sz="2000" i="1" kern="100" dirty="0">
                <a:effectLst/>
                <a:ea typeface="Calibri" panose="020F0502020204030204" pitchFamily="34" charset="0"/>
                <a:cs typeface="Times New Roman" panose="02020603050405020304" pitchFamily="18" charset="0"/>
              </a:rPr>
              <a:t> </a:t>
            </a:r>
            <a:r>
              <a:rPr lang="nl-BE" sz="2000" i="1" kern="100" dirty="0" err="1">
                <a:effectLst/>
                <a:ea typeface="Calibri" panose="020F0502020204030204" pitchFamily="34" charset="0"/>
                <a:cs typeface="Times New Roman" panose="02020603050405020304" pitchFamily="18" charset="0"/>
              </a:rPr>
              <a:t>the</a:t>
            </a:r>
            <a:r>
              <a:rPr lang="nl-BE" sz="2000" i="1" kern="100" dirty="0">
                <a:effectLst/>
                <a:ea typeface="Calibri" panose="020F0502020204030204" pitchFamily="34" charset="0"/>
                <a:cs typeface="Times New Roman" panose="02020603050405020304" pitchFamily="18" charset="0"/>
              </a:rPr>
              <a:t> </a:t>
            </a:r>
            <a:r>
              <a:rPr lang="nl-BE" sz="2000" i="1" kern="100" dirty="0" err="1">
                <a:effectLst/>
                <a:ea typeface="Calibri" panose="020F0502020204030204" pitchFamily="34" charset="0"/>
                <a:cs typeface="Times New Roman" panose="02020603050405020304" pitchFamily="18" charset="0"/>
              </a:rPr>
              <a:t>desinfiliated</a:t>
            </a:r>
            <a:r>
              <a:rPr lang="nl-BE" sz="2000" i="1" kern="100" dirty="0">
                <a:effectLst/>
                <a:ea typeface="Calibri" panose="020F0502020204030204" pitchFamily="34" charset="0"/>
                <a:cs typeface="Times New Roman" panose="02020603050405020304" pitchFamily="18" charset="0"/>
              </a:rPr>
              <a:t>.’</a:t>
            </a:r>
            <a:endParaRPr lang="nl-BE" sz="2000" kern="100" dirty="0">
              <a:effectLst/>
              <a:ea typeface="Calibri" panose="020F0502020204030204" pitchFamily="34" charset="0"/>
              <a:cs typeface="Times New Roman" panose="02020603050405020304" pitchFamily="18" charset="0"/>
            </a:endParaRPr>
          </a:p>
          <a:p>
            <a:endParaRPr lang="nl-BE" dirty="0"/>
          </a:p>
        </p:txBody>
      </p:sp>
    </p:spTree>
    <p:extLst>
      <p:ext uri="{BB962C8B-B14F-4D97-AF65-F5344CB8AC3E}">
        <p14:creationId xmlns:p14="http://schemas.microsoft.com/office/powerpoint/2010/main" val="4203818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36D33-03A5-A663-B107-113BF3164573}"/>
              </a:ext>
            </a:extLst>
          </p:cNvPr>
          <p:cNvSpPr>
            <a:spLocks noGrp="1"/>
          </p:cNvSpPr>
          <p:nvPr>
            <p:ph type="title"/>
          </p:nvPr>
        </p:nvSpPr>
        <p:spPr/>
        <p:txBody>
          <a:bodyPr/>
          <a:lstStyle/>
          <a:p>
            <a:pPr algn="ctr"/>
            <a:r>
              <a:rPr lang="nl-BE" dirty="0"/>
              <a:t>5 principes van verkondiging</a:t>
            </a:r>
          </a:p>
        </p:txBody>
      </p:sp>
      <p:sp>
        <p:nvSpPr>
          <p:cNvPr id="3" name="Tijdelijke aanduiding voor inhoud 2">
            <a:extLst>
              <a:ext uri="{FF2B5EF4-FFF2-40B4-BE49-F238E27FC236}">
                <a16:creationId xmlns:a16="http://schemas.microsoft.com/office/drawing/2014/main" id="{3D8A6582-F086-6534-CC1F-5718BF4FBADB}"/>
              </a:ext>
            </a:extLst>
          </p:cNvPr>
          <p:cNvSpPr>
            <a:spLocks noGrp="1"/>
          </p:cNvSpPr>
          <p:nvPr>
            <p:ph idx="1"/>
          </p:nvPr>
        </p:nvSpPr>
        <p:spPr/>
        <p:txBody>
          <a:bodyPr>
            <a:normAutofit lnSpcReduction="10000"/>
          </a:bodyPr>
          <a:lstStyle/>
          <a:p>
            <a:r>
              <a:rPr lang="nl-BE" sz="2800" i="1" kern="100" dirty="0">
                <a:effectLst/>
                <a:latin typeface="Calibri" panose="020F0502020204030204" pitchFamily="34" charset="0"/>
                <a:ea typeface="Calibri" panose="020F0502020204030204" pitchFamily="34" charset="0"/>
                <a:cs typeface="Calibri" panose="020F0502020204030204" pitchFamily="34" charset="0"/>
              </a:rPr>
              <a:t>wie is God? God is geen rivaal van de mens, maar </a:t>
            </a:r>
            <a:r>
              <a:rPr lang="nl-BE" sz="2800" b="1" i="1" kern="100" dirty="0">
                <a:effectLst/>
                <a:latin typeface="Calibri" panose="020F0502020204030204" pitchFamily="34" charset="0"/>
                <a:ea typeface="Calibri" panose="020F0502020204030204" pitchFamily="34" charset="0"/>
                <a:cs typeface="Calibri" panose="020F0502020204030204" pitchFamily="34" charset="0"/>
              </a:rPr>
              <a:t>geeft ruimte aan de mens om voluit te leven</a:t>
            </a:r>
            <a:r>
              <a:rPr lang="nl-BE" sz="2800" i="1" kern="100" dirty="0">
                <a:effectLst/>
                <a:latin typeface="Calibri" panose="020F0502020204030204" pitchFamily="34" charset="0"/>
                <a:ea typeface="Calibri" panose="020F0502020204030204" pitchFamily="34" charset="0"/>
                <a:cs typeface="Calibri" panose="020F0502020204030204" pitchFamily="34" charset="0"/>
              </a:rPr>
              <a:t>.</a:t>
            </a:r>
          </a:p>
          <a:p>
            <a:r>
              <a:rPr lang="nl-BE" sz="2800" i="1" kern="100" dirty="0">
                <a:effectLst/>
                <a:latin typeface="Calibri" panose="020F0502020204030204" pitchFamily="34" charset="0"/>
                <a:ea typeface="Calibri" panose="020F0502020204030204" pitchFamily="34" charset="0"/>
                <a:cs typeface="Calibri" panose="020F0502020204030204" pitchFamily="34" charset="0"/>
              </a:rPr>
              <a:t>wie is de mens? De mens is een wezen van verlangen</a:t>
            </a:r>
            <a:r>
              <a:rPr lang="nl-BE" sz="2800" b="1" i="1" kern="100" dirty="0">
                <a:effectLst/>
                <a:latin typeface="Calibri" panose="020F0502020204030204" pitchFamily="34" charset="0"/>
                <a:ea typeface="Calibri" panose="020F0502020204030204" pitchFamily="34" charset="0"/>
                <a:cs typeface="Calibri" panose="020F0502020204030204" pitchFamily="34" charset="0"/>
              </a:rPr>
              <a:t>. Help mensen keuzes maken die duurzame troostende vreugde geven</a:t>
            </a:r>
            <a:r>
              <a:rPr lang="nl-BE" sz="2800" i="1" kern="100" dirty="0">
                <a:effectLst/>
                <a:latin typeface="Calibri" panose="020F0502020204030204" pitchFamily="34" charset="0"/>
                <a:ea typeface="Calibri" panose="020F0502020204030204" pitchFamily="34" charset="0"/>
                <a:cs typeface="Calibri" panose="020F0502020204030204" pitchFamily="34" charset="0"/>
              </a:rPr>
              <a:t>.</a:t>
            </a:r>
          </a:p>
          <a:p>
            <a:r>
              <a:rPr lang="nl-BE" i="1" kern="100" dirty="0">
                <a:latin typeface="Calibri" panose="020F0502020204030204" pitchFamily="34" charset="0"/>
                <a:ea typeface="Calibri" panose="020F0502020204030204" pitchFamily="34" charset="0"/>
                <a:cs typeface="Calibri" panose="020F0502020204030204" pitchFamily="34" charset="0"/>
              </a:rPr>
              <a:t>wat trekt aandacht? </a:t>
            </a:r>
            <a:r>
              <a:rPr lang="nl-BE" b="1" i="1" kern="100" dirty="0">
                <a:latin typeface="Calibri" panose="020F0502020204030204" pitchFamily="34" charset="0"/>
                <a:ea typeface="Calibri" panose="020F0502020204030204" pitchFamily="34" charset="0"/>
                <a:cs typeface="Calibri" panose="020F0502020204030204" pitchFamily="34" charset="0"/>
              </a:rPr>
              <a:t>S</a:t>
            </a:r>
            <a:r>
              <a:rPr lang="nl-BE" sz="2800" b="1" i="1" kern="100" dirty="0">
                <a:effectLst/>
                <a:latin typeface="Calibri" panose="020F0502020204030204" pitchFamily="34" charset="0"/>
                <a:ea typeface="Calibri" panose="020F0502020204030204" pitchFamily="34" charset="0"/>
                <a:cs typeface="Calibri" panose="020F0502020204030204" pitchFamily="34" charset="0"/>
              </a:rPr>
              <a:t>choonheid maakt mensen open en ontvankelijk</a:t>
            </a:r>
            <a:endParaRPr lang="nl-BE" b="1" i="1" kern="100" dirty="0">
              <a:latin typeface="Calibri" panose="020F0502020204030204" pitchFamily="34" charset="0"/>
              <a:ea typeface="Calibri" panose="020F0502020204030204" pitchFamily="34" charset="0"/>
              <a:cs typeface="Calibri" panose="020F0502020204030204" pitchFamily="34" charset="0"/>
            </a:endParaRPr>
          </a:p>
          <a:p>
            <a:r>
              <a:rPr lang="nl-BE" i="1" kern="100" dirty="0">
                <a:latin typeface="Calibri" panose="020F0502020204030204" pitchFamily="34" charset="0"/>
                <a:ea typeface="Calibri" panose="020F0502020204030204" pitchFamily="34" charset="0"/>
                <a:cs typeface="Calibri" panose="020F0502020204030204" pitchFamily="34" charset="0"/>
              </a:rPr>
              <a:t>waarover hebben we het? E</a:t>
            </a:r>
            <a:r>
              <a:rPr lang="nl-BE" sz="2800" i="1" kern="100" dirty="0">
                <a:effectLst/>
                <a:latin typeface="Calibri" panose="020F0502020204030204" pitchFamily="34" charset="0"/>
                <a:ea typeface="Calibri" panose="020F0502020204030204" pitchFamily="34" charset="0"/>
                <a:cs typeface="Calibri" panose="020F0502020204030204" pitchFamily="34" charset="0"/>
              </a:rPr>
              <a:t>en interessante realiteit die verwondering wekt,</a:t>
            </a:r>
            <a:r>
              <a:rPr lang="nl-BE" sz="2800" b="1" i="1" kern="100" dirty="0">
                <a:effectLst/>
                <a:latin typeface="Calibri" panose="020F0502020204030204" pitchFamily="34" charset="0"/>
                <a:ea typeface="Calibri" panose="020F0502020204030204" pitchFamily="34" charset="0"/>
                <a:cs typeface="Calibri" panose="020F0502020204030204" pitchFamily="34" charset="0"/>
              </a:rPr>
              <a:t> ‘feed </a:t>
            </a:r>
            <a:r>
              <a:rPr lang="nl-BE" sz="2800" b="1" i="1" kern="100" dirty="0" err="1">
                <a:effectLst/>
                <a:latin typeface="Calibri" panose="020F0502020204030204" pitchFamily="34" charset="0"/>
                <a:ea typeface="Calibri" panose="020F0502020204030204" pitchFamily="34" charset="0"/>
                <a:cs typeface="Calibri" panose="020F0502020204030204" pitchFamily="34" charset="0"/>
              </a:rPr>
              <a:t>the</a:t>
            </a:r>
            <a:r>
              <a:rPr lang="nl-BE" sz="2800" b="1" i="1" kern="100" dirty="0">
                <a:effectLst/>
                <a:latin typeface="Calibri" panose="020F0502020204030204" pitchFamily="34" charset="0"/>
                <a:ea typeface="Calibri" panose="020F0502020204030204" pitchFamily="34" charset="0"/>
                <a:cs typeface="Calibri" panose="020F0502020204030204" pitchFamily="34" charset="0"/>
              </a:rPr>
              <a:t> </a:t>
            </a:r>
            <a:r>
              <a:rPr lang="nl-BE" sz="2800" b="1" i="1" kern="100" dirty="0" err="1">
                <a:effectLst/>
                <a:latin typeface="Calibri" panose="020F0502020204030204" pitchFamily="34" charset="0"/>
                <a:ea typeface="Calibri" panose="020F0502020204030204" pitchFamily="34" charset="0"/>
                <a:cs typeface="Calibri" panose="020F0502020204030204" pitchFamily="34" charset="0"/>
              </a:rPr>
              <a:t>people</a:t>
            </a:r>
            <a:r>
              <a:rPr lang="nl-BE" sz="2800" b="1" i="1" kern="100" dirty="0">
                <a:effectLst/>
                <a:latin typeface="Calibri" panose="020F0502020204030204" pitchFamily="34" charset="0"/>
                <a:ea typeface="Calibri" panose="020F0502020204030204" pitchFamily="34" charset="0"/>
                <a:cs typeface="Calibri" panose="020F0502020204030204" pitchFamily="34" charset="0"/>
              </a:rPr>
              <a:t> </a:t>
            </a:r>
            <a:r>
              <a:rPr lang="nl-BE" sz="2800" b="1" i="1" kern="100" dirty="0" err="1">
                <a:effectLst/>
                <a:latin typeface="Calibri" panose="020F0502020204030204" pitchFamily="34" charset="0"/>
                <a:ea typeface="Calibri" panose="020F0502020204030204" pitchFamily="34" charset="0"/>
                <a:cs typeface="Calibri" panose="020F0502020204030204" pitchFamily="34" charset="0"/>
              </a:rPr>
              <a:t>serious</a:t>
            </a:r>
            <a:r>
              <a:rPr lang="nl-BE" sz="2800" b="1" i="1" kern="100" dirty="0">
                <a:effectLst/>
                <a:latin typeface="Calibri" panose="020F0502020204030204" pitchFamily="34" charset="0"/>
                <a:ea typeface="Calibri" panose="020F0502020204030204" pitchFamily="34" charset="0"/>
                <a:cs typeface="Calibri" panose="020F0502020204030204" pitchFamily="34" charset="0"/>
              </a:rPr>
              <a:t> stuff!’</a:t>
            </a:r>
          </a:p>
          <a:p>
            <a:r>
              <a:rPr lang="nl-BE" i="1" kern="100" dirty="0">
                <a:latin typeface="Calibri" panose="020F0502020204030204" pitchFamily="34" charset="0"/>
                <a:ea typeface="Calibri" panose="020F0502020204030204" pitchFamily="34" charset="0"/>
                <a:cs typeface="Calibri" panose="020F0502020204030204" pitchFamily="34" charset="0"/>
              </a:rPr>
              <a:t>langs welke weg? </a:t>
            </a:r>
            <a:r>
              <a:rPr lang="nl-BE" b="1" i="1" kern="100" dirty="0">
                <a:latin typeface="Calibri" panose="020F0502020204030204" pitchFamily="34" charset="0"/>
                <a:ea typeface="Calibri" panose="020F0502020204030204" pitchFamily="34" charset="0"/>
                <a:cs typeface="Calibri" panose="020F0502020204030204" pitchFamily="34" charset="0"/>
              </a:rPr>
              <a:t>Nieuwe media zijn er om te gebruiken en bereiken zoekende mensen</a:t>
            </a:r>
            <a:endParaRPr lang="nl-BE" sz="2800" b="1" i="1" kern="100" dirty="0">
              <a:effectLst/>
              <a:latin typeface="Calibri" panose="020F0502020204030204" pitchFamily="34" charset="0"/>
              <a:ea typeface="Calibri" panose="020F0502020204030204" pitchFamily="34" charset="0"/>
              <a:cs typeface="Calibri" panose="020F0502020204030204" pitchFamily="34" charset="0"/>
            </a:endParaRPr>
          </a:p>
          <a:p>
            <a:endParaRPr lang="nl-BE" sz="2800" b="1" i="1" kern="100" dirty="0">
              <a:effectLst/>
              <a:latin typeface="Calibri" panose="020F0502020204030204" pitchFamily="34" charset="0"/>
              <a:ea typeface="Calibri" panose="020F0502020204030204" pitchFamily="34" charset="0"/>
              <a:cs typeface="Calibri" panose="020F0502020204030204" pitchFamily="34" charset="0"/>
            </a:endParaRPr>
          </a:p>
          <a:p>
            <a:endParaRPr lang="nl-BE" sz="2800" b="1" i="1" kern="100" dirty="0">
              <a:effectLst/>
              <a:latin typeface="Calibri" panose="020F0502020204030204" pitchFamily="34" charset="0"/>
              <a:ea typeface="Calibri" panose="020F0502020204030204" pitchFamily="34" charset="0"/>
              <a:cs typeface="Calibri" panose="020F0502020204030204" pitchFamily="34" charset="0"/>
            </a:endParaRPr>
          </a:p>
          <a:p>
            <a:endParaRPr lang="nl-BE" sz="2800" i="1" kern="100" dirty="0">
              <a:effectLst/>
              <a:latin typeface="Calibri" panose="020F0502020204030204" pitchFamily="34" charset="0"/>
              <a:ea typeface="Calibri" panose="020F0502020204030204" pitchFamily="34" charset="0"/>
              <a:cs typeface="Calibri" panose="020F0502020204030204" pitchFamily="34" charset="0"/>
            </a:endParaRPr>
          </a:p>
          <a:p>
            <a:endParaRPr lang="nl-BE"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Tree>
    <p:extLst>
      <p:ext uri="{BB962C8B-B14F-4D97-AF65-F5344CB8AC3E}">
        <p14:creationId xmlns:p14="http://schemas.microsoft.com/office/powerpoint/2010/main" val="2883453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378D9E18-D9FB-73DC-F390-0BFBB2A70FB1}"/>
              </a:ext>
            </a:extLst>
          </p:cNvPr>
          <p:cNvSpPr>
            <a:spLocks noGrp="1"/>
          </p:cNvSpPr>
          <p:nvPr>
            <p:ph idx="1"/>
          </p:nvPr>
        </p:nvSpPr>
        <p:spPr/>
        <p:txBody>
          <a:bodyPr/>
          <a:lstStyle/>
          <a:p>
            <a:pPr marL="0" indent="0">
              <a:buNone/>
            </a:pPr>
            <a:r>
              <a:rPr lang="en-US" dirty="0">
                <a:hlinkClick r:id="rId3"/>
              </a:rPr>
              <a:t>Five Animating Sensibilities for Evangelization - YouTube</a:t>
            </a:r>
            <a:endParaRPr lang="nl-BE" dirty="0"/>
          </a:p>
        </p:txBody>
      </p:sp>
    </p:spTree>
    <p:extLst>
      <p:ext uri="{BB962C8B-B14F-4D97-AF65-F5344CB8AC3E}">
        <p14:creationId xmlns:p14="http://schemas.microsoft.com/office/powerpoint/2010/main" val="3048854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6683C32-322A-519B-D118-A5ABE20EE0E0}"/>
              </a:ext>
            </a:extLst>
          </p:cNvPr>
          <p:cNvPicPr>
            <a:picLocks noChangeAspect="1"/>
          </p:cNvPicPr>
          <p:nvPr/>
        </p:nvPicPr>
        <p:blipFill>
          <a:blip r:embed="rId3"/>
          <a:stretch>
            <a:fillRect/>
          </a:stretch>
        </p:blipFill>
        <p:spPr>
          <a:xfrm>
            <a:off x="4214" y="466531"/>
            <a:ext cx="12183572" cy="5924938"/>
          </a:xfrm>
          <a:prstGeom prst="rect">
            <a:avLst/>
          </a:prstGeom>
        </p:spPr>
      </p:pic>
    </p:spTree>
    <p:extLst>
      <p:ext uri="{BB962C8B-B14F-4D97-AF65-F5344CB8AC3E}">
        <p14:creationId xmlns:p14="http://schemas.microsoft.com/office/powerpoint/2010/main" val="82425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4EB6C-D972-7AEB-82A0-09253D709C6A}"/>
              </a:ext>
            </a:extLst>
          </p:cNvPr>
          <p:cNvSpPr>
            <a:spLocks noGrp="1"/>
          </p:cNvSpPr>
          <p:nvPr>
            <p:ph type="title"/>
          </p:nvPr>
        </p:nvSpPr>
        <p:spPr/>
        <p:txBody>
          <a:bodyPr/>
          <a:lstStyle/>
          <a:p>
            <a:pPr algn="ctr"/>
            <a:r>
              <a:rPr lang="nl-BE" dirty="0"/>
              <a:t>Word on </a:t>
            </a:r>
            <a:r>
              <a:rPr lang="nl-BE" dirty="0" err="1"/>
              <a:t>fire</a:t>
            </a:r>
            <a:endParaRPr lang="nl-BE" dirty="0"/>
          </a:p>
        </p:txBody>
      </p:sp>
      <p:sp>
        <p:nvSpPr>
          <p:cNvPr id="3" name="Tijdelijke aanduiding voor inhoud 2">
            <a:extLst>
              <a:ext uri="{FF2B5EF4-FFF2-40B4-BE49-F238E27FC236}">
                <a16:creationId xmlns:a16="http://schemas.microsoft.com/office/drawing/2014/main" id="{E441FBB0-D0CB-083E-8EF2-AFE08F773061}"/>
              </a:ext>
            </a:extLst>
          </p:cNvPr>
          <p:cNvSpPr>
            <a:spLocks noGrp="1"/>
          </p:cNvSpPr>
          <p:nvPr>
            <p:ph idx="1"/>
          </p:nvPr>
        </p:nvSpPr>
        <p:spPr/>
        <p:txBody>
          <a:bodyPr>
            <a:normAutofit lnSpcReduction="10000"/>
          </a:bodyPr>
          <a:lstStyle/>
          <a:p>
            <a:pPr marL="0" indent="0" algn="just">
              <a:lnSpc>
                <a:spcPct val="107000"/>
              </a:lnSpc>
              <a:spcAft>
                <a:spcPts val="800"/>
              </a:spcAft>
              <a:buNone/>
            </a:pPr>
            <a:r>
              <a:rPr lang="nl-BE" sz="2400" i="1" kern="100" dirty="0">
                <a:solidFill>
                  <a:srgbClr val="000000"/>
                </a:solidFill>
                <a:effectLst/>
                <a:ea typeface="Calibri" panose="020F0502020204030204" pitchFamily="34" charset="0"/>
                <a:cs typeface="Times New Roman" panose="02020603050405020304" pitchFamily="18" charset="0"/>
              </a:rPr>
              <a:t>Wat is Word on Fire?</a:t>
            </a:r>
            <a:endParaRPr lang="nl-BE" sz="2400" kern="100" dirty="0">
              <a:effectLst/>
              <a:ea typeface="Calibri" panose="020F0502020204030204" pitchFamily="34" charset="0"/>
              <a:cs typeface="Times New Roman" panose="02020603050405020304" pitchFamily="18" charset="0"/>
            </a:endParaRPr>
          </a:p>
          <a:p>
            <a:r>
              <a:rPr lang="nl-BE" sz="2400" kern="0" dirty="0">
                <a:solidFill>
                  <a:srgbClr val="000000"/>
                </a:solidFill>
                <a:effectLst/>
                <a:ea typeface="Times New Roman" panose="02020603050405020304" pitchFamily="18" charset="0"/>
              </a:rPr>
              <a:t>Word on Fire </a:t>
            </a:r>
            <a:r>
              <a:rPr lang="nl-BE" sz="2400" kern="0" dirty="0" err="1">
                <a:solidFill>
                  <a:srgbClr val="000000"/>
                </a:solidFill>
                <a:effectLst/>
                <a:ea typeface="Times New Roman" panose="02020603050405020304" pitchFamily="18" charset="0"/>
              </a:rPr>
              <a:t>Catholic</a:t>
            </a:r>
            <a:r>
              <a:rPr lang="nl-BE" sz="2400" kern="0" dirty="0">
                <a:solidFill>
                  <a:srgbClr val="000000"/>
                </a:solidFill>
                <a:effectLst/>
                <a:ea typeface="Times New Roman" panose="02020603050405020304" pitchFamily="18" charset="0"/>
              </a:rPr>
              <a:t> </a:t>
            </a:r>
            <a:r>
              <a:rPr lang="nl-BE" sz="2400" kern="0" dirty="0" err="1">
                <a:solidFill>
                  <a:srgbClr val="000000"/>
                </a:solidFill>
                <a:effectLst/>
                <a:ea typeface="Times New Roman" panose="02020603050405020304" pitchFamily="18" charset="0"/>
              </a:rPr>
              <a:t>Ministries</a:t>
            </a:r>
            <a:r>
              <a:rPr lang="nl-BE" sz="2400" kern="0" dirty="0">
                <a:solidFill>
                  <a:srgbClr val="000000"/>
                </a:solidFill>
                <a:effectLst/>
                <a:ea typeface="Times New Roman" panose="02020603050405020304" pitchFamily="18" charset="0"/>
              </a:rPr>
              <a:t> is a </a:t>
            </a:r>
            <a:r>
              <a:rPr lang="nl-BE" sz="2400" b="1" kern="0" dirty="0" err="1">
                <a:solidFill>
                  <a:srgbClr val="000000"/>
                </a:solidFill>
                <a:effectLst/>
                <a:ea typeface="Times New Roman" panose="02020603050405020304" pitchFamily="18" charset="0"/>
              </a:rPr>
              <a:t>nonprofit</a:t>
            </a:r>
            <a:r>
              <a:rPr lang="nl-BE" sz="2400" b="1" kern="0" dirty="0">
                <a:solidFill>
                  <a:srgbClr val="000000"/>
                </a:solidFill>
                <a:effectLst/>
                <a:ea typeface="Times New Roman" panose="02020603050405020304" pitchFamily="18" charset="0"/>
              </a:rPr>
              <a:t> </a:t>
            </a:r>
            <a:r>
              <a:rPr lang="nl-BE" sz="2400" b="1" kern="0" dirty="0" err="1">
                <a:solidFill>
                  <a:srgbClr val="000000"/>
                </a:solidFill>
                <a:effectLst/>
                <a:ea typeface="Times New Roman" panose="02020603050405020304" pitchFamily="18" charset="0"/>
              </a:rPr>
              <a:t>global</a:t>
            </a:r>
            <a:r>
              <a:rPr lang="nl-BE" sz="2400" b="1" kern="0" dirty="0">
                <a:solidFill>
                  <a:srgbClr val="000000"/>
                </a:solidFill>
                <a:effectLst/>
                <a:ea typeface="Times New Roman" panose="02020603050405020304" pitchFamily="18" charset="0"/>
              </a:rPr>
              <a:t> media </a:t>
            </a:r>
            <a:r>
              <a:rPr lang="nl-BE" sz="2400" b="1" kern="0" dirty="0" err="1">
                <a:solidFill>
                  <a:srgbClr val="000000"/>
                </a:solidFill>
                <a:effectLst/>
                <a:ea typeface="Times New Roman" panose="02020603050405020304" pitchFamily="18" charset="0"/>
              </a:rPr>
              <a:t>apostolate</a:t>
            </a:r>
            <a:r>
              <a:rPr lang="nl-BE" sz="2400" kern="0" dirty="0">
                <a:solidFill>
                  <a:srgbClr val="000000"/>
                </a:solidFill>
                <a:effectLst/>
                <a:ea typeface="Times New Roman" panose="02020603050405020304" pitchFamily="18" charset="0"/>
              </a:rPr>
              <a:t> </a:t>
            </a:r>
            <a:r>
              <a:rPr lang="nl-BE" sz="2400" kern="0" dirty="0" err="1">
                <a:solidFill>
                  <a:srgbClr val="000000"/>
                </a:solidFill>
                <a:effectLst/>
                <a:ea typeface="Times New Roman" panose="02020603050405020304" pitchFamily="18" charset="0"/>
              </a:rPr>
              <a:t>that</a:t>
            </a:r>
            <a:r>
              <a:rPr lang="nl-BE" sz="2400" kern="0" dirty="0">
                <a:solidFill>
                  <a:srgbClr val="000000"/>
                </a:solidFill>
                <a:effectLst/>
                <a:ea typeface="Times New Roman" panose="02020603050405020304" pitchFamily="18" charset="0"/>
              </a:rPr>
              <a:t> supports </a:t>
            </a:r>
            <a:r>
              <a:rPr lang="nl-BE" sz="2400" kern="0" dirty="0" err="1">
                <a:solidFill>
                  <a:srgbClr val="000000"/>
                </a:solidFill>
                <a:effectLst/>
                <a:ea typeface="Times New Roman" panose="02020603050405020304" pitchFamily="18" charset="0"/>
              </a:rPr>
              <a:t>the</a:t>
            </a:r>
            <a:r>
              <a:rPr lang="nl-BE" sz="2400" kern="0" dirty="0">
                <a:solidFill>
                  <a:srgbClr val="000000"/>
                </a:solidFill>
                <a:effectLst/>
                <a:ea typeface="Times New Roman" panose="02020603050405020304" pitchFamily="18" charset="0"/>
              </a:rPr>
              <a:t> </a:t>
            </a:r>
            <a:r>
              <a:rPr lang="nl-BE" sz="2400" kern="0" dirty="0" err="1">
                <a:solidFill>
                  <a:srgbClr val="000000"/>
                </a:solidFill>
                <a:effectLst/>
                <a:ea typeface="Times New Roman" panose="02020603050405020304" pitchFamily="18" charset="0"/>
              </a:rPr>
              <a:t>work</a:t>
            </a:r>
            <a:r>
              <a:rPr lang="nl-BE" sz="2400" kern="0" dirty="0">
                <a:solidFill>
                  <a:srgbClr val="000000"/>
                </a:solidFill>
                <a:effectLst/>
                <a:ea typeface="Times New Roman" panose="02020603050405020304" pitchFamily="18" charset="0"/>
              </a:rPr>
              <a:t> of Bishop Robert </a:t>
            </a:r>
            <a:r>
              <a:rPr lang="nl-BE" sz="2400" kern="0" dirty="0" err="1">
                <a:solidFill>
                  <a:srgbClr val="000000"/>
                </a:solidFill>
                <a:effectLst/>
                <a:ea typeface="Times New Roman" panose="02020603050405020304" pitchFamily="18" charset="0"/>
              </a:rPr>
              <a:t>Barron</a:t>
            </a:r>
            <a:r>
              <a:rPr lang="nl-BE" sz="2400" kern="0" dirty="0">
                <a:solidFill>
                  <a:srgbClr val="000000"/>
                </a:solidFill>
                <a:effectLst/>
                <a:ea typeface="Times New Roman" panose="02020603050405020304" pitchFamily="18" charset="0"/>
              </a:rPr>
              <a:t> </a:t>
            </a:r>
          </a:p>
          <a:p>
            <a:r>
              <a:rPr lang="nl-BE" sz="2400" kern="0" dirty="0">
                <a:solidFill>
                  <a:srgbClr val="000000"/>
                </a:solidFill>
                <a:effectLst/>
                <a:ea typeface="Times New Roman" panose="02020603050405020304" pitchFamily="18" charset="0"/>
                <a:cs typeface="Times New Roman" panose="02020603050405020304" pitchFamily="18" charset="0"/>
              </a:rPr>
              <a:t>Word on Fire is </a:t>
            </a:r>
            <a:r>
              <a:rPr lang="nl-BE" sz="2400" b="1" kern="0" dirty="0" err="1">
                <a:solidFill>
                  <a:srgbClr val="000000"/>
                </a:solidFill>
                <a:effectLst/>
                <a:ea typeface="Times New Roman" panose="02020603050405020304" pitchFamily="18" charset="0"/>
                <a:cs typeface="Times New Roman" panose="02020603050405020304" pitchFamily="18" charset="0"/>
              </a:rPr>
              <a:t>evangelical</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it</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proclaims</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Jesus</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Christ</a:t>
            </a:r>
            <a:r>
              <a:rPr lang="nl-BE" sz="2400" kern="0" dirty="0">
                <a:solidFill>
                  <a:srgbClr val="000000"/>
                </a:solidFill>
                <a:effectLst/>
                <a:ea typeface="Times New Roman" panose="02020603050405020304" pitchFamily="18" charset="0"/>
                <a:cs typeface="Times New Roman" panose="02020603050405020304" pitchFamily="18" charset="0"/>
              </a:rPr>
              <a:t> as </a:t>
            </a:r>
            <a:r>
              <a:rPr lang="nl-BE" sz="2400" kern="0" dirty="0" err="1">
                <a:solidFill>
                  <a:srgbClr val="000000"/>
                </a:solidFill>
                <a:effectLst/>
                <a:ea typeface="Times New Roman" panose="02020603050405020304" pitchFamily="18" charset="0"/>
                <a:cs typeface="Times New Roman" panose="02020603050405020304" pitchFamily="18" charset="0"/>
              </a:rPr>
              <a:t>the</a:t>
            </a:r>
            <a:r>
              <a:rPr lang="nl-BE" sz="2400" kern="0" dirty="0">
                <a:solidFill>
                  <a:srgbClr val="000000"/>
                </a:solidFill>
                <a:effectLst/>
                <a:ea typeface="Times New Roman" panose="02020603050405020304" pitchFamily="18" charset="0"/>
                <a:cs typeface="Times New Roman" panose="02020603050405020304" pitchFamily="18" charset="0"/>
              </a:rPr>
              <a:t> source of </a:t>
            </a:r>
            <a:r>
              <a:rPr lang="nl-BE" sz="2400" kern="0" dirty="0" err="1">
                <a:solidFill>
                  <a:srgbClr val="000000"/>
                </a:solidFill>
                <a:effectLst/>
                <a:ea typeface="Times New Roman" panose="02020603050405020304" pitchFamily="18" charset="0"/>
                <a:cs typeface="Times New Roman" panose="02020603050405020304" pitchFamily="18" charset="0"/>
              </a:rPr>
              <a:t>conversion</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and</a:t>
            </a:r>
            <a:r>
              <a:rPr lang="nl-BE" sz="2400" kern="0" dirty="0">
                <a:solidFill>
                  <a:srgbClr val="000000"/>
                </a:solidFill>
                <a:effectLst/>
                <a:ea typeface="Times New Roman" panose="02020603050405020304" pitchFamily="18" charset="0"/>
                <a:cs typeface="Times New Roman" panose="02020603050405020304" pitchFamily="18" charset="0"/>
              </a:rPr>
              <a:t> new life.</a:t>
            </a:r>
          </a:p>
          <a:p>
            <a:r>
              <a:rPr lang="nl-BE" sz="2400" kern="0" dirty="0">
                <a:solidFill>
                  <a:srgbClr val="000000"/>
                </a:solidFill>
                <a:effectLst/>
                <a:ea typeface="Times New Roman" panose="02020603050405020304" pitchFamily="18" charset="0"/>
                <a:cs typeface="Times New Roman" panose="02020603050405020304" pitchFamily="18" charset="0"/>
              </a:rPr>
              <a:t>Word on Fire is </a:t>
            </a:r>
            <a:r>
              <a:rPr lang="nl-BE" sz="2400" b="1" kern="0" dirty="0" err="1">
                <a:solidFill>
                  <a:srgbClr val="000000"/>
                </a:solidFill>
                <a:effectLst/>
                <a:ea typeface="Times New Roman" panose="02020603050405020304" pitchFamily="18" charset="0"/>
                <a:cs typeface="Times New Roman" panose="02020603050405020304" pitchFamily="18" charset="0"/>
              </a:rPr>
              <a:t>Catholic</a:t>
            </a:r>
            <a:r>
              <a:rPr lang="nl-BE" sz="2400" b="1" kern="0" dirty="0">
                <a:solidFill>
                  <a:srgbClr val="000000"/>
                </a:solidFill>
                <a:effectLst/>
                <a:ea typeface="Times New Roman" panose="02020603050405020304" pitchFamily="18" charset="0"/>
                <a:cs typeface="Times New Roman" panose="02020603050405020304" pitchFamily="18" charset="0"/>
              </a:rPr>
              <a:t>;</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it</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utilizes</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the</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tremendous</a:t>
            </a:r>
            <a:r>
              <a:rPr lang="nl-BE" sz="2400" kern="0" dirty="0">
                <a:solidFill>
                  <a:srgbClr val="000000"/>
                </a:solidFill>
                <a:effectLst/>
                <a:ea typeface="Times New Roman" panose="02020603050405020304" pitchFamily="18" charset="0"/>
                <a:cs typeface="Times New Roman" panose="02020603050405020304" pitchFamily="18" charset="0"/>
              </a:rPr>
              <a:t> resources of </a:t>
            </a:r>
            <a:r>
              <a:rPr lang="nl-BE" sz="2400" kern="0" dirty="0" err="1">
                <a:solidFill>
                  <a:srgbClr val="000000"/>
                </a:solidFill>
                <a:effectLst/>
                <a:ea typeface="Times New Roman" panose="02020603050405020304" pitchFamily="18" charset="0"/>
                <a:cs typeface="Times New Roman" panose="02020603050405020304" pitchFamily="18" charset="0"/>
              </a:rPr>
              <a:t>the</a:t>
            </a:r>
            <a:r>
              <a:rPr lang="nl-BE" sz="2400" kern="0" dirty="0">
                <a:solidFill>
                  <a:srgbClr val="000000"/>
                </a:solidFill>
                <a:effectLst/>
                <a:ea typeface="Times New Roman" panose="02020603050405020304" pitchFamily="18" charset="0"/>
                <a:cs typeface="Times New Roman" panose="02020603050405020304" pitchFamily="18" charset="0"/>
              </a:rPr>
              <a:t> Roman </a:t>
            </a:r>
            <a:r>
              <a:rPr lang="nl-BE" sz="2400" kern="0" dirty="0" err="1">
                <a:solidFill>
                  <a:srgbClr val="000000"/>
                </a:solidFill>
                <a:effectLst/>
                <a:ea typeface="Times New Roman" panose="02020603050405020304" pitchFamily="18" charset="0"/>
                <a:cs typeface="Times New Roman" panose="02020603050405020304" pitchFamily="18" charset="0"/>
              </a:rPr>
              <a:t>Catholic</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tradition</a:t>
            </a:r>
            <a:r>
              <a:rPr lang="nl-BE" sz="2400" kern="0" dirty="0">
                <a:solidFill>
                  <a:srgbClr val="000000"/>
                </a:solidFill>
                <a:effectLst/>
                <a:ea typeface="Times New Roman" panose="02020603050405020304" pitchFamily="18" charset="0"/>
                <a:cs typeface="Times New Roman" panose="02020603050405020304" pitchFamily="18" charset="0"/>
              </a:rPr>
              <a:t>—art, </a:t>
            </a:r>
            <a:r>
              <a:rPr lang="nl-BE" sz="2400" kern="0" dirty="0" err="1">
                <a:solidFill>
                  <a:srgbClr val="000000"/>
                </a:solidFill>
                <a:effectLst/>
                <a:ea typeface="Times New Roman" panose="02020603050405020304" pitchFamily="18" charset="0"/>
                <a:cs typeface="Times New Roman" panose="02020603050405020304" pitchFamily="18" charset="0"/>
              </a:rPr>
              <a:t>architecture</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poetry</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philosophy</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theology</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and</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the</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lives</a:t>
            </a:r>
            <a:r>
              <a:rPr lang="nl-BE" sz="2400" kern="0" dirty="0">
                <a:solidFill>
                  <a:srgbClr val="000000"/>
                </a:solidFill>
                <a:effectLst/>
                <a:ea typeface="Times New Roman" panose="02020603050405020304" pitchFamily="18" charset="0"/>
                <a:cs typeface="Times New Roman" panose="02020603050405020304" pitchFamily="18" charset="0"/>
              </a:rPr>
              <a:t> of </a:t>
            </a:r>
            <a:r>
              <a:rPr lang="nl-BE" sz="2400" kern="0" dirty="0" err="1">
                <a:solidFill>
                  <a:srgbClr val="000000"/>
                </a:solidFill>
                <a:effectLst/>
                <a:ea typeface="Times New Roman" panose="02020603050405020304" pitchFamily="18" charset="0"/>
                <a:cs typeface="Times New Roman" panose="02020603050405020304" pitchFamily="18" charset="0"/>
              </a:rPr>
              <a:t>the</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saints</a:t>
            </a:r>
            <a:r>
              <a:rPr lang="nl-BE" sz="2400" kern="0" dirty="0">
                <a:solidFill>
                  <a:srgbClr val="000000"/>
                </a:solidFill>
                <a:effectLst/>
                <a:ea typeface="Times New Roman" panose="02020603050405020304" pitchFamily="18" charset="0"/>
                <a:cs typeface="Times New Roman" panose="02020603050405020304" pitchFamily="18" charset="0"/>
              </a:rPr>
              <a:t>—in order </a:t>
            </a:r>
            <a:r>
              <a:rPr lang="nl-BE" sz="2400" kern="0" dirty="0" err="1">
                <a:solidFill>
                  <a:srgbClr val="000000"/>
                </a:solidFill>
                <a:effectLst/>
                <a:ea typeface="Times New Roman" panose="02020603050405020304" pitchFamily="18" charset="0"/>
                <a:cs typeface="Times New Roman" panose="02020603050405020304" pitchFamily="18" charset="0"/>
              </a:rPr>
              <a:t>to</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explain</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and</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interpret</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the</a:t>
            </a:r>
            <a:r>
              <a:rPr lang="nl-BE" sz="2400" kern="0" dirty="0">
                <a:solidFill>
                  <a:srgbClr val="000000"/>
                </a:solidFill>
                <a:effectLst/>
                <a:ea typeface="Times New Roman" panose="02020603050405020304" pitchFamily="18" charset="0"/>
                <a:cs typeface="Times New Roman" panose="02020603050405020304" pitchFamily="18" charset="0"/>
              </a:rPr>
              <a:t> event of </a:t>
            </a:r>
            <a:r>
              <a:rPr lang="nl-BE" sz="2400" kern="0" dirty="0" err="1">
                <a:solidFill>
                  <a:srgbClr val="000000"/>
                </a:solidFill>
                <a:effectLst/>
                <a:ea typeface="Times New Roman" panose="02020603050405020304" pitchFamily="18" charset="0"/>
                <a:cs typeface="Times New Roman" panose="02020603050405020304" pitchFamily="18" charset="0"/>
              </a:rPr>
              <a:t>Jesus</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Christ</a:t>
            </a:r>
            <a:r>
              <a:rPr lang="nl-BE" sz="2400" kern="0" dirty="0">
                <a:solidFill>
                  <a:srgbClr val="000000"/>
                </a:solidFill>
                <a:effectLst/>
                <a:ea typeface="Times New Roman" panose="02020603050405020304" pitchFamily="18" charset="0"/>
                <a:cs typeface="Times New Roman" panose="02020603050405020304" pitchFamily="18" charset="0"/>
              </a:rPr>
              <a:t>.</a:t>
            </a:r>
          </a:p>
          <a:p>
            <a:r>
              <a:rPr lang="nl-BE" sz="2400" kern="0" dirty="0" err="1">
                <a:solidFill>
                  <a:srgbClr val="000000"/>
                </a:solidFill>
                <a:effectLst/>
                <a:ea typeface="Times New Roman" panose="02020603050405020304" pitchFamily="18" charset="0"/>
                <a:cs typeface="Times New Roman" panose="02020603050405020304" pitchFamily="18" charset="0"/>
              </a:rPr>
              <a:t>To</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be</a:t>
            </a:r>
            <a:r>
              <a:rPr lang="nl-BE" sz="2400" kern="0" dirty="0">
                <a:solidFill>
                  <a:srgbClr val="000000"/>
                </a:solidFill>
                <a:effectLst/>
                <a:ea typeface="Times New Roman" panose="02020603050405020304" pitchFamily="18" charset="0"/>
                <a:cs typeface="Times New Roman" panose="02020603050405020304" pitchFamily="18" charset="0"/>
              </a:rPr>
              <a:t> most </a:t>
            </a:r>
            <a:r>
              <a:rPr lang="nl-BE" sz="2400" kern="0" dirty="0" err="1">
                <a:solidFill>
                  <a:srgbClr val="000000"/>
                </a:solidFill>
                <a:effectLst/>
                <a:ea typeface="Times New Roman" panose="02020603050405020304" pitchFamily="18" charset="0"/>
                <a:cs typeface="Times New Roman" panose="02020603050405020304" pitchFamily="18" charset="0"/>
              </a:rPr>
              <a:t>effective</a:t>
            </a:r>
            <a:r>
              <a:rPr lang="nl-BE" sz="2400" kern="0" dirty="0">
                <a:solidFill>
                  <a:srgbClr val="000000"/>
                </a:solidFill>
                <a:effectLst/>
                <a:ea typeface="Times New Roman" panose="02020603050405020304" pitchFamily="18" charset="0"/>
                <a:cs typeface="Times New Roman" panose="02020603050405020304" pitchFamily="18" charset="0"/>
              </a:rPr>
              <a:t> in </a:t>
            </a:r>
            <a:r>
              <a:rPr lang="nl-BE" sz="2400" kern="0" dirty="0" err="1">
                <a:solidFill>
                  <a:srgbClr val="000000"/>
                </a:solidFill>
                <a:effectLst/>
                <a:ea typeface="Times New Roman" panose="02020603050405020304" pitchFamily="18" charset="0"/>
                <a:cs typeface="Times New Roman" panose="02020603050405020304" pitchFamily="18" charset="0"/>
              </a:rPr>
              <a:t>this</a:t>
            </a:r>
            <a:r>
              <a:rPr lang="nl-BE" sz="2400" kern="0" dirty="0">
                <a:solidFill>
                  <a:srgbClr val="000000"/>
                </a:solidFill>
                <a:effectLst/>
                <a:ea typeface="Times New Roman" panose="02020603050405020304" pitchFamily="18" charset="0"/>
                <a:cs typeface="Times New Roman" panose="02020603050405020304" pitchFamily="18" charset="0"/>
              </a:rPr>
              <a:t> mission, Word on Fire </a:t>
            </a:r>
            <a:r>
              <a:rPr lang="nl-BE" sz="2400" kern="0" dirty="0" err="1">
                <a:solidFill>
                  <a:srgbClr val="000000"/>
                </a:solidFill>
                <a:effectLst/>
                <a:ea typeface="Times New Roman" panose="02020603050405020304" pitchFamily="18" charset="0"/>
                <a:cs typeface="Times New Roman" panose="02020603050405020304" pitchFamily="18" charset="0"/>
              </a:rPr>
              <a:t>places</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kern="0" dirty="0" err="1">
                <a:solidFill>
                  <a:srgbClr val="000000"/>
                </a:solidFill>
                <a:effectLst/>
                <a:ea typeface="Times New Roman" panose="02020603050405020304" pitchFamily="18" charset="0"/>
                <a:cs typeface="Times New Roman" panose="02020603050405020304" pitchFamily="18" charset="0"/>
              </a:rPr>
              <a:t>an</a:t>
            </a:r>
            <a:r>
              <a:rPr lang="nl-BE" sz="2400" kern="0" dirty="0">
                <a:solidFill>
                  <a:srgbClr val="000000"/>
                </a:solidFill>
                <a:effectLst/>
                <a:ea typeface="Times New Roman" panose="02020603050405020304" pitchFamily="18" charset="0"/>
                <a:cs typeface="Times New Roman" panose="02020603050405020304" pitchFamily="18" charset="0"/>
              </a:rPr>
              <a:t> </a:t>
            </a:r>
            <a:r>
              <a:rPr lang="nl-BE" sz="2400" b="1" kern="0" dirty="0" err="1">
                <a:solidFill>
                  <a:srgbClr val="000000"/>
                </a:solidFill>
                <a:effectLst/>
                <a:ea typeface="Times New Roman" panose="02020603050405020304" pitchFamily="18" charset="0"/>
                <a:cs typeface="Times New Roman" panose="02020603050405020304" pitchFamily="18" charset="0"/>
              </a:rPr>
              <a:t>emphasis</a:t>
            </a:r>
            <a:r>
              <a:rPr lang="nl-BE" sz="2400" b="1" kern="0" dirty="0">
                <a:solidFill>
                  <a:srgbClr val="000000"/>
                </a:solidFill>
                <a:effectLst/>
                <a:ea typeface="Times New Roman" panose="02020603050405020304" pitchFamily="18" charset="0"/>
                <a:cs typeface="Times New Roman" panose="02020603050405020304" pitchFamily="18" charset="0"/>
              </a:rPr>
              <a:t> </a:t>
            </a:r>
            <a:r>
              <a:rPr lang="nl-BE" sz="2400" b="1" kern="0" dirty="0" err="1">
                <a:solidFill>
                  <a:srgbClr val="000000"/>
                </a:solidFill>
                <a:effectLst/>
                <a:ea typeface="Times New Roman" panose="02020603050405020304" pitchFamily="18" charset="0"/>
                <a:cs typeface="Times New Roman" panose="02020603050405020304" pitchFamily="18" charset="0"/>
              </a:rPr>
              <a:t>and</a:t>
            </a:r>
            <a:r>
              <a:rPr lang="nl-BE" sz="2400" b="1" kern="0" dirty="0">
                <a:solidFill>
                  <a:srgbClr val="000000"/>
                </a:solidFill>
                <a:effectLst/>
                <a:ea typeface="Times New Roman" panose="02020603050405020304" pitchFamily="18" charset="0"/>
                <a:cs typeface="Times New Roman" panose="02020603050405020304" pitchFamily="18" charset="0"/>
              </a:rPr>
              <a:t> </a:t>
            </a:r>
            <a:r>
              <a:rPr lang="nl-BE" sz="2400" b="1" kern="0" dirty="0" err="1">
                <a:solidFill>
                  <a:srgbClr val="000000"/>
                </a:solidFill>
                <a:effectLst/>
                <a:ea typeface="Times New Roman" panose="02020603050405020304" pitchFamily="18" charset="0"/>
                <a:cs typeface="Times New Roman" panose="02020603050405020304" pitchFamily="18" charset="0"/>
              </a:rPr>
              <a:t>urgency</a:t>
            </a:r>
            <a:r>
              <a:rPr lang="nl-BE" sz="2400" b="1" kern="0" dirty="0">
                <a:solidFill>
                  <a:srgbClr val="000000"/>
                </a:solidFill>
                <a:effectLst/>
                <a:ea typeface="Times New Roman" panose="02020603050405020304" pitchFamily="18" charset="0"/>
                <a:cs typeface="Times New Roman" panose="02020603050405020304" pitchFamily="18" charset="0"/>
              </a:rPr>
              <a:t> on </a:t>
            </a:r>
            <a:r>
              <a:rPr lang="nl-BE" sz="2400" b="1" kern="0" dirty="0" err="1">
                <a:solidFill>
                  <a:srgbClr val="000000"/>
                </a:solidFill>
                <a:effectLst/>
                <a:ea typeface="Times New Roman" panose="02020603050405020304" pitchFamily="18" charset="0"/>
                <a:cs typeface="Times New Roman" panose="02020603050405020304" pitchFamily="18" charset="0"/>
              </a:rPr>
              <a:t>the</a:t>
            </a:r>
            <a:r>
              <a:rPr lang="nl-BE" sz="2400" b="1" kern="0" dirty="0">
                <a:solidFill>
                  <a:srgbClr val="000000"/>
                </a:solidFill>
                <a:effectLst/>
                <a:ea typeface="Times New Roman" panose="02020603050405020304" pitchFamily="18" charset="0"/>
                <a:cs typeface="Times New Roman" panose="02020603050405020304" pitchFamily="18" charset="0"/>
              </a:rPr>
              <a:t> </a:t>
            </a:r>
            <a:r>
              <a:rPr lang="nl-BE" sz="2400" b="1" kern="0" dirty="0" err="1">
                <a:solidFill>
                  <a:srgbClr val="000000"/>
                </a:solidFill>
                <a:effectLst/>
                <a:ea typeface="Times New Roman" panose="02020603050405020304" pitchFamily="18" charset="0"/>
                <a:cs typeface="Times New Roman" panose="02020603050405020304" pitchFamily="18" charset="0"/>
              </a:rPr>
              <a:t>use</a:t>
            </a:r>
            <a:r>
              <a:rPr lang="nl-BE" sz="2400" b="1" kern="0" dirty="0">
                <a:solidFill>
                  <a:srgbClr val="000000"/>
                </a:solidFill>
                <a:effectLst/>
                <a:ea typeface="Times New Roman" panose="02020603050405020304" pitchFamily="18" charset="0"/>
                <a:cs typeface="Times New Roman" panose="02020603050405020304" pitchFamily="18" charset="0"/>
              </a:rPr>
              <a:t> of </a:t>
            </a:r>
            <a:r>
              <a:rPr lang="nl-BE" sz="2400" b="1" kern="0" dirty="0" err="1">
                <a:solidFill>
                  <a:srgbClr val="000000"/>
                </a:solidFill>
                <a:effectLst/>
                <a:ea typeface="Times New Roman" panose="02020603050405020304" pitchFamily="18" charset="0"/>
                <a:cs typeface="Times New Roman" panose="02020603050405020304" pitchFamily="18" charset="0"/>
              </a:rPr>
              <a:t>contemporary</a:t>
            </a:r>
            <a:r>
              <a:rPr lang="nl-BE" sz="2400" b="1" kern="0" dirty="0">
                <a:solidFill>
                  <a:srgbClr val="000000"/>
                </a:solidFill>
                <a:effectLst/>
                <a:ea typeface="Times New Roman" panose="02020603050405020304" pitchFamily="18" charset="0"/>
                <a:cs typeface="Times New Roman" panose="02020603050405020304" pitchFamily="18" charset="0"/>
              </a:rPr>
              <a:t> </a:t>
            </a:r>
            <a:r>
              <a:rPr lang="nl-BE" sz="2400" b="1" kern="0" dirty="0" err="1">
                <a:solidFill>
                  <a:srgbClr val="000000"/>
                </a:solidFill>
                <a:effectLst/>
                <a:ea typeface="Times New Roman" panose="02020603050405020304" pitchFamily="18" charset="0"/>
                <a:cs typeface="Times New Roman" panose="02020603050405020304" pitchFamily="18" charset="0"/>
              </a:rPr>
              <a:t>forms</a:t>
            </a:r>
            <a:r>
              <a:rPr lang="nl-BE" sz="2400" b="1" kern="0" dirty="0">
                <a:solidFill>
                  <a:srgbClr val="000000"/>
                </a:solidFill>
                <a:effectLst/>
                <a:ea typeface="Times New Roman" panose="02020603050405020304" pitchFamily="18" charset="0"/>
                <a:cs typeface="Times New Roman" panose="02020603050405020304" pitchFamily="18" charset="0"/>
              </a:rPr>
              <a:t> of media </a:t>
            </a:r>
            <a:r>
              <a:rPr lang="nl-BE" sz="2400" b="1" kern="0" dirty="0" err="1">
                <a:solidFill>
                  <a:srgbClr val="000000"/>
                </a:solidFill>
                <a:effectLst/>
                <a:ea typeface="Times New Roman" panose="02020603050405020304" pitchFamily="18" charset="0"/>
                <a:cs typeface="Times New Roman" panose="02020603050405020304" pitchFamily="18" charset="0"/>
              </a:rPr>
              <a:t>and</a:t>
            </a:r>
            <a:r>
              <a:rPr lang="nl-BE" sz="2400" b="1" kern="0" dirty="0">
                <a:solidFill>
                  <a:srgbClr val="000000"/>
                </a:solidFill>
                <a:effectLst/>
                <a:ea typeface="Times New Roman" panose="02020603050405020304" pitchFamily="18" charset="0"/>
                <a:cs typeface="Times New Roman" panose="02020603050405020304" pitchFamily="18" charset="0"/>
              </a:rPr>
              <a:t> </a:t>
            </a:r>
            <a:r>
              <a:rPr lang="nl-BE" sz="2400" b="1" kern="0" dirty="0" err="1">
                <a:solidFill>
                  <a:srgbClr val="000000"/>
                </a:solidFill>
                <a:effectLst/>
                <a:ea typeface="Times New Roman" panose="02020603050405020304" pitchFamily="18" charset="0"/>
                <a:cs typeface="Times New Roman" panose="02020603050405020304" pitchFamily="18" charset="0"/>
              </a:rPr>
              <a:t>innovative</a:t>
            </a:r>
            <a:r>
              <a:rPr lang="nl-BE" sz="2400" b="1" kern="0" dirty="0">
                <a:solidFill>
                  <a:srgbClr val="000000"/>
                </a:solidFill>
                <a:effectLst/>
                <a:ea typeface="Times New Roman" panose="02020603050405020304" pitchFamily="18" charset="0"/>
                <a:cs typeface="Times New Roman" panose="02020603050405020304" pitchFamily="18" charset="0"/>
              </a:rPr>
              <a:t> </a:t>
            </a:r>
            <a:r>
              <a:rPr lang="nl-BE" sz="2400" b="1" kern="0" dirty="0" err="1">
                <a:solidFill>
                  <a:srgbClr val="000000"/>
                </a:solidFill>
                <a:effectLst/>
                <a:ea typeface="Times New Roman" panose="02020603050405020304" pitchFamily="18" charset="0"/>
                <a:cs typeface="Times New Roman" panose="02020603050405020304" pitchFamily="18" charset="0"/>
              </a:rPr>
              <a:t>communication</a:t>
            </a:r>
            <a:r>
              <a:rPr lang="nl-BE" sz="2400" b="1" kern="0" dirty="0">
                <a:solidFill>
                  <a:srgbClr val="000000"/>
                </a:solidFill>
                <a:effectLst/>
                <a:ea typeface="Times New Roman" panose="02020603050405020304" pitchFamily="18" charset="0"/>
                <a:cs typeface="Times New Roman" panose="02020603050405020304" pitchFamily="18" charset="0"/>
              </a:rPr>
              <a:t> </a:t>
            </a:r>
            <a:r>
              <a:rPr lang="nl-BE" sz="2400" b="1" kern="0" dirty="0" err="1">
                <a:solidFill>
                  <a:srgbClr val="000000"/>
                </a:solidFill>
                <a:effectLst/>
                <a:ea typeface="Times New Roman" panose="02020603050405020304" pitchFamily="18" charset="0"/>
                <a:cs typeface="Times New Roman" panose="02020603050405020304" pitchFamily="18" charset="0"/>
              </a:rPr>
              <a:t>technologies</a:t>
            </a:r>
            <a:r>
              <a:rPr lang="nl-BE" sz="2400" kern="0" dirty="0">
                <a:solidFill>
                  <a:srgbClr val="000000"/>
                </a:solidFill>
                <a:effectLst/>
                <a:ea typeface="Times New Roman" panose="02020603050405020304" pitchFamily="18" charset="0"/>
                <a:cs typeface="Times New Roman" panose="02020603050405020304" pitchFamily="18" charset="0"/>
              </a:rPr>
              <a:t>.</a:t>
            </a:r>
            <a:endParaRPr lang="nl-BE" sz="2400" kern="100" dirty="0">
              <a:effectLst/>
              <a:ea typeface="Calibri" panose="020F0502020204030204" pitchFamily="34" charset="0"/>
              <a:cs typeface="Times New Roman" panose="02020603050405020304" pitchFamily="18" charset="0"/>
            </a:endParaRPr>
          </a:p>
          <a:p>
            <a:endParaRPr lang="nl-BE" sz="1800" kern="100" dirty="0">
              <a:effectLst/>
              <a:latin typeface="+mj-lt"/>
              <a:ea typeface="Calibri" panose="020F0502020204030204" pitchFamily="34" charset="0"/>
              <a:cs typeface="Times New Roman" panose="02020603050405020304" pitchFamily="18" charset="0"/>
            </a:endParaRPr>
          </a:p>
          <a:p>
            <a:endParaRPr lang="nl-BE" dirty="0"/>
          </a:p>
        </p:txBody>
      </p:sp>
    </p:spTree>
    <p:extLst>
      <p:ext uri="{BB962C8B-B14F-4D97-AF65-F5344CB8AC3E}">
        <p14:creationId xmlns:p14="http://schemas.microsoft.com/office/powerpoint/2010/main" val="233430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1E0E1-8379-DAA7-FD5B-E21E13DD50D0}"/>
              </a:ext>
            </a:extLst>
          </p:cNvPr>
          <p:cNvSpPr>
            <a:spLocks noGrp="1"/>
          </p:cNvSpPr>
          <p:nvPr>
            <p:ph type="ctrTitle"/>
          </p:nvPr>
        </p:nvSpPr>
        <p:spPr/>
        <p:txBody>
          <a:bodyPr/>
          <a:lstStyle/>
          <a:p>
            <a:r>
              <a:rPr lang="nl-NL" dirty="0"/>
              <a:t>De glorie van God is de levende mens</a:t>
            </a:r>
            <a:endParaRPr lang="nl-BE" dirty="0"/>
          </a:p>
        </p:txBody>
      </p:sp>
      <p:sp>
        <p:nvSpPr>
          <p:cNvPr id="3" name="Ondertitel 2">
            <a:extLst>
              <a:ext uri="{FF2B5EF4-FFF2-40B4-BE49-F238E27FC236}">
                <a16:creationId xmlns:a16="http://schemas.microsoft.com/office/drawing/2014/main" id="{D381DBF2-CAD3-2269-4A25-C42CE122128E}"/>
              </a:ext>
            </a:extLst>
          </p:cNvPr>
          <p:cNvSpPr>
            <a:spLocks noGrp="1"/>
          </p:cNvSpPr>
          <p:nvPr>
            <p:ph type="subTitle" idx="1"/>
          </p:nvPr>
        </p:nvSpPr>
        <p:spPr/>
        <p:txBody>
          <a:bodyPr/>
          <a:lstStyle/>
          <a:p>
            <a:r>
              <a:rPr lang="nl-NL" dirty="0" err="1"/>
              <a:t>Ireneüs</a:t>
            </a:r>
            <a:endParaRPr lang="nl-BE" dirty="0"/>
          </a:p>
        </p:txBody>
      </p:sp>
    </p:spTree>
    <p:extLst>
      <p:ext uri="{BB962C8B-B14F-4D97-AF65-F5344CB8AC3E}">
        <p14:creationId xmlns:p14="http://schemas.microsoft.com/office/powerpoint/2010/main" val="3910429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A7EEEF-5090-3404-FA47-F5A94B4C2A0B}"/>
              </a:ext>
            </a:extLst>
          </p:cNvPr>
          <p:cNvSpPr>
            <a:spLocks noGrp="1"/>
          </p:cNvSpPr>
          <p:nvPr>
            <p:ph type="title"/>
          </p:nvPr>
        </p:nvSpPr>
        <p:spPr/>
        <p:txBody>
          <a:bodyPr/>
          <a:lstStyle/>
          <a:p>
            <a:r>
              <a:rPr lang="nl-BE" dirty="0"/>
              <a:t>Wie is God? </a:t>
            </a:r>
            <a:r>
              <a:rPr lang="nl-BE" dirty="0" err="1"/>
              <a:t>Ireneüs</a:t>
            </a:r>
            <a:endParaRPr lang="nl-BE" dirty="0"/>
          </a:p>
        </p:txBody>
      </p:sp>
      <p:sp>
        <p:nvSpPr>
          <p:cNvPr id="3" name="Tijdelijke aanduiding voor inhoud 2">
            <a:extLst>
              <a:ext uri="{FF2B5EF4-FFF2-40B4-BE49-F238E27FC236}">
                <a16:creationId xmlns:a16="http://schemas.microsoft.com/office/drawing/2014/main" id="{ABB96854-DBCB-558F-77E2-09ACAB08CB03}"/>
              </a:ext>
            </a:extLst>
          </p:cNvPr>
          <p:cNvSpPr>
            <a:spLocks noGrp="1"/>
          </p:cNvSpPr>
          <p:nvPr>
            <p:ph idx="1"/>
          </p:nvPr>
        </p:nvSpPr>
        <p:spPr/>
        <p:txBody>
          <a:bodyPr>
            <a:normAutofit lnSpcReduction="10000"/>
          </a:bodyPr>
          <a:lstStyle/>
          <a:p>
            <a:pPr algn="just">
              <a:lnSpc>
                <a:spcPct val="107000"/>
              </a:lnSpc>
              <a:spcAft>
                <a:spcPts val="800"/>
              </a:spcAft>
            </a:pPr>
            <a:r>
              <a:rPr lang="nl-BE" sz="2000" kern="100" dirty="0" err="1">
                <a:effectLst/>
                <a:latin typeface="Calibri" panose="020F0502020204030204" pitchFamily="34" charset="0"/>
                <a:ea typeface="Calibri" panose="020F0502020204030204" pitchFamily="34" charset="0"/>
                <a:cs typeface="Calibri" panose="020F0502020204030204" pitchFamily="34" charset="0"/>
              </a:rPr>
              <a:t>Ireneüs</a:t>
            </a:r>
            <a:r>
              <a:rPr lang="nl-BE" sz="2000" kern="100" dirty="0">
                <a:effectLst/>
                <a:latin typeface="Calibri" panose="020F0502020204030204" pitchFamily="34" charset="0"/>
                <a:ea typeface="Calibri" panose="020F0502020204030204" pitchFamily="34" charset="0"/>
                <a:cs typeface="Calibri" panose="020F0502020204030204" pitchFamily="34" charset="0"/>
              </a:rPr>
              <a:t> van Lyon – 2</a:t>
            </a:r>
            <a:r>
              <a:rPr lang="nl-BE" sz="2000" kern="100" baseline="30000" dirty="0">
                <a:effectLst/>
                <a:latin typeface="Calibri" panose="020F0502020204030204" pitchFamily="34" charset="0"/>
                <a:ea typeface="Calibri" panose="020F0502020204030204" pitchFamily="34" charset="0"/>
                <a:cs typeface="Calibri" panose="020F0502020204030204" pitchFamily="34" charset="0"/>
              </a:rPr>
              <a:t>e</a:t>
            </a:r>
            <a:r>
              <a:rPr lang="nl-BE" sz="2000" kern="100" dirty="0">
                <a:effectLst/>
                <a:latin typeface="Calibri" panose="020F0502020204030204" pitchFamily="34" charset="0"/>
                <a:ea typeface="Calibri" panose="020F0502020204030204" pitchFamily="34" charset="0"/>
                <a:cs typeface="Calibri" panose="020F0502020204030204" pitchFamily="34" charset="0"/>
              </a:rPr>
              <a:t> eeuw – eerste theoloog en kerkvader na de periode van de apostelen</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BE" sz="2000" kern="100" dirty="0">
                <a:effectLst/>
                <a:latin typeface="Calibri" panose="020F0502020204030204" pitchFamily="34" charset="0"/>
                <a:ea typeface="Calibri" panose="020F0502020204030204" pitchFamily="34" charset="0"/>
                <a:cs typeface="Calibri" panose="020F0502020204030204" pitchFamily="34" charset="0"/>
              </a:rPr>
              <a:t>*gloria dei homo </a:t>
            </a:r>
            <a:r>
              <a:rPr lang="nl-BE" sz="2000" kern="100" dirty="0" err="1">
                <a:effectLst/>
                <a:latin typeface="Calibri" panose="020F0502020204030204" pitchFamily="34" charset="0"/>
                <a:ea typeface="Calibri" panose="020F0502020204030204" pitchFamily="34" charset="0"/>
                <a:cs typeface="Calibri" panose="020F0502020204030204" pitchFamily="34" charset="0"/>
              </a:rPr>
              <a:t>vivens</a:t>
            </a:r>
            <a:r>
              <a:rPr lang="nl-BE" sz="2000" kern="100" dirty="0">
                <a:effectLst/>
                <a:latin typeface="Calibri" panose="020F0502020204030204" pitchFamily="34" charset="0"/>
                <a:ea typeface="Calibri" panose="020F0502020204030204" pitchFamily="34" charset="0"/>
                <a:cs typeface="Calibri" panose="020F0502020204030204" pitchFamily="34" charset="0"/>
              </a:rPr>
              <a:t>: de levende mens is de glorie van God, God wil dat de mens voluit leeft</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BE" sz="2000" kern="100" dirty="0">
                <a:effectLst/>
                <a:latin typeface="Calibri" panose="020F0502020204030204" pitchFamily="34" charset="0"/>
                <a:ea typeface="Calibri" panose="020F0502020204030204" pitchFamily="34" charset="0"/>
                <a:cs typeface="Calibri" panose="020F0502020204030204" pitchFamily="34" charset="0"/>
              </a:rPr>
              <a:t>*als antwoord op onze moderne tijd die God en mens vaak als rivalen ziet (meer God is minder mens)</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BE" sz="2000" kern="100" dirty="0">
                <a:effectLst/>
                <a:latin typeface="Calibri" panose="020F0502020204030204" pitchFamily="34" charset="0"/>
                <a:ea typeface="Calibri" panose="020F0502020204030204" pitchFamily="34" charset="0"/>
                <a:cs typeface="Calibri" panose="020F0502020204030204" pitchFamily="34" charset="0"/>
              </a:rPr>
              <a:t>*de bijbel vertelt echter dat Gods nabijheid onze menselijkheid versterkt (bron van het christelijk humanisme)</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BE" sz="2000" kern="100" dirty="0">
                <a:effectLst/>
                <a:latin typeface="Calibri" panose="020F0502020204030204" pitchFamily="34" charset="0"/>
                <a:ea typeface="Calibri" panose="020F0502020204030204" pitchFamily="34" charset="0"/>
                <a:cs typeface="Calibri" panose="020F0502020204030204" pitchFamily="34" charset="0"/>
              </a:rPr>
              <a:t>*de veronderstelling van een moderne cultuur die vooral inzet op menselijke ontplooiing en groei is dat God een bedreiging vormt voor de vrijheid van de mens. God wil dat de mens leeft, voluit.</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BE" sz="2000" i="1" kern="100" dirty="0">
                <a:effectLst/>
                <a:latin typeface="Calibri" panose="020F0502020204030204" pitchFamily="34" charset="0"/>
                <a:ea typeface="Calibri" panose="020F0502020204030204" pitchFamily="34" charset="0"/>
                <a:cs typeface="Calibri" panose="020F0502020204030204" pitchFamily="34" charset="0"/>
              </a:rPr>
              <a:t>Eerste woord van de verkondiging: een woord over God: wie is God? God is geen rivaal van de mens, Hij neemt geen ruimte in, maar </a:t>
            </a:r>
            <a:r>
              <a:rPr lang="nl-BE" sz="2000" b="1" i="1" kern="100" dirty="0">
                <a:effectLst/>
                <a:latin typeface="Calibri" panose="020F0502020204030204" pitchFamily="34" charset="0"/>
                <a:ea typeface="Calibri" panose="020F0502020204030204" pitchFamily="34" charset="0"/>
                <a:cs typeface="Calibri" panose="020F0502020204030204" pitchFamily="34" charset="0"/>
              </a:rPr>
              <a:t>God geeft ruimte aan de mens om voluit te leven</a:t>
            </a:r>
            <a:r>
              <a:rPr lang="nl-BE" sz="2000" i="1" kern="100" dirty="0">
                <a:effectLst/>
                <a:latin typeface="Calibri" panose="020F0502020204030204" pitchFamily="34" charset="0"/>
                <a:ea typeface="Calibri" panose="020F0502020204030204" pitchFamily="34" charset="0"/>
                <a:cs typeface="Calibri" panose="020F0502020204030204" pitchFamily="34" charset="0"/>
              </a:rPr>
              <a:t>.</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Tree>
    <p:extLst>
      <p:ext uri="{BB962C8B-B14F-4D97-AF65-F5344CB8AC3E}">
        <p14:creationId xmlns:p14="http://schemas.microsoft.com/office/powerpoint/2010/main" val="25430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AA446C-24A4-54D1-9F29-3957EC09B077}"/>
              </a:ext>
            </a:extLst>
          </p:cNvPr>
          <p:cNvSpPr>
            <a:spLocks noGrp="1"/>
          </p:cNvSpPr>
          <p:nvPr>
            <p:ph type="ctrTitle"/>
          </p:nvPr>
        </p:nvSpPr>
        <p:spPr/>
        <p:txBody>
          <a:bodyPr/>
          <a:lstStyle/>
          <a:p>
            <a:r>
              <a:rPr lang="nl-NL" dirty="0"/>
              <a:t>Rusteloos blijft ons hart tot het zijn rust vindt in u</a:t>
            </a:r>
            <a:endParaRPr lang="nl-BE" dirty="0"/>
          </a:p>
        </p:txBody>
      </p:sp>
      <p:sp>
        <p:nvSpPr>
          <p:cNvPr id="3" name="Ondertitel 2">
            <a:extLst>
              <a:ext uri="{FF2B5EF4-FFF2-40B4-BE49-F238E27FC236}">
                <a16:creationId xmlns:a16="http://schemas.microsoft.com/office/drawing/2014/main" id="{368E5011-D4B6-DDB5-A9C1-EDBF0778D4EF}"/>
              </a:ext>
            </a:extLst>
          </p:cNvPr>
          <p:cNvSpPr>
            <a:spLocks noGrp="1"/>
          </p:cNvSpPr>
          <p:nvPr>
            <p:ph type="subTitle" idx="1"/>
          </p:nvPr>
        </p:nvSpPr>
        <p:spPr/>
        <p:txBody>
          <a:bodyPr/>
          <a:lstStyle/>
          <a:p>
            <a:r>
              <a:rPr lang="nl-NL" dirty="0"/>
              <a:t>Augustinus</a:t>
            </a:r>
            <a:endParaRPr lang="nl-BE" dirty="0"/>
          </a:p>
        </p:txBody>
      </p:sp>
    </p:spTree>
    <p:extLst>
      <p:ext uri="{BB962C8B-B14F-4D97-AF65-F5344CB8AC3E}">
        <p14:creationId xmlns:p14="http://schemas.microsoft.com/office/powerpoint/2010/main" val="3111162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6A1DB1-220B-D408-ED5D-4A2A00D1DE30}"/>
              </a:ext>
            </a:extLst>
          </p:cNvPr>
          <p:cNvSpPr>
            <a:spLocks noGrp="1"/>
          </p:cNvSpPr>
          <p:nvPr>
            <p:ph type="title"/>
          </p:nvPr>
        </p:nvSpPr>
        <p:spPr/>
        <p:txBody>
          <a:bodyPr/>
          <a:lstStyle/>
          <a:p>
            <a:r>
              <a:rPr lang="nl-BE" dirty="0"/>
              <a:t>Wie is de mens? Augustinus</a:t>
            </a:r>
          </a:p>
        </p:txBody>
      </p:sp>
      <p:sp>
        <p:nvSpPr>
          <p:cNvPr id="3" name="Tijdelijke aanduiding voor inhoud 2">
            <a:extLst>
              <a:ext uri="{FF2B5EF4-FFF2-40B4-BE49-F238E27FC236}">
                <a16:creationId xmlns:a16="http://schemas.microsoft.com/office/drawing/2014/main" id="{6C8CF4E3-CCAD-7402-B080-BFA490B9E5C5}"/>
              </a:ext>
            </a:extLst>
          </p:cNvPr>
          <p:cNvSpPr>
            <a:spLocks noGrp="1"/>
          </p:cNvSpPr>
          <p:nvPr>
            <p:ph idx="1"/>
          </p:nvPr>
        </p:nvSpPr>
        <p:spPr/>
        <p:txBody>
          <a:bodyPr>
            <a:normAutofit lnSpcReduction="10000"/>
          </a:bodyPr>
          <a:lstStyle/>
          <a:p>
            <a:pPr algn="just">
              <a:lnSpc>
                <a:spcPct val="107000"/>
              </a:lnSpc>
              <a:spcAft>
                <a:spcPts val="800"/>
              </a:spcAft>
            </a:pPr>
            <a:r>
              <a:rPr lang="nl-BE" sz="2000" kern="100" dirty="0">
                <a:effectLst/>
                <a:latin typeface="Calibri" panose="020F0502020204030204" pitchFamily="34" charset="0"/>
                <a:ea typeface="Calibri" panose="020F0502020204030204" pitchFamily="34" charset="0"/>
                <a:cs typeface="Calibri" panose="020F0502020204030204" pitchFamily="34" charset="0"/>
              </a:rPr>
              <a:t>Augustinus van Hippo – 4</a:t>
            </a:r>
            <a:r>
              <a:rPr lang="nl-BE" sz="2000" kern="100" baseline="30000" dirty="0">
                <a:effectLst/>
                <a:latin typeface="Calibri" panose="020F0502020204030204" pitchFamily="34" charset="0"/>
                <a:ea typeface="Calibri" panose="020F0502020204030204" pitchFamily="34" charset="0"/>
                <a:cs typeface="Calibri" panose="020F0502020204030204" pitchFamily="34" charset="0"/>
              </a:rPr>
              <a:t>e</a:t>
            </a:r>
            <a:r>
              <a:rPr lang="nl-BE" sz="2000" kern="100" dirty="0">
                <a:effectLst/>
                <a:latin typeface="Calibri" panose="020F0502020204030204" pitchFamily="34" charset="0"/>
                <a:ea typeface="Calibri" panose="020F0502020204030204" pitchFamily="34" charset="0"/>
                <a:cs typeface="Calibri" panose="020F0502020204030204" pitchFamily="34" charset="0"/>
              </a:rPr>
              <a:t> eeuw – grootste theoloog van de vroege middeleeuwen</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BE" sz="2000" kern="100" dirty="0">
                <a:effectLst/>
                <a:latin typeface="Calibri" panose="020F0502020204030204" pitchFamily="34" charset="0"/>
                <a:ea typeface="Calibri" panose="020F0502020204030204" pitchFamily="34" charset="0"/>
                <a:cs typeface="Calibri" panose="020F0502020204030204" pitchFamily="34" charset="0"/>
              </a:rPr>
              <a:t>*de onrust van het hart is een universele en menselijke realiteit, mensen zijn wezens van verlangen (veel meer dan van rationeel denken: bewijs mij dat God bestaat of schenk mij een ervaring die mij vrede, troost en vreugde brengt)</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BE" sz="2000" kern="100" dirty="0">
                <a:effectLst/>
                <a:latin typeface="Calibri" panose="020F0502020204030204" pitchFamily="34" charset="0"/>
                <a:ea typeface="Calibri" panose="020F0502020204030204" pitchFamily="34" charset="0"/>
                <a:cs typeface="Calibri" panose="020F0502020204030204" pitchFamily="34" charset="0"/>
              </a:rPr>
              <a:t>*Augustinus verbindt die onrust met God (als bron van rust), dat is misschien vandaag te snel maar dat is wel de vraag voor onze tijdgenoten; wat is in jouw leven het antwoord op dat verlangen</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BE" sz="2000" kern="100" dirty="0">
                <a:effectLst/>
                <a:latin typeface="Calibri" panose="020F0502020204030204" pitchFamily="34" charset="0"/>
                <a:ea typeface="Calibri" panose="020F0502020204030204" pitchFamily="34" charset="0"/>
                <a:cs typeface="Calibri" panose="020F0502020204030204" pitchFamily="34" charset="0"/>
              </a:rPr>
              <a:t>*volgens </a:t>
            </a:r>
            <a:r>
              <a:rPr lang="nl-BE" sz="2000" kern="100" dirty="0" err="1">
                <a:effectLst/>
                <a:latin typeface="Calibri" panose="020F0502020204030204" pitchFamily="34" charset="0"/>
                <a:ea typeface="Calibri" panose="020F0502020204030204" pitchFamily="34" charset="0"/>
                <a:cs typeface="Calibri" panose="020F0502020204030204" pitchFamily="34" charset="0"/>
              </a:rPr>
              <a:t>Barron</a:t>
            </a:r>
            <a:r>
              <a:rPr lang="nl-BE" sz="2000" kern="100" dirty="0">
                <a:effectLst/>
                <a:latin typeface="Calibri" panose="020F0502020204030204" pitchFamily="34" charset="0"/>
                <a:ea typeface="Calibri" panose="020F0502020204030204" pitchFamily="34" charset="0"/>
                <a:cs typeface="Calibri" panose="020F0502020204030204" pitchFamily="34" charset="0"/>
              </a:rPr>
              <a:t> verbinden mensen die onrust met ‘</a:t>
            </a:r>
            <a:r>
              <a:rPr lang="nl-BE" sz="2000" kern="100" dirty="0" err="1">
                <a:effectLst/>
                <a:latin typeface="Calibri" panose="020F0502020204030204" pitchFamily="34" charset="0"/>
                <a:ea typeface="Calibri" panose="020F0502020204030204" pitchFamily="34" charset="0"/>
                <a:cs typeface="Calibri" panose="020F0502020204030204" pitchFamily="34" charset="0"/>
              </a:rPr>
              <a:t>something</a:t>
            </a:r>
            <a:r>
              <a:rPr lang="nl-BE" sz="2000" kern="100" dirty="0">
                <a:effectLst/>
                <a:latin typeface="Calibri" panose="020F0502020204030204" pitchFamily="34" charset="0"/>
                <a:ea typeface="Calibri" panose="020F0502020204030204" pitchFamily="34" charset="0"/>
                <a:cs typeface="Calibri" panose="020F0502020204030204" pitchFamily="34" charset="0"/>
              </a:rPr>
              <a:t> </a:t>
            </a:r>
            <a:r>
              <a:rPr lang="nl-BE" sz="2000" kern="100" dirty="0" err="1">
                <a:effectLst/>
                <a:latin typeface="Calibri" panose="020F0502020204030204" pitchFamily="34" charset="0"/>
                <a:ea typeface="Calibri" panose="020F0502020204030204" pitchFamily="34" charset="0"/>
                <a:cs typeface="Calibri" panose="020F0502020204030204" pitchFamily="34" charset="0"/>
              </a:rPr>
              <a:t>less</a:t>
            </a:r>
            <a:r>
              <a:rPr lang="nl-BE" sz="2000" kern="100" dirty="0">
                <a:effectLst/>
                <a:latin typeface="Calibri" panose="020F0502020204030204" pitchFamily="34" charset="0"/>
                <a:ea typeface="Calibri" panose="020F0502020204030204" pitchFamily="34" charset="0"/>
                <a:cs typeface="Calibri" panose="020F0502020204030204" pitchFamily="34" charset="0"/>
              </a:rPr>
              <a:t> </a:t>
            </a:r>
            <a:r>
              <a:rPr lang="nl-BE" sz="2000" kern="100" dirty="0" err="1">
                <a:effectLst/>
                <a:latin typeface="Calibri" panose="020F0502020204030204" pitchFamily="34" charset="0"/>
                <a:ea typeface="Calibri" panose="020F0502020204030204" pitchFamily="34" charset="0"/>
                <a:cs typeface="Calibri" panose="020F0502020204030204" pitchFamily="34" charset="0"/>
              </a:rPr>
              <a:t>than</a:t>
            </a:r>
            <a:r>
              <a:rPr lang="nl-BE" sz="2000" kern="100" dirty="0">
                <a:effectLst/>
                <a:latin typeface="Calibri" panose="020F0502020204030204" pitchFamily="34" charset="0"/>
                <a:ea typeface="Calibri" panose="020F0502020204030204" pitchFamily="34" charset="0"/>
                <a:cs typeface="Calibri" panose="020F0502020204030204" pitchFamily="34" charset="0"/>
              </a:rPr>
              <a:t> God’, dat is het eeuwige probleem van de mens: een verlangen naar oneindigheid vasthaken aan een eindige realiteit</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BE" sz="2000" i="1" kern="100" dirty="0">
                <a:effectLst/>
                <a:latin typeface="Calibri" panose="020F0502020204030204" pitchFamily="34" charset="0"/>
                <a:ea typeface="Calibri" panose="020F0502020204030204" pitchFamily="34" charset="0"/>
                <a:cs typeface="Calibri" panose="020F0502020204030204" pitchFamily="34" charset="0"/>
              </a:rPr>
              <a:t>Tweede woord van de verkondiging: een woord over de mens: wie is de mens? De mens is een wezen van verlangen</a:t>
            </a:r>
            <a:r>
              <a:rPr lang="nl-BE" sz="2000" b="1" i="1" kern="100" dirty="0">
                <a:effectLst/>
                <a:latin typeface="Calibri" panose="020F0502020204030204" pitchFamily="34" charset="0"/>
                <a:ea typeface="Calibri" panose="020F0502020204030204" pitchFamily="34" charset="0"/>
                <a:cs typeface="Calibri" panose="020F0502020204030204" pitchFamily="34" charset="0"/>
              </a:rPr>
              <a:t>. Help mensen keuzes maken die duurzame troostende vreugde geven</a:t>
            </a:r>
            <a:r>
              <a:rPr lang="nl-BE" sz="2000" i="1" kern="100" dirty="0">
                <a:effectLst/>
                <a:latin typeface="Calibri" panose="020F0502020204030204" pitchFamily="34" charset="0"/>
                <a:ea typeface="Calibri" panose="020F0502020204030204" pitchFamily="34" charset="0"/>
                <a:cs typeface="Calibri" panose="020F0502020204030204" pitchFamily="34" charset="0"/>
              </a:rPr>
              <a:t>.</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Tree>
    <p:extLst>
      <p:ext uri="{BB962C8B-B14F-4D97-AF65-F5344CB8AC3E}">
        <p14:creationId xmlns:p14="http://schemas.microsoft.com/office/powerpoint/2010/main" val="642820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F8B6D0-860E-0046-CB94-2D7AB809A0B9}"/>
              </a:ext>
            </a:extLst>
          </p:cNvPr>
          <p:cNvSpPr>
            <a:spLocks noGrp="1"/>
          </p:cNvSpPr>
          <p:nvPr>
            <p:ph type="ctrTitle"/>
          </p:nvPr>
        </p:nvSpPr>
        <p:spPr/>
        <p:txBody>
          <a:bodyPr/>
          <a:lstStyle/>
          <a:p>
            <a:r>
              <a:rPr lang="nl-NL" dirty="0"/>
              <a:t>Christus is het beeld van de onzichtbare God</a:t>
            </a:r>
            <a:endParaRPr lang="nl-BE" dirty="0"/>
          </a:p>
        </p:txBody>
      </p:sp>
      <p:sp>
        <p:nvSpPr>
          <p:cNvPr id="3" name="Ondertitel 2">
            <a:extLst>
              <a:ext uri="{FF2B5EF4-FFF2-40B4-BE49-F238E27FC236}">
                <a16:creationId xmlns:a16="http://schemas.microsoft.com/office/drawing/2014/main" id="{367DE0DA-6E16-C355-5BB9-EF77E0716FC2}"/>
              </a:ext>
            </a:extLst>
          </p:cNvPr>
          <p:cNvSpPr>
            <a:spLocks noGrp="1"/>
          </p:cNvSpPr>
          <p:nvPr>
            <p:ph type="subTitle" idx="1"/>
          </p:nvPr>
        </p:nvSpPr>
        <p:spPr/>
        <p:txBody>
          <a:bodyPr/>
          <a:lstStyle/>
          <a:p>
            <a:r>
              <a:rPr lang="nl-NL" dirty="0"/>
              <a:t>Johannes van Damascus</a:t>
            </a:r>
            <a:endParaRPr lang="nl-BE" dirty="0"/>
          </a:p>
        </p:txBody>
      </p:sp>
    </p:spTree>
    <p:extLst>
      <p:ext uri="{BB962C8B-B14F-4D97-AF65-F5344CB8AC3E}">
        <p14:creationId xmlns:p14="http://schemas.microsoft.com/office/powerpoint/2010/main" val="1455567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8AC80A-534F-E25A-5835-395166339C3A}"/>
              </a:ext>
            </a:extLst>
          </p:cNvPr>
          <p:cNvSpPr>
            <a:spLocks noGrp="1"/>
          </p:cNvSpPr>
          <p:nvPr>
            <p:ph type="title"/>
          </p:nvPr>
        </p:nvSpPr>
        <p:spPr/>
        <p:txBody>
          <a:bodyPr/>
          <a:lstStyle/>
          <a:p>
            <a:r>
              <a:rPr lang="nl-BE" dirty="0"/>
              <a:t>Wat trekt de aandacht? Johannes van Damascus</a:t>
            </a:r>
          </a:p>
        </p:txBody>
      </p:sp>
      <p:sp>
        <p:nvSpPr>
          <p:cNvPr id="3" name="Tijdelijke aanduiding voor inhoud 2">
            <a:extLst>
              <a:ext uri="{FF2B5EF4-FFF2-40B4-BE49-F238E27FC236}">
                <a16:creationId xmlns:a16="http://schemas.microsoft.com/office/drawing/2014/main" id="{C9A8D1C6-068D-4627-97C6-D65288117D07}"/>
              </a:ext>
            </a:extLst>
          </p:cNvPr>
          <p:cNvSpPr>
            <a:spLocks noGrp="1"/>
          </p:cNvSpPr>
          <p:nvPr>
            <p:ph idx="1"/>
          </p:nvPr>
        </p:nvSpPr>
        <p:spPr/>
        <p:txBody>
          <a:bodyPr>
            <a:normAutofit fontScale="92500" lnSpcReduction="20000"/>
          </a:bodyPr>
          <a:lstStyle/>
          <a:p>
            <a:pPr algn="just">
              <a:lnSpc>
                <a:spcPct val="107000"/>
              </a:lnSpc>
              <a:spcAft>
                <a:spcPts val="800"/>
              </a:spcAft>
            </a:pPr>
            <a:r>
              <a:rPr lang="nl-BE" sz="2000" kern="100" dirty="0">
                <a:effectLst/>
                <a:latin typeface="Calibri" panose="020F0502020204030204" pitchFamily="34" charset="0"/>
                <a:ea typeface="Calibri" panose="020F0502020204030204" pitchFamily="34" charset="0"/>
                <a:cs typeface="Calibri" panose="020F0502020204030204" pitchFamily="34" charset="0"/>
              </a:rPr>
              <a:t>Johannes van Damascus – 7</a:t>
            </a:r>
            <a:r>
              <a:rPr lang="nl-BE" sz="2000" kern="100" baseline="30000" dirty="0">
                <a:effectLst/>
                <a:latin typeface="Calibri" panose="020F0502020204030204" pitchFamily="34" charset="0"/>
                <a:ea typeface="Calibri" panose="020F0502020204030204" pitchFamily="34" charset="0"/>
                <a:cs typeface="Calibri" panose="020F0502020204030204" pitchFamily="34" charset="0"/>
              </a:rPr>
              <a:t>e</a:t>
            </a:r>
            <a:r>
              <a:rPr lang="nl-BE" sz="2000" kern="100" dirty="0">
                <a:effectLst/>
                <a:latin typeface="Calibri" panose="020F0502020204030204" pitchFamily="34" charset="0"/>
                <a:ea typeface="Calibri" panose="020F0502020204030204" pitchFamily="34" charset="0"/>
                <a:cs typeface="Calibri" panose="020F0502020204030204" pitchFamily="34" charset="0"/>
              </a:rPr>
              <a:t>/8</a:t>
            </a:r>
            <a:r>
              <a:rPr lang="nl-BE" sz="2000" kern="100" baseline="30000" dirty="0">
                <a:effectLst/>
                <a:latin typeface="Calibri" panose="020F0502020204030204" pitchFamily="34" charset="0"/>
                <a:ea typeface="Calibri" panose="020F0502020204030204" pitchFamily="34" charset="0"/>
                <a:cs typeface="Calibri" panose="020F0502020204030204" pitchFamily="34" charset="0"/>
              </a:rPr>
              <a:t>e</a:t>
            </a:r>
            <a:r>
              <a:rPr lang="nl-BE" sz="2000" kern="100" dirty="0">
                <a:effectLst/>
                <a:latin typeface="Calibri" panose="020F0502020204030204" pitchFamily="34" charset="0"/>
                <a:ea typeface="Calibri" panose="020F0502020204030204" pitchFamily="34" charset="0"/>
                <a:cs typeface="Calibri" panose="020F0502020204030204" pitchFamily="34" charset="0"/>
              </a:rPr>
              <a:t> eeuw – monnik, priester, theoloog oosterse kerk</a:t>
            </a:r>
            <a:endParaRPr lang="nl-BE" sz="2000" kern="1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BE" sz="2000" kern="100" dirty="0">
                <a:effectLst/>
                <a:latin typeface="Calibri" panose="020F0502020204030204" pitchFamily="34" charset="0"/>
                <a:ea typeface="Calibri" panose="020F0502020204030204" pitchFamily="34" charset="0"/>
                <a:cs typeface="Calibri" panose="020F0502020204030204" pitchFamily="34" charset="0"/>
              </a:rPr>
              <a:t>*pleitbezorger van de ‘</a:t>
            </a:r>
            <a:r>
              <a:rPr lang="nl-BE" sz="2000" kern="100" dirty="0" err="1">
                <a:effectLst/>
                <a:latin typeface="Calibri" panose="020F0502020204030204" pitchFamily="34" charset="0"/>
                <a:ea typeface="Calibri" panose="020F0502020204030204" pitchFamily="34" charset="0"/>
                <a:cs typeface="Calibri" panose="020F0502020204030204" pitchFamily="34" charset="0"/>
              </a:rPr>
              <a:t>icono-filie</a:t>
            </a:r>
            <a:r>
              <a:rPr lang="nl-BE" sz="2000" kern="100" dirty="0">
                <a:effectLst/>
                <a:latin typeface="Calibri" panose="020F0502020204030204" pitchFamily="34" charset="0"/>
                <a:ea typeface="Calibri" panose="020F0502020204030204" pitchFamily="34" charset="0"/>
                <a:cs typeface="Calibri" panose="020F0502020204030204" pitchFamily="34" charset="0"/>
              </a:rPr>
              <a:t>’ (versus de iconoclasten: geen beelden van God want je doet afbreuk aan de verhevenheid van God als je hem afbeeldt)</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BE" sz="2000" kern="100" dirty="0">
                <a:effectLst/>
                <a:latin typeface="Calibri" panose="020F0502020204030204" pitchFamily="34" charset="0"/>
                <a:ea typeface="Calibri" panose="020F0502020204030204" pitchFamily="34" charset="0"/>
                <a:cs typeface="Calibri" panose="020F0502020204030204" pitchFamily="34" charset="0"/>
              </a:rPr>
              <a:t>*Westerse traditie heeft besloten: een afbeelding is geen afbreuk, want God maakte immers een beeld van zichzelf: de humaniteit van Jezus Christus is beeld van de levende God</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BE" sz="2000" kern="100" dirty="0">
                <a:effectLst/>
                <a:latin typeface="Calibri" panose="020F0502020204030204" pitchFamily="34" charset="0"/>
                <a:ea typeface="Calibri" panose="020F0502020204030204" pitchFamily="34" charset="0"/>
                <a:cs typeface="Calibri" panose="020F0502020204030204" pitchFamily="34" charset="0"/>
              </a:rPr>
              <a:t>*een enorme impact: het zichtbare (kunst, cultuur, architectuur, …) wordt de toegangspoort tot het onzichtbare (zien), het belang van verbeelding</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BE" sz="2000" kern="100" dirty="0">
                <a:effectLst/>
                <a:latin typeface="Calibri" panose="020F0502020204030204" pitchFamily="34" charset="0"/>
                <a:ea typeface="Calibri" panose="020F0502020204030204" pitchFamily="34" charset="0"/>
                <a:cs typeface="Calibri" panose="020F0502020204030204" pitchFamily="34" charset="0"/>
              </a:rPr>
              <a:t>*schoonheid is de eerste van de </a:t>
            </a:r>
            <a:r>
              <a:rPr lang="nl-BE" sz="2000" kern="100" dirty="0" err="1">
                <a:effectLst/>
                <a:latin typeface="Calibri" panose="020F0502020204030204" pitchFamily="34" charset="0"/>
                <a:ea typeface="Calibri" panose="020F0502020204030204" pitchFamily="34" charset="0"/>
                <a:cs typeface="Calibri" panose="020F0502020204030204" pitchFamily="34" charset="0"/>
              </a:rPr>
              <a:t>transcendentalia</a:t>
            </a:r>
            <a:r>
              <a:rPr lang="nl-BE" sz="2000" kern="100" dirty="0">
                <a:effectLst/>
                <a:latin typeface="Calibri" panose="020F0502020204030204" pitchFamily="34" charset="0"/>
                <a:ea typeface="Calibri" panose="020F0502020204030204" pitchFamily="34" charset="0"/>
                <a:cs typeface="Calibri" panose="020F0502020204030204" pitchFamily="34" charset="0"/>
              </a:rPr>
              <a:t> (dat wat eerst onze aandacht opeist)</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BE" sz="2000" i="1" kern="100" dirty="0">
                <a:effectLst/>
                <a:latin typeface="Calibri" panose="020F0502020204030204" pitchFamily="34" charset="0"/>
                <a:ea typeface="Calibri" panose="020F0502020204030204" pitchFamily="34" charset="0"/>
                <a:cs typeface="Calibri" panose="020F0502020204030204" pitchFamily="34" charset="0"/>
              </a:rPr>
              <a:t>Derde woord van de verkondiging: een ‘schone’ realiteit die openmaakt, dus eerst de zintuigen, dan het verstand. </a:t>
            </a:r>
            <a:r>
              <a:rPr lang="nl-BE" sz="2000" b="1" i="1" kern="100" dirty="0">
                <a:effectLst/>
                <a:latin typeface="Calibri" panose="020F0502020204030204" pitchFamily="34" charset="0"/>
                <a:ea typeface="Calibri" panose="020F0502020204030204" pitchFamily="34" charset="0"/>
                <a:cs typeface="Calibri" panose="020F0502020204030204" pitchFamily="34" charset="0"/>
              </a:rPr>
              <a:t>Schoonheid maakt mensen open en ontvankelijk, argumenten doen mensen tegenargumenten bedenken.</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Tree>
    <p:extLst>
      <p:ext uri="{BB962C8B-B14F-4D97-AF65-F5344CB8AC3E}">
        <p14:creationId xmlns:p14="http://schemas.microsoft.com/office/powerpoint/2010/main" val="3131240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966</Words>
  <Application>Microsoft Office PowerPoint</Application>
  <PresentationFormat>Breedbeeld</PresentationFormat>
  <Paragraphs>68</Paragraphs>
  <Slides>15</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5 principes van verkondiging</vt:lpstr>
      <vt:lpstr>PowerPoint-presentatie</vt:lpstr>
      <vt:lpstr>Word on fire</vt:lpstr>
      <vt:lpstr>De glorie van God is de levende mens</vt:lpstr>
      <vt:lpstr>Wie is God? Ireneüs</vt:lpstr>
      <vt:lpstr>Rusteloos blijft ons hart tot het zijn rust vindt in u</vt:lpstr>
      <vt:lpstr>Wie is de mens? Augustinus</vt:lpstr>
      <vt:lpstr>Christus is het beeld van de onzichtbare God</vt:lpstr>
      <vt:lpstr>Wat trekt de aandacht? Johannes van Damascus</vt:lpstr>
      <vt:lpstr>Geloof en rede</vt:lpstr>
      <vt:lpstr>Waarover hebben we het? Thomas van Aquino</vt:lpstr>
      <vt:lpstr>PowerPoint-presentatie</vt:lpstr>
      <vt:lpstr>Langs welke weg? Fulton Sheen</vt:lpstr>
      <vt:lpstr>5 principes van verkondiging</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principes van verkondiging</dc:title>
  <dc:creator>Piet Raes</dc:creator>
  <cp:lastModifiedBy>Virginie Carlassara</cp:lastModifiedBy>
  <cp:revision>8</cp:revision>
  <cp:lastPrinted>2023-10-03T12:09:28Z</cp:lastPrinted>
  <dcterms:created xsi:type="dcterms:W3CDTF">2023-10-02T13:43:16Z</dcterms:created>
  <dcterms:modified xsi:type="dcterms:W3CDTF">2023-10-10T12:53:41Z</dcterms:modified>
</cp:coreProperties>
</file>