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8" r:id="rId2"/>
    <p:sldId id="260" r:id="rId3"/>
    <p:sldId id="262" r:id="rId4"/>
    <p:sldId id="259" r:id="rId5"/>
    <p:sldId id="263" r:id="rId6"/>
    <p:sldId id="261" r:id="rId7"/>
    <p:sldId id="265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6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0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9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8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6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6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1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7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4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3AB5E-9779-4FE7-A29D-8456E3FE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9930" y="744909"/>
            <a:ext cx="4073858" cy="2912691"/>
          </a:xfrm>
        </p:spPr>
        <p:txBody>
          <a:bodyPr anchor="b">
            <a:normAutofit fontScale="90000"/>
          </a:bodyPr>
          <a:lstStyle/>
          <a:p>
            <a:pPr algn="l"/>
            <a:r>
              <a:rPr lang="nl-NL" i="1" dirty="0"/>
              <a:t>Dies </a:t>
            </a:r>
            <a:r>
              <a:rPr lang="nl-NL" i="1" dirty="0" err="1"/>
              <a:t>Domini</a:t>
            </a:r>
            <a:r>
              <a:rPr lang="nl-NL" i="1" dirty="0"/>
              <a:t> </a:t>
            </a:r>
            <a:r>
              <a:rPr lang="nl-NL" dirty="0"/>
              <a:t>en de praktijk van Verkondiging &amp; Catechese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A0E870-BEC1-4C34-BD32-8099B04A5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801" y="4074784"/>
            <a:ext cx="3776415" cy="2054306"/>
          </a:xfrm>
        </p:spPr>
        <p:txBody>
          <a:bodyPr anchor="t">
            <a:normAutofit/>
          </a:bodyPr>
          <a:lstStyle/>
          <a:p>
            <a:pPr algn="l"/>
            <a:r>
              <a:rPr lang="nl-NL" sz="2200" dirty="0"/>
              <a:t>2 operationele doelstellingen en bijhorende acties </a:t>
            </a:r>
            <a:endParaRPr 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D2B4343-488C-4F4B-81F4-E3E625CCB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45" y="567942"/>
            <a:ext cx="4587781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3AB5E-9779-4FE7-A29D-8456E3FE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9930" y="744909"/>
            <a:ext cx="3776416" cy="2912691"/>
          </a:xfrm>
        </p:spPr>
        <p:txBody>
          <a:bodyPr anchor="b">
            <a:normAutofit/>
          </a:bodyPr>
          <a:lstStyle/>
          <a:p>
            <a:pPr algn="l"/>
            <a:r>
              <a:rPr lang="nl-NL" dirty="0"/>
              <a:t>Een dag als alle andere?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A0E870-BEC1-4C34-BD32-8099B04A5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801" y="4074784"/>
            <a:ext cx="3776415" cy="2054306"/>
          </a:xfrm>
        </p:spPr>
        <p:txBody>
          <a:bodyPr anchor="t">
            <a:normAutofit/>
          </a:bodyPr>
          <a:lstStyle/>
          <a:p>
            <a:pPr algn="l"/>
            <a:endParaRPr lang="nl-NL" sz="2200" dirty="0"/>
          </a:p>
          <a:p>
            <a:pPr algn="l"/>
            <a:endParaRPr 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D2B4343-488C-4F4B-81F4-E3E625CCB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45" y="567942"/>
            <a:ext cx="4587781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9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3AB5E-9779-4FE7-A29D-8456E3FE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9930" y="744909"/>
            <a:ext cx="3776416" cy="2912691"/>
          </a:xfrm>
        </p:spPr>
        <p:txBody>
          <a:bodyPr anchor="b">
            <a:normAutofit/>
          </a:bodyPr>
          <a:lstStyle/>
          <a:p>
            <a:pPr algn="l"/>
            <a:r>
              <a:rPr lang="nl-NL" sz="2800" dirty="0"/>
              <a:t>Operationele doelstellingen met een verkondigende en catechetische inslag</a:t>
            </a:r>
            <a:endParaRPr lang="nl-BE" sz="2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A0E870-BEC1-4C34-BD32-8099B04A5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801" y="4074784"/>
            <a:ext cx="3776415" cy="2054306"/>
          </a:xfrm>
        </p:spPr>
        <p:txBody>
          <a:bodyPr anchor="t">
            <a:normAutofit/>
          </a:bodyPr>
          <a:lstStyle/>
          <a:p>
            <a:pPr algn="l"/>
            <a:r>
              <a:rPr lang="nl-NL" sz="2200" dirty="0"/>
              <a:t>Nr. 29, 30, 35, 41, 45, 67</a:t>
            </a:r>
          </a:p>
          <a:p>
            <a:pPr algn="l"/>
            <a:endParaRPr 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D2B4343-488C-4F4B-81F4-E3E625CCB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45" y="567942"/>
            <a:ext cx="4587781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2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3AB5E-9779-4FE7-A29D-8456E3FE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4109" y="744909"/>
            <a:ext cx="4587781" cy="2912691"/>
          </a:xfrm>
        </p:spPr>
        <p:txBody>
          <a:bodyPr anchor="b">
            <a:normAutofit/>
          </a:bodyPr>
          <a:lstStyle/>
          <a:p>
            <a:pPr algn="l"/>
            <a:r>
              <a:rPr lang="nl-NL" dirty="0"/>
              <a:t>1 Herontdekking van de slotrites (45)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A0E870-BEC1-4C34-BD32-8099B04A5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801" y="4074784"/>
            <a:ext cx="3776415" cy="2054306"/>
          </a:xfrm>
        </p:spPr>
        <p:txBody>
          <a:bodyPr anchor="t">
            <a:normAutofit lnSpcReduction="10000"/>
          </a:bodyPr>
          <a:lstStyle/>
          <a:p>
            <a:pPr marL="342900" indent="-342900" algn="l">
              <a:buFontTx/>
              <a:buChar char="-"/>
            </a:pPr>
            <a:r>
              <a:rPr lang="nl-NL" sz="2200" dirty="0"/>
              <a:t>Feest van en voor de hele week</a:t>
            </a:r>
          </a:p>
          <a:p>
            <a:pPr marL="342900" indent="-342900" algn="l">
              <a:buFontTx/>
              <a:buChar char="-"/>
            </a:pPr>
            <a:r>
              <a:rPr lang="nl-NL" sz="2200" dirty="0"/>
              <a:t>“Zo wordt u gezonden” (“Gaat nu allen heen in vrede”)</a:t>
            </a:r>
          </a:p>
          <a:p>
            <a:pPr marL="342900" indent="-342900" algn="l">
              <a:buFontTx/>
              <a:buChar char="-"/>
            </a:pPr>
            <a:endParaRPr lang="nl-NL" sz="2200" dirty="0"/>
          </a:p>
          <a:p>
            <a:pPr algn="l"/>
            <a:endParaRPr 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D2B4343-488C-4F4B-81F4-E3E625CCB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45" y="567942"/>
            <a:ext cx="4587781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9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3AB5E-9779-4FE7-A29D-8456E3FE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4109" y="744909"/>
            <a:ext cx="4587781" cy="2912691"/>
          </a:xfrm>
        </p:spPr>
        <p:txBody>
          <a:bodyPr anchor="b">
            <a:normAutofit/>
          </a:bodyPr>
          <a:lstStyle/>
          <a:p>
            <a:pPr algn="l"/>
            <a:r>
              <a:rPr lang="nl-NL" dirty="0"/>
              <a:t>1 Herontdekking van de slotrites (45)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A0E870-BEC1-4C34-BD32-8099B04A5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3562" y="3764066"/>
            <a:ext cx="4281266" cy="2423670"/>
          </a:xfrm>
        </p:spPr>
        <p:txBody>
          <a:bodyPr anchor="t">
            <a:normAutofit fontScale="550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nl-NL" sz="2200" dirty="0"/>
              <a:t>Zending als getuige van de Blijde Boodschap</a:t>
            </a:r>
          </a:p>
          <a:p>
            <a:pPr marL="342900" indent="-342900" algn="l">
              <a:buFontTx/>
              <a:buChar char="-"/>
            </a:pPr>
            <a:r>
              <a:rPr lang="nl-NL" sz="2200" dirty="0"/>
              <a:t>Pastorale actie: </a:t>
            </a:r>
          </a:p>
          <a:p>
            <a:pPr marL="800100" lvl="1" indent="-342900" algn="l">
              <a:buFontTx/>
              <a:buChar char="-"/>
            </a:pPr>
            <a:r>
              <a:rPr lang="nl-NL" sz="2200" dirty="0"/>
              <a:t>In ontmoetingsmoment na viering bewustzijn hiervan bespreken</a:t>
            </a:r>
          </a:p>
          <a:p>
            <a:pPr marL="800100" lvl="1" indent="-342900" algn="l">
              <a:buFontTx/>
              <a:buChar char="-"/>
            </a:pPr>
            <a:r>
              <a:rPr lang="nl-NL" sz="2200" dirty="0"/>
              <a:t>In week na de viering tijdens pastorale vergaderingen terugkomen op de zending</a:t>
            </a:r>
          </a:p>
          <a:p>
            <a:pPr marL="800100" lvl="1" indent="-342900" algn="l">
              <a:buFontTx/>
              <a:buChar char="-"/>
            </a:pPr>
            <a:r>
              <a:rPr lang="nl-NL" sz="2200" dirty="0"/>
              <a:t>Getuigenis van mensen die zich gezonden weten (bv Kerk &amp; Leven of “Aan tafel”)</a:t>
            </a:r>
          </a:p>
          <a:p>
            <a:pPr marL="800100" lvl="1" indent="-342900" algn="l">
              <a:buFontTx/>
              <a:buChar char="-"/>
            </a:pPr>
            <a:r>
              <a:rPr lang="nl-NL" sz="2200" dirty="0"/>
              <a:t>Geestelijke Kerk vormen in de week </a:t>
            </a:r>
          </a:p>
          <a:p>
            <a:pPr marL="800100" lvl="1" indent="-342900" algn="l">
              <a:buFontTx/>
              <a:buChar char="-"/>
            </a:pPr>
            <a:r>
              <a:rPr lang="nl-NL" sz="2200" dirty="0"/>
              <a:t>Houding bij het verlaten van de kerk</a:t>
            </a:r>
          </a:p>
          <a:p>
            <a:pPr marL="342900" indent="-342900" algn="l">
              <a:buFontTx/>
              <a:buChar char="-"/>
            </a:pPr>
            <a:endParaRPr lang="nl-NL" sz="2200" dirty="0"/>
          </a:p>
          <a:p>
            <a:pPr algn="l"/>
            <a:endParaRPr 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D2B4343-488C-4F4B-81F4-E3E625CCB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45" y="567942"/>
            <a:ext cx="4587781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9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3AB5E-9779-4FE7-A29D-8456E3FE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8565" y="744909"/>
            <a:ext cx="4587781" cy="2912691"/>
          </a:xfrm>
        </p:spPr>
        <p:txBody>
          <a:bodyPr anchor="b">
            <a:normAutofit/>
          </a:bodyPr>
          <a:lstStyle/>
          <a:p>
            <a:pPr algn="l"/>
            <a:r>
              <a:rPr lang="nl-NL" dirty="0"/>
              <a:t>2</a:t>
            </a:r>
            <a:br>
              <a:rPr lang="nl-NL" dirty="0"/>
            </a:br>
            <a:r>
              <a:rPr lang="nl-NL" dirty="0"/>
              <a:t>Gemeenschaps- dimensie van de </a:t>
            </a:r>
            <a:r>
              <a:rPr lang="nl-NL" i="1" dirty="0"/>
              <a:t>Dies </a:t>
            </a:r>
            <a:r>
              <a:rPr lang="nl-NL" i="1" dirty="0" err="1"/>
              <a:t>Domini</a:t>
            </a:r>
            <a:endParaRPr lang="nl-BE" i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A0E870-BEC1-4C34-BD32-8099B04A5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7295" y="4074784"/>
            <a:ext cx="4141922" cy="2054306"/>
          </a:xfrm>
        </p:spPr>
        <p:txBody>
          <a:bodyPr anchor="t">
            <a:normAutofit/>
          </a:bodyPr>
          <a:lstStyle/>
          <a:p>
            <a:pPr algn="l"/>
            <a:r>
              <a:rPr lang="nl-NL" sz="2200" i="1" dirty="0"/>
              <a:t>Dies </a:t>
            </a:r>
            <a:r>
              <a:rPr lang="nl-NL" sz="2200" i="1" dirty="0" err="1"/>
              <a:t>Domini</a:t>
            </a:r>
            <a:r>
              <a:rPr lang="nl-NL" sz="2200" i="1" dirty="0"/>
              <a:t> </a:t>
            </a:r>
            <a:r>
              <a:rPr lang="nl-NL" sz="2200" dirty="0"/>
              <a:t>= </a:t>
            </a:r>
            <a:r>
              <a:rPr lang="nl-NL" sz="2200" i="1" dirty="0"/>
              <a:t>Dies Ecclesiae</a:t>
            </a:r>
          </a:p>
          <a:p>
            <a:pPr algn="l"/>
            <a:r>
              <a:rPr lang="nl-NL" sz="2200" dirty="0"/>
              <a:t>De eucharistie op zondag is gemeenschapsvormend en de vierende gemeenschap vormt het Lichaam van Christus</a:t>
            </a:r>
            <a:endParaRPr 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D2B4343-488C-4F4B-81F4-E3E625CCB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45" y="567942"/>
            <a:ext cx="4587781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3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3AB5E-9779-4FE7-A29D-8456E3FE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8565" y="744909"/>
            <a:ext cx="4587781" cy="2912691"/>
          </a:xfrm>
        </p:spPr>
        <p:txBody>
          <a:bodyPr anchor="b">
            <a:normAutofit/>
          </a:bodyPr>
          <a:lstStyle/>
          <a:p>
            <a:pPr algn="l"/>
            <a:r>
              <a:rPr lang="nl-NL" dirty="0"/>
              <a:t>2</a:t>
            </a:r>
            <a:br>
              <a:rPr lang="nl-NL" dirty="0"/>
            </a:br>
            <a:r>
              <a:rPr lang="nl-NL" dirty="0"/>
              <a:t>Gemeenschaps- dimensie van de </a:t>
            </a:r>
            <a:r>
              <a:rPr lang="nl-NL" i="1" dirty="0"/>
              <a:t>Dies </a:t>
            </a:r>
            <a:r>
              <a:rPr lang="nl-NL" i="1" dirty="0" err="1"/>
              <a:t>Domini</a:t>
            </a:r>
            <a:endParaRPr lang="nl-BE" i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A0E870-BEC1-4C34-BD32-8099B04A5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7295" y="4074784"/>
            <a:ext cx="4141922" cy="2326016"/>
          </a:xfrm>
        </p:spPr>
        <p:txBody>
          <a:bodyPr anchor="t">
            <a:normAutofit fontScale="40000" lnSpcReduction="20000"/>
          </a:bodyPr>
          <a:lstStyle/>
          <a:p>
            <a:pPr algn="l"/>
            <a:r>
              <a:rPr lang="nl-NL" sz="1400" dirty="0"/>
              <a:t>Pastorale acties:</a:t>
            </a:r>
          </a:p>
          <a:p>
            <a:pPr algn="l"/>
            <a:r>
              <a:rPr lang="nl-NL" sz="1400" dirty="0"/>
              <a:t>Catechetische initiatieven plannen op zondag</a:t>
            </a:r>
          </a:p>
          <a:p>
            <a:pPr algn="l"/>
            <a:r>
              <a:rPr lang="nl-NL" sz="1400" dirty="0"/>
              <a:t>Onthaal in/door de gemeenschap</a:t>
            </a:r>
          </a:p>
          <a:p>
            <a:pPr algn="l"/>
            <a:r>
              <a:rPr lang="nl-NL" sz="1400" dirty="0"/>
              <a:t>Een bruisende Kerk</a:t>
            </a:r>
          </a:p>
          <a:p>
            <a:pPr algn="l"/>
            <a:r>
              <a:rPr lang="nl-NL" sz="1400" dirty="0"/>
              <a:t>Gemeenschapsmaal op zondag</a:t>
            </a:r>
          </a:p>
          <a:p>
            <a:pPr algn="l"/>
            <a:r>
              <a:rPr lang="nl-NL" sz="1400" dirty="0"/>
              <a:t>Initiatie = initiatie in de eucharistie vierende gemeenschap op zondag (≠aparte groepen)</a:t>
            </a:r>
          </a:p>
          <a:p>
            <a:pPr algn="l"/>
            <a:r>
              <a:rPr lang="nl-NL" sz="1400" dirty="0"/>
              <a:t>Catechese over de lezingen</a:t>
            </a:r>
          </a:p>
          <a:p>
            <a:pPr algn="l"/>
            <a:r>
              <a:rPr lang="nl-NL" sz="1400" dirty="0"/>
              <a:t>Bruidsmysterie</a:t>
            </a:r>
          </a:p>
          <a:p>
            <a:pPr algn="l"/>
            <a:r>
              <a:rPr lang="nl-NL" sz="1400" dirty="0"/>
              <a:t>Paasgemeenschap</a:t>
            </a:r>
          </a:p>
          <a:p>
            <a:pPr algn="l"/>
            <a:r>
              <a:rPr lang="nl-NL" sz="1400" dirty="0"/>
              <a:t>Leven in overeenstemming met de Verkondiging</a:t>
            </a:r>
          </a:p>
          <a:p>
            <a:pPr algn="l"/>
            <a:r>
              <a:rPr lang="nl-NL" sz="1400" dirty="0"/>
              <a:t>Waar is de gemeente?</a:t>
            </a:r>
          </a:p>
          <a:p>
            <a:pPr algn="l"/>
            <a:endParaRPr lang="nl-BE" sz="1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D2B4343-488C-4F4B-81F4-E3E625CCB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45" y="567942"/>
            <a:ext cx="4587781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66990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226</Words>
  <Application>Microsoft Office PowerPoint</Application>
  <PresentationFormat>Breedbeeld</PresentationFormat>
  <Paragraphs>31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AvenirNext LT Pro Medium</vt:lpstr>
      <vt:lpstr>BlockprintVTI</vt:lpstr>
      <vt:lpstr>Dies Domini en de praktijk van Verkondiging &amp; Catechese</vt:lpstr>
      <vt:lpstr>Een dag als alle andere?</vt:lpstr>
      <vt:lpstr>Operationele doelstellingen met een verkondigende en catechetische inslag</vt:lpstr>
      <vt:lpstr>1 Herontdekking van de slotrites (45)</vt:lpstr>
      <vt:lpstr>1 Herontdekking van de slotrites (45)</vt:lpstr>
      <vt:lpstr>2 Gemeenschaps- dimensie van de Dies Domini</vt:lpstr>
      <vt:lpstr>2 Gemeenschaps- dimensie van de Dies Domini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Dies Domini en de praktijk van verkondiging en catechese</dc:title>
  <dc:creator>Bart Willemen</dc:creator>
  <cp:lastModifiedBy>Anton De Preter</cp:lastModifiedBy>
  <cp:revision>10</cp:revision>
  <dcterms:created xsi:type="dcterms:W3CDTF">2022-03-08T13:00:37Z</dcterms:created>
  <dcterms:modified xsi:type="dcterms:W3CDTF">2022-03-08T17:01:33Z</dcterms:modified>
</cp:coreProperties>
</file>