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3" r:id="rId2"/>
    <p:sldId id="263" r:id="rId3"/>
    <p:sldId id="285" r:id="rId4"/>
    <p:sldId id="284" r:id="rId5"/>
    <p:sldId id="277" r:id="rId6"/>
    <p:sldId id="287" r:id="rId7"/>
    <p:sldId id="293" r:id="rId8"/>
    <p:sldId id="292" r:id="rId9"/>
    <p:sldId id="294" r:id="rId10"/>
    <p:sldId id="295" r:id="rId11"/>
    <p:sldId id="257" r:id="rId12"/>
    <p:sldId id="286" r:id="rId13"/>
    <p:sldId id="271" r:id="rId14"/>
    <p:sldId id="274" r:id="rId15"/>
    <p:sldId id="291" r:id="rId16"/>
    <p:sldId id="300" r:id="rId17"/>
    <p:sldId id="282" r:id="rId18"/>
    <p:sldId id="288" r:id="rId19"/>
    <p:sldId id="289" r:id="rId20"/>
    <p:sldId id="296" r:id="rId21"/>
    <p:sldId id="297" r:id="rId22"/>
    <p:sldId id="298" r:id="rId23"/>
    <p:sldId id="299" r:id="rId24"/>
    <p:sldId id="29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2A2BAF-1835-438E-8277-22EEB0D34CEE}" v="2" dt="2023-06-20T12:43:37.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 Willemen" userId="b44b83f9-e3e9-4990-acfe-d9a905ee86f3" providerId="ADAL" clId="{252A2BAF-1835-438E-8277-22EEB0D34CEE}"/>
    <pc:docChg chg="custSel addSld delSld modSld">
      <pc:chgData name="Bart Willemen" userId="b44b83f9-e3e9-4990-acfe-d9a905ee86f3" providerId="ADAL" clId="{252A2BAF-1835-438E-8277-22EEB0D34CEE}" dt="2023-06-20T12:43:37.460" v="389"/>
      <pc:docMkLst>
        <pc:docMk/>
      </pc:docMkLst>
      <pc:sldChg chg="modSp mod">
        <pc:chgData name="Bart Willemen" userId="b44b83f9-e3e9-4990-acfe-d9a905ee86f3" providerId="ADAL" clId="{252A2BAF-1835-438E-8277-22EEB0D34CEE}" dt="2023-06-13T16:53:32.451" v="304" actId="20577"/>
        <pc:sldMkLst>
          <pc:docMk/>
          <pc:sldMk cId="4169682377" sldId="284"/>
        </pc:sldMkLst>
        <pc:spChg chg="mod">
          <ac:chgData name="Bart Willemen" userId="b44b83f9-e3e9-4990-acfe-d9a905ee86f3" providerId="ADAL" clId="{252A2BAF-1835-438E-8277-22EEB0D34CEE}" dt="2023-06-13T16:53:32.451" v="304" actId="20577"/>
          <ac:spMkLst>
            <pc:docMk/>
            <pc:sldMk cId="4169682377" sldId="284"/>
            <ac:spMk id="2" creationId="{7602C730-3334-4B89-841C-EE8694C2D4FC}"/>
          </ac:spMkLst>
        </pc:spChg>
      </pc:sldChg>
      <pc:sldChg chg="modSp mod">
        <pc:chgData name="Bart Willemen" userId="b44b83f9-e3e9-4990-acfe-d9a905ee86f3" providerId="ADAL" clId="{252A2BAF-1835-438E-8277-22EEB0D34CEE}" dt="2023-06-13T16:56:22.139" v="306" actId="20577"/>
        <pc:sldMkLst>
          <pc:docMk/>
          <pc:sldMk cId="3048444278" sldId="285"/>
        </pc:sldMkLst>
        <pc:spChg chg="mod">
          <ac:chgData name="Bart Willemen" userId="b44b83f9-e3e9-4990-acfe-d9a905ee86f3" providerId="ADAL" clId="{252A2BAF-1835-438E-8277-22EEB0D34CEE}" dt="2023-06-13T16:56:22.139" v="306" actId="20577"/>
          <ac:spMkLst>
            <pc:docMk/>
            <pc:sldMk cId="3048444278" sldId="285"/>
            <ac:spMk id="3" creationId="{50BE9293-B660-46EA-8575-42B8FC4D6788}"/>
          </ac:spMkLst>
        </pc:spChg>
      </pc:sldChg>
      <pc:sldChg chg="delSp modSp add del mod setBg delDesignElem">
        <pc:chgData name="Bart Willemen" userId="b44b83f9-e3e9-4990-acfe-d9a905ee86f3" providerId="ADAL" clId="{252A2BAF-1835-438E-8277-22EEB0D34CEE}" dt="2023-06-20T12:43:35.313" v="388" actId="2696"/>
        <pc:sldMkLst>
          <pc:docMk/>
          <pc:sldMk cId="544776751" sldId="300"/>
        </pc:sldMkLst>
        <pc:spChg chg="mod">
          <ac:chgData name="Bart Willemen" userId="b44b83f9-e3e9-4990-acfe-d9a905ee86f3" providerId="ADAL" clId="{252A2BAF-1835-438E-8277-22EEB0D34CEE}" dt="2023-06-13T17:45:49.001" v="387" actId="20577"/>
          <ac:spMkLst>
            <pc:docMk/>
            <pc:sldMk cId="544776751" sldId="300"/>
            <ac:spMk id="2" creationId="{222610C2-7A73-45C8-9E8C-77C835D7FD2F}"/>
          </ac:spMkLst>
        </pc:spChg>
        <pc:spChg chg="del">
          <ac:chgData name="Bart Willemen" userId="b44b83f9-e3e9-4990-acfe-d9a905ee86f3" providerId="ADAL" clId="{252A2BAF-1835-438E-8277-22EEB0D34CEE}" dt="2023-06-13T17:44:32.882" v="308"/>
          <ac:spMkLst>
            <pc:docMk/>
            <pc:sldMk cId="544776751" sldId="300"/>
            <ac:spMk id="19" creationId="{922081EA-7107-46FA-A893-B15086A74875}"/>
          </ac:spMkLst>
        </pc:spChg>
        <pc:picChg chg="del">
          <ac:chgData name="Bart Willemen" userId="b44b83f9-e3e9-4990-acfe-d9a905ee86f3" providerId="ADAL" clId="{252A2BAF-1835-438E-8277-22EEB0D34CEE}" dt="2023-06-13T17:44:32.882" v="308"/>
          <ac:picMkLst>
            <pc:docMk/>
            <pc:sldMk cId="544776751" sldId="300"/>
            <ac:picMk id="21" creationId="{DD8889DF-D030-4BCD-9797-4BBD1986C26B}"/>
          </ac:picMkLst>
        </pc:picChg>
      </pc:sldChg>
      <pc:sldChg chg="add">
        <pc:chgData name="Bart Willemen" userId="b44b83f9-e3e9-4990-acfe-d9a905ee86f3" providerId="ADAL" clId="{252A2BAF-1835-438E-8277-22EEB0D34CEE}" dt="2023-06-20T12:43:37.460" v="389"/>
        <pc:sldMkLst>
          <pc:docMk/>
          <pc:sldMk cId="4051099870" sldId="300"/>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nl-NL"/>
              <a:t>Klik om stijl te bewerken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nl-NL"/>
              <a:t>Klik om stijl te bewerken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nl-NL"/>
              <a:t>Klik om stijl te bewerken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nl-NL"/>
              <a:t>Klik om stijl te bewerken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48A87A34-81AB-432B-8DAE-1953F412C126}" type="datetimeFigureOut">
              <a:rPr lang="en-US" dirty="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nl-NL"/>
              <a:t>Klik om stijl te bewerken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48A87A34-81AB-432B-8DAE-1953F412C126}" type="datetimeFigureOut">
              <a:rPr lang="en-US" dirty="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nl-NL"/>
              <a:t>Klik om stijl te bewerken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nl-NL"/>
              <a:t>Klik om stijl te bewerken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48A87A34-81AB-432B-8DAE-1953F412C126}" type="datetimeFigureOut">
              <a:rPr lang="en-US" dirty="0"/>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nl-NL"/>
              <a:t>Klik om stijl te bewerken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8A87A34-81AB-432B-8DAE-1953F412C126}" type="datetimeFigureOut">
              <a:rPr lang="en-US" dirty="0"/>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6/20/2023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31"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35" name="Rectangle 1034">
            <a:extLst>
              <a:ext uri="{FF2B5EF4-FFF2-40B4-BE49-F238E27FC236}">
                <a16:creationId xmlns:a16="http://schemas.microsoft.com/office/drawing/2014/main" id="{48EC41B9-2D25-48A6-BC40-DA8F79F3E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ptisterium kathedraal van Christus het Licht (Oackland, CA) © Skier Dude">
            <a:extLst>
              <a:ext uri="{FF2B5EF4-FFF2-40B4-BE49-F238E27FC236}">
                <a16:creationId xmlns:a16="http://schemas.microsoft.com/office/drawing/2014/main" id="{CDAD4210-88B9-4675-8844-3AB40095C341}"/>
              </a:ext>
            </a:extLst>
          </p:cNvPr>
          <p:cNvPicPr>
            <a:picLocks noGrp="1" noChangeAspect="1" noChangeArrowheads="1"/>
          </p:cNvPicPr>
          <p:nvPr>
            <p:ph sz="quarter" idx="13"/>
          </p:nvPr>
        </p:nvPicPr>
        <p:blipFill rotWithShape="1">
          <a:blip r:embed="rId4">
            <a:extLst>
              <a:ext uri="{28A0092B-C50C-407E-A947-70E740481C1C}">
                <a14:useLocalDpi xmlns:a14="http://schemas.microsoft.com/office/drawing/2010/main" val="0"/>
              </a:ext>
            </a:extLst>
          </a:blip>
          <a:srcRect t="8320" b="38632"/>
          <a:stretch/>
        </p:blipFill>
        <p:spPr bwMode="auto">
          <a:xfrm>
            <a:off x="1336836" y="957486"/>
            <a:ext cx="9564674" cy="3285330"/>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37" name="Picture 1036">
            <a:extLst>
              <a:ext uri="{FF2B5EF4-FFF2-40B4-BE49-F238E27FC236}">
                <a16:creationId xmlns:a16="http://schemas.microsoft.com/office/drawing/2014/main" id="{F8F21547-A433-450A-B2A3-930DCFAB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r="71324"/>
          <a:stretch/>
        </p:blipFill>
        <p:spPr>
          <a:xfrm>
            <a:off x="0" y="0"/>
            <a:ext cx="3496235" cy="6858000"/>
          </a:xfrm>
          <a:prstGeom prst="rect">
            <a:avLst/>
          </a:prstGeom>
        </p:spPr>
      </p:pic>
      <p:sp>
        <p:nvSpPr>
          <p:cNvPr id="2" name="Titel 1">
            <a:extLst>
              <a:ext uri="{FF2B5EF4-FFF2-40B4-BE49-F238E27FC236}">
                <a16:creationId xmlns:a16="http://schemas.microsoft.com/office/drawing/2014/main" id="{7602C730-3334-4B89-841C-EE8694C2D4FC}"/>
              </a:ext>
            </a:extLst>
          </p:cNvPr>
          <p:cNvSpPr>
            <a:spLocks noGrp="1"/>
          </p:cNvSpPr>
          <p:nvPr>
            <p:ph type="title"/>
          </p:nvPr>
        </p:nvSpPr>
        <p:spPr>
          <a:xfrm>
            <a:off x="635211" y="4562855"/>
            <a:ext cx="10916365" cy="1137554"/>
          </a:xfrm>
        </p:spPr>
        <p:txBody>
          <a:bodyPr vert="horz" lIns="91440" tIns="45720" rIns="91440" bIns="45720" rtlCol="0" anchor="b">
            <a:normAutofit/>
          </a:bodyPr>
          <a:lstStyle/>
          <a:p>
            <a:r>
              <a:rPr lang="en-US" sz="2300"/>
              <a:t>Diocesane Vormingsavond 13 juni </a:t>
            </a:r>
            <a:br>
              <a:rPr lang="en-US" sz="2300"/>
            </a:br>
            <a:r>
              <a:rPr lang="en-US" sz="2300"/>
              <a:t>De vreugde van de weg:</a:t>
            </a:r>
            <a:br>
              <a:rPr lang="en-US" sz="2300"/>
            </a:br>
            <a:r>
              <a:rPr lang="en-US" sz="2300"/>
              <a:t>de inspiratie van het catechumenaat </a:t>
            </a:r>
          </a:p>
        </p:txBody>
      </p:sp>
      <p:pic>
        <p:nvPicPr>
          <p:cNvPr id="1039" name="Picture 1038">
            <a:extLst>
              <a:ext uri="{FF2B5EF4-FFF2-40B4-BE49-F238E27FC236}">
                <a16:creationId xmlns:a16="http://schemas.microsoft.com/office/drawing/2014/main" id="{A73B520B-D7E7-436A-B263-0682940B4F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spTree>
    <p:extLst>
      <p:ext uri="{BB962C8B-B14F-4D97-AF65-F5344CB8AC3E}">
        <p14:creationId xmlns:p14="http://schemas.microsoft.com/office/powerpoint/2010/main" val="165257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Tijdelijke aanduiding voor inhoud 3">
            <a:extLst>
              <a:ext uri="{FF2B5EF4-FFF2-40B4-BE49-F238E27FC236}">
                <a16:creationId xmlns:a16="http://schemas.microsoft.com/office/drawing/2014/main" id="{8682AEC0-F230-C62D-9551-E49CB33FEBBD}"/>
              </a:ext>
            </a:extLst>
          </p:cNvPr>
          <p:cNvPicPr>
            <a:picLocks noGrp="1" noChangeAspect="1"/>
          </p:cNvPicPr>
          <p:nvPr>
            <p:ph sz="quarter" idx="13"/>
          </p:nvPr>
        </p:nvPicPr>
        <p:blipFill rotWithShape="1">
          <a:blip r:embed="rId4"/>
          <a:srcRect b="15730"/>
          <a:stretch/>
        </p:blipFill>
        <p:spPr>
          <a:xfrm>
            <a:off x="20" y="10"/>
            <a:ext cx="12191980" cy="6857990"/>
          </a:xfrm>
          <a:prstGeom prst="rect">
            <a:avLst/>
          </a:prstGeom>
        </p:spPr>
      </p:pic>
    </p:spTree>
    <p:extLst>
      <p:ext uri="{BB962C8B-B14F-4D97-AF65-F5344CB8AC3E}">
        <p14:creationId xmlns:p14="http://schemas.microsoft.com/office/powerpoint/2010/main" val="483162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08B58CE-A486-4D86-A04C-CEBEC0C6E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a:extLst>
              <a:ext uri="{FF2B5EF4-FFF2-40B4-BE49-F238E27FC236}">
                <a16:creationId xmlns:a16="http://schemas.microsoft.com/office/drawing/2014/main" id="{7EF397AE-0609-4FFB-A98F-ECD05F0EF2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jlen die naar het licht wijzen">
            <a:extLst>
              <a:ext uri="{FF2B5EF4-FFF2-40B4-BE49-F238E27FC236}">
                <a16:creationId xmlns:a16="http://schemas.microsoft.com/office/drawing/2014/main" id="{36642AB9-9052-5CE2-1ECD-70DDBA81AE80}"/>
              </a:ext>
            </a:extLst>
          </p:cNvPr>
          <p:cNvPicPr>
            <a:picLocks noChangeAspect="1"/>
          </p:cNvPicPr>
          <p:nvPr/>
        </p:nvPicPr>
        <p:blipFill rotWithShape="1">
          <a:blip r:embed="rId3">
            <a:duotone>
              <a:schemeClr val="bg2">
                <a:shade val="45000"/>
                <a:satMod val="135000"/>
              </a:schemeClr>
              <a:prstClr val="white"/>
            </a:duotone>
            <a:alphaModFix amt="25000"/>
          </a:blip>
          <a:srcRect b="15730"/>
          <a:stretch/>
        </p:blipFill>
        <p:spPr>
          <a:xfrm>
            <a:off x="20" y="10"/>
            <a:ext cx="12191980" cy="6857990"/>
          </a:xfrm>
          <a:prstGeom prst="rect">
            <a:avLst/>
          </a:prstGeom>
        </p:spPr>
      </p:pic>
      <p:pic>
        <p:nvPicPr>
          <p:cNvPr id="29" name="Picture 28">
            <a:extLst>
              <a:ext uri="{FF2B5EF4-FFF2-40B4-BE49-F238E27FC236}">
                <a16:creationId xmlns:a16="http://schemas.microsoft.com/office/drawing/2014/main" id="{FF0509A6-53B5-44A9-B59C-1D9C4DD3C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BFC0F37-BD17-4106-8E85-D26FAEC3C8F2}"/>
              </a:ext>
            </a:extLst>
          </p:cNvPr>
          <p:cNvSpPr>
            <a:spLocks noGrp="1"/>
          </p:cNvSpPr>
          <p:nvPr>
            <p:ph type="title"/>
          </p:nvPr>
        </p:nvSpPr>
        <p:spPr>
          <a:xfrm>
            <a:off x="913775" y="618517"/>
            <a:ext cx="10364451" cy="1596177"/>
          </a:xfrm>
        </p:spPr>
        <p:txBody>
          <a:bodyPr>
            <a:normAutofit/>
          </a:bodyPr>
          <a:lstStyle/>
          <a:p>
            <a:r>
              <a:rPr lang="nl-NL"/>
              <a:t>1. ALGEMEEN: CATECHESE: ELKE DAG GROEIEN IN GELOOF en gedoopt zijn, een weg die nooit eindigt</a:t>
            </a:r>
            <a:endParaRPr lang="nl-BE"/>
          </a:p>
        </p:txBody>
      </p:sp>
      <p:sp>
        <p:nvSpPr>
          <p:cNvPr id="3" name="Tijdelijke aanduiding voor inhoud 2">
            <a:extLst>
              <a:ext uri="{FF2B5EF4-FFF2-40B4-BE49-F238E27FC236}">
                <a16:creationId xmlns:a16="http://schemas.microsoft.com/office/drawing/2014/main" id="{50BE9293-B660-46EA-8575-42B8FC4D6788}"/>
              </a:ext>
            </a:extLst>
          </p:cNvPr>
          <p:cNvSpPr>
            <a:spLocks noGrp="1"/>
          </p:cNvSpPr>
          <p:nvPr>
            <p:ph sz="quarter" idx="13"/>
          </p:nvPr>
        </p:nvSpPr>
        <p:spPr>
          <a:xfrm>
            <a:off x="913774" y="2214694"/>
            <a:ext cx="10363826" cy="4439324"/>
          </a:xfrm>
        </p:spPr>
        <p:txBody>
          <a:bodyPr>
            <a:normAutofit fontScale="92500" lnSpcReduction="10000"/>
          </a:bodyPr>
          <a:lstStyle/>
          <a:p>
            <a:pPr marL="0" indent="0">
              <a:lnSpc>
                <a:spcPct val="110000"/>
              </a:lnSpc>
              <a:buNone/>
            </a:pPr>
            <a:r>
              <a:rPr lang="nl-NL" sz="2100" b="1" dirty="0"/>
              <a:t>“DE GODDELIJKE woorden en wie ze leest groeien samen”</a:t>
            </a:r>
          </a:p>
          <a:p>
            <a:pPr marL="0" indent="0">
              <a:lnSpc>
                <a:spcPct val="110000"/>
              </a:lnSpc>
              <a:buNone/>
            </a:pPr>
            <a:r>
              <a:rPr lang="nl-NL" sz="2100" dirty="0"/>
              <a:t>(Gregorius de grote)</a:t>
            </a:r>
          </a:p>
          <a:p>
            <a:pPr marL="0" indent="0">
              <a:lnSpc>
                <a:spcPct val="110000"/>
              </a:lnSpc>
              <a:buNone/>
            </a:pPr>
            <a:endParaRPr lang="nl-NL" sz="2100" dirty="0"/>
          </a:p>
          <a:p>
            <a:pPr>
              <a:lnSpc>
                <a:spcPct val="110000"/>
              </a:lnSpc>
              <a:buFontTx/>
              <a:buChar char="-"/>
            </a:pPr>
            <a:r>
              <a:rPr lang="nl-BE" sz="2100" dirty="0"/>
              <a:t>Op weg gaan (hoe ervaren we zelf een op weg gaan in liturgie, kerkelijk jaar, veertigdagentijd, paaswake, </a:t>
            </a:r>
            <a:r>
              <a:rPr lang="nl-BE" sz="2100" dirty="0" err="1"/>
              <a:t>pasen</a:t>
            </a:r>
            <a:r>
              <a:rPr lang="nl-BE" sz="2100" dirty="0"/>
              <a:t>, </a:t>
            </a:r>
            <a:r>
              <a:rPr lang="nl-BE" sz="2100" dirty="0" err="1"/>
              <a:t>pinksteren</a:t>
            </a:r>
            <a:r>
              <a:rPr lang="nl-BE" sz="2100" dirty="0"/>
              <a:t>)</a:t>
            </a:r>
          </a:p>
          <a:p>
            <a:pPr>
              <a:lnSpc>
                <a:spcPct val="110000"/>
              </a:lnSpc>
              <a:buFontTx/>
              <a:buChar char="-"/>
            </a:pPr>
            <a:r>
              <a:rPr lang="nl-BE" sz="2100" dirty="0"/>
              <a:t>Ook los van initiatiesacramenten (hoe ontmoeten we christus in de andere mensen, in de periferie, in diaconie en solidariteit?)</a:t>
            </a:r>
          </a:p>
          <a:p>
            <a:pPr>
              <a:lnSpc>
                <a:spcPct val="110000"/>
              </a:lnSpc>
              <a:buFontTx/>
              <a:buChar char="-"/>
            </a:pPr>
            <a:r>
              <a:rPr lang="nl-BE" sz="2100" dirty="0"/>
              <a:t>In Gemeenschap (elkaar onthalen, iedereen catechist voor elkaar)</a:t>
            </a:r>
          </a:p>
          <a:p>
            <a:pPr marL="0" indent="0">
              <a:lnSpc>
                <a:spcPct val="110000"/>
              </a:lnSpc>
              <a:buNone/>
            </a:pPr>
            <a:endParaRPr lang="nl-BE" sz="2100" dirty="0"/>
          </a:p>
          <a:p>
            <a:pPr>
              <a:lnSpc>
                <a:spcPct val="110000"/>
              </a:lnSpc>
            </a:pPr>
            <a:r>
              <a:rPr lang="nl-BE" sz="2100" dirty="0"/>
              <a:t>Belgische bisschoppen: volwassen worden in geloof (2006)</a:t>
            </a:r>
          </a:p>
          <a:p>
            <a:pPr>
              <a:lnSpc>
                <a:spcPct val="110000"/>
              </a:lnSpc>
            </a:pPr>
            <a:r>
              <a:rPr lang="nl-BE" sz="2100" dirty="0"/>
              <a:t>Vaticaan: Directorium voor de catechese (2020)</a:t>
            </a:r>
          </a:p>
          <a:p>
            <a:pPr marL="0" indent="0">
              <a:lnSpc>
                <a:spcPct val="110000"/>
              </a:lnSpc>
              <a:buNone/>
            </a:pPr>
            <a:endParaRPr lang="nl-BE" sz="1300" dirty="0"/>
          </a:p>
        </p:txBody>
      </p:sp>
    </p:spTree>
    <p:extLst>
      <p:ext uri="{BB962C8B-B14F-4D97-AF65-F5344CB8AC3E}">
        <p14:creationId xmlns:p14="http://schemas.microsoft.com/office/powerpoint/2010/main" val="3982834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962C77D-6A14-1F49-133D-ACFBA24F08F7}"/>
              </a:ext>
            </a:extLst>
          </p:cNvPr>
          <p:cNvPicPr>
            <a:picLocks noChangeAspect="1"/>
          </p:cNvPicPr>
          <p:nvPr/>
        </p:nvPicPr>
        <p:blipFill rotWithShape="1">
          <a:blip r:embed="rId2"/>
          <a:srcRect b="15730"/>
          <a:stretch/>
        </p:blipFill>
        <p:spPr>
          <a:xfrm>
            <a:off x="-295402" y="-109788"/>
            <a:ext cx="12191980" cy="6858000"/>
          </a:xfrm>
          <a:prstGeom prst="rect">
            <a:avLst/>
          </a:prstGeom>
        </p:spPr>
      </p:pic>
      <p:sp>
        <p:nvSpPr>
          <p:cNvPr id="30" name="Rectangle 29">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BFC0F37-BD17-4106-8E85-D26FAEC3C8F2}"/>
              </a:ext>
            </a:extLst>
          </p:cNvPr>
          <p:cNvSpPr>
            <a:spLocks noGrp="1"/>
          </p:cNvSpPr>
          <p:nvPr>
            <p:ph type="title"/>
          </p:nvPr>
        </p:nvSpPr>
        <p:spPr>
          <a:xfrm>
            <a:off x="913775" y="618517"/>
            <a:ext cx="10364451" cy="1596177"/>
          </a:xfrm>
        </p:spPr>
        <p:txBody>
          <a:bodyPr>
            <a:normAutofit/>
          </a:bodyPr>
          <a:lstStyle/>
          <a:p>
            <a:r>
              <a:rPr lang="nl-NL" dirty="0"/>
              <a:t>1. ALGEMEEN: viering 50 jaar </a:t>
            </a:r>
            <a:r>
              <a:rPr lang="nl-NL" dirty="0" err="1"/>
              <a:t>catechumenaat</a:t>
            </a:r>
            <a:r>
              <a:rPr lang="nl-NL" dirty="0"/>
              <a:t> in kerk in </a:t>
            </a:r>
            <a:r>
              <a:rPr lang="nl-NL" dirty="0" err="1"/>
              <a:t>belgiË</a:t>
            </a:r>
            <a:r>
              <a:rPr lang="nl-NL" dirty="0"/>
              <a:t> (21 maart 2023)</a:t>
            </a:r>
            <a:endParaRPr lang="nl-BE" dirty="0"/>
          </a:p>
        </p:txBody>
      </p:sp>
      <p:sp>
        <p:nvSpPr>
          <p:cNvPr id="3" name="Tijdelijke aanduiding voor inhoud 2">
            <a:extLst>
              <a:ext uri="{FF2B5EF4-FFF2-40B4-BE49-F238E27FC236}">
                <a16:creationId xmlns:a16="http://schemas.microsoft.com/office/drawing/2014/main" id="{50BE9293-B660-46EA-8575-42B8FC4D6788}"/>
              </a:ext>
            </a:extLst>
          </p:cNvPr>
          <p:cNvSpPr>
            <a:spLocks noGrp="1"/>
          </p:cNvSpPr>
          <p:nvPr>
            <p:ph sz="quarter" idx="13"/>
          </p:nvPr>
        </p:nvSpPr>
        <p:spPr>
          <a:xfrm>
            <a:off x="913774" y="2367092"/>
            <a:ext cx="10363826" cy="4488154"/>
          </a:xfrm>
        </p:spPr>
        <p:txBody>
          <a:bodyPr>
            <a:normAutofit lnSpcReduction="10000"/>
          </a:bodyPr>
          <a:lstStyle/>
          <a:p>
            <a:pPr marL="0" indent="0">
              <a:lnSpc>
                <a:spcPct val="110000"/>
              </a:lnSpc>
              <a:buNone/>
            </a:pPr>
            <a:r>
              <a:rPr lang="nl-NL" dirty="0"/>
              <a:t>- 21 maart 2023 in </a:t>
            </a:r>
            <a:r>
              <a:rPr lang="nl-NL" dirty="0" err="1"/>
              <a:t>leuven</a:t>
            </a:r>
            <a:r>
              <a:rPr lang="nl-NL" dirty="0"/>
              <a:t> </a:t>
            </a:r>
          </a:p>
          <a:p>
            <a:pPr marL="0" indent="0">
              <a:lnSpc>
                <a:spcPct val="110000"/>
              </a:lnSpc>
              <a:buNone/>
            </a:pPr>
            <a:r>
              <a:rPr lang="nl-NL" dirty="0"/>
              <a:t>Viering 50 jaar herinvoering </a:t>
            </a:r>
            <a:r>
              <a:rPr lang="nl-NL" dirty="0" err="1"/>
              <a:t>ordO</a:t>
            </a:r>
            <a:r>
              <a:rPr lang="nl-NL" dirty="0"/>
              <a:t> </a:t>
            </a:r>
            <a:r>
              <a:rPr lang="nl-NL" dirty="0" err="1"/>
              <a:t>initiationis</a:t>
            </a:r>
            <a:r>
              <a:rPr lang="nl-NL" dirty="0"/>
              <a:t> </a:t>
            </a:r>
            <a:r>
              <a:rPr lang="nl-NL" dirty="0" err="1"/>
              <a:t>christianae</a:t>
            </a:r>
            <a:r>
              <a:rPr lang="nl-NL" dirty="0"/>
              <a:t> </a:t>
            </a:r>
            <a:r>
              <a:rPr lang="nl-NL" dirty="0" err="1"/>
              <a:t>adultorum</a:t>
            </a:r>
            <a:r>
              <a:rPr lang="nl-NL" dirty="0"/>
              <a:t> (orde van dienst van christelijke initiatie van volwassenen) (1972) in de kerk in </a:t>
            </a:r>
            <a:r>
              <a:rPr lang="nl-NL" dirty="0" err="1"/>
              <a:t>belgië</a:t>
            </a:r>
            <a:r>
              <a:rPr lang="nl-NL" dirty="0"/>
              <a:t> (ICC, CICC, UP, faculteit theologie KU Leuven) </a:t>
            </a:r>
          </a:p>
          <a:p>
            <a:pPr marL="0" indent="0">
              <a:lnSpc>
                <a:spcPct val="110000"/>
              </a:lnSpc>
              <a:buNone/>
            </a:pPr>
            <a:endParaRPr lang="nl-NL" dirty="0"/>
          </a:p>
          <a:p>
            <a:pPr>
              <a:lnSpc>
                <a:spcPct val="110000"/>
              </a:lnSpc>
              <a:buFontTx/>
              <a:buChar char="-"/>
            </a:pPr>
            <a:r>
              <a:rPr lang="nl-NL" dirty="0"/>
              <a:t>Publicatie met de lezing van prof. </a:t>
            </a:r>
            <a:r>
              <a:rPr lang="nl-NL" dirty="0" err="1"/>
              <a:t>Bieringer</a:t>
            </a:r>
            <a:r>
              <a:rPr lang="nl-NL" dirty="0"/>
              <a:t> en getuigenissen uit de bisdommen </a:t>
            </a:r>
          </a:p>
          <a:p>
            <a:pPr>
              <a:lnSpc>
                <a:spcPct val="110000"/>
              </a:lnSpc>
              <a:buFontTx/>
              <a:buChar char="-"/>
            </a:pPr>
            <a:endParaRPr lang="nl-NL" dirty="0"/>
          </a:p>
          <a:p>
            <a:pPr>
              <a:lnSpc>
                <a:spcPct val="110000"/>
              </a:lnSpc>
              <a:buFontTx/>
              <a:buChar char="-"/>
            </a:pPr>
            <a:r>
              <a:rPr lang="nl-NL" dirty="0"/>
              <a:t>Dromen voor een </a:t>
            </a:r>
            <a:r>
              <a:rPr lang="nl-NL" dirty="0" err="1"/>
              <a:t>catechumenale</a:t>
            </a:r>
            <a:r>
              <a:rPr lang="nl-NL" dirty="0"/>
              <a:t> kerk (enkele voorbeelden)</a:t>
            </a:r>
          </a:p>
          <a:p>
            <a:pPr>
              <a:lnSpc>
                <a:spcPct val="110000"/>
              </a:lnSpc>
              <a:buFontTx/>
              <a:buChar char="-"/>
            </a:pPr>
            <a:endParaRPr lang="nl-NL" dirty="0"/>
          </a:p>
          <a:p>
            <a:pPr>
              <a:lnSpc>
                <a:spcPct val="110000"/>
              </a:lnSpc>
              <a:buFontTx/>
              <a:buChar char="-"/>
            </a:pPr>
            <a:r>
              <a:rPr lang="nl-NL" dirty="0"/>
              <a:t>TER INFO: Brochure werkgroep </a:t>
            </a:r>
            <a:r>
              <a:rPr lang="nl-NL" dirty="0" err="1"/>
              <a:t>catechumenaat</a:t>
            </a:r>
            <a:r>
              <a:rPr lang="nl-NL" dirty="0"/>
              <a:t> bisdom Antwerpen over begeleiden van geloofsleerlingen</a:t>
            </a:r>
            <a:endParaRPr lang="nl-BE" dirty="0"/>
          </a:p>
        </p:txBody>
      </p:sp>
    </p:spTree>
    <p:extLst>
      <p:ext uri="{BB962C8B-B14F-4D97-AF65-F5344CB8AC3E}">
        <p14:creationId xmlns:p14="http://schemas.microsoft.com/office/powerpoint/2010/main" val="50209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22081EA-7107-46FA-A893-B15086A74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D8889DF-D030-4BCD-9797-4BBD1986C2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22610C2-7A73-45C8-9E8C-77C835D7FD2F}"/>
              </a:ext>
            </a:extLst>
          </p:cNvPr>
          <p:cNvSpPr>
            <a:spLocks noGrp="1"/>
          </p:cNvSpPr>
          <p:nvPr>
            <p:ph type="title"/>
          </p:nvPr>
        </p:nvSpPr>
        <p:spPr>
          <a:xfrm>
            <a:off x="3257275" y="667956"/>
            <a:ext cx="7546713" cy="5130046"/>
          </a:xfrm>
        </p:spPr>
        <p:txBody>
          <a:bodyPr anchor="b">
            <a:normAutofit/>
          </a:bodyPr>
          <a:lstStyle/>
          <a:p>
            <a:pPr algn="l"/>
            <a:r>
              <a:rPr lang="nl-NL" dirty="0">
                <a:solidFill>
                  <a:schemeClr val="tx1">
                    <a:lumMod val="75000"/>
                    <a:lumOff val="25000"/>
                  </a:schemeClr>
                </a:solidFill>
              </a:rPr>
              <a:t>2. Specifiek: de inspiratie van </a:t>
            </a:r>
            <a:r>
              <a:rPr lang="nl-NL" dirty="0" err="1">
                <a:solidFill>
                  <a:schemeClr val="tx1">
                    <a:lumMod val="75000"/>
                    <a:lumOff val="25000"/>
                  </a:schemeClr>
                </a:solidFill>
              </a:rPr>
              <a:t>catechumenaat</a:t>
            </a:r>
            <a:r>
              <a:rPr lang="nl-NL" dirty="0">
                <a:solidFill>
                  <a:schemeClr val="tx1">
                    <a:lumMod val="75000"/>
                    <a:lumOff val="25000"/>
                  </a:schemeClr>
                </a:solidFill>
              </a:rPr>
              <a:t> voor voorbereiding van initiatiesacramenten bij kinderen en jongeren</a:t>
            </a:r>
            <a:br>
              <a:rPr lang="nl-NL" dirty="0">
                <a:solidFill>
                  <a:schemeClr val="tx1">
                    <a:lumMod val="75000"/>
                    <a:lumOff val="25000"/>
                  </a:schemeClr>
                </a:solidFill>
              </a:rPr>
            </a:br>
            <a:endParaRPr lang="nl-BE" dirty="0">
              <a:solidFill>
                <a:schemeClr val="tx1">
                  <a:lumMod val="75000"/>
                  <a:lumOff val="25000"/>
                </a:schemeClr>
              </a:solidFill>
            </a:endParaRPr>
          </a:p>
        </p:txBody>
      </p:sp>
      <p:sp>
        <p:nvSpPr>
          <p:cNvPr id="3" name="Tijdelijke aanduiding voor inhoud 2">
            <a:extLst>
              <a:ext uri="{FF2B5EF4-FFF2-40B4-BE49-F238E27FC236}">
                <a16:creationId xmlns:a16="http://schemas.microsoft.com/office/drawing/2014/main" id="{1076921F-58EB-4690-A33A-151548F1BF83}"/>
              </a:ext>
            </a:extLst>
          </p:cNvPr>
          <p:cNvSpPr>
            <a:spLocks noGrp="1"/>
          </p:cNvSpPr>
          <p:nvPr>
            <p:ph sz="quarter" idx="13"/>
          </p:nvPr>
        </p:nvSpPr>
        <p:spPr>
          <a:xfrm>
            <a:off x="913775" y="643467"/>
            <a:ext cx="6620882" cy="5130046"/>
          </a:xfrm>
        </p:spPr>
        <p:txBody>
          <a:bodyPr anchor="ctr">
            <a:normAutofit/>
          </a:bodyPr>
          <a:lstStyle/>
          <a:p>
            <a:pPr marL="0" indent="0">
              <a:buNone/>
            </a:pPr>
            <a:r>
              <a:rPr lang="nl-NL" dirty="0"/>
              <a:t>	</a:t>
            </a:r>
          </a:p>
        </p:txBody>
      </p:sp>
    </p:spTree>
    <p:extLst>
      <p:ext uri="{BB962C8B-B14F-4D97-AF65-F5344CB8AC3E}">
        <p14:creationId xmlns:p14="http://schemas.microsoft.com/office/powerpoint/2010/main" val="1312223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4374B-6C8E-4582-B53F-EAF988D2C772}"/>
              </a:ext>
            </a:extLst>
          </p:cNvPr>
          <p:cNvSpPr>
            <a:spLocks noGrp="1"/>
          </p:cNvSpPr>
          <p:nvPr>
            <p:ph type="title"/>
          </p:nvPr>
        </p:nvSpPr>
        <p:spPr/>
        <p:txBody>
          <a:bodyPr/>
          <a:lstStyle/>
          <a:p>
            <a:r>
              <a:rPr lang="nl-NL" dirty="0"/>
              <a:t>Enkele mogelijke suggesties om lokaal over te spreken</a:t>
            </a:r>
            <a:endParaRPr lang="nl-BE" dirty="0"/>
          </a:p>
        </p:txBody>
      </p:sp>
      <p:sp>
        <p:nvSpPr>
          <p:cNvPr id="3" name="Tijdelijke aanduiding voor inhoud 2">
            <a:extLst>
              <a:ext uri="{FF2B5EF4-FFF2-40B4-BE49-F238E27FC236}">
                <a16:creationId xmlns:a16="http://schemas.microsoft.com/office/drawing/2014/main" id="{FFEAE7F0-7C26-42B8-8BBF-260514DA2A00}"/>
              </a:ext>
            </a:extLst>
          </p:cNvPr>
          <p:cNvSpPr>
            <a:spLocks noGrp="1"/>
          </p:cNvSpPr>
          <p:nvPr>
            <p:ph sz="quarter" idx="13"/>
          </p:nvPr>
        </p:nvSpPr>
        <p:spPr>
          <a:xfrm>
            <a:off x="913774" y="1955409"/>
            <a:ext cx="10363826" cy="4740813"/>
          </a:xfrm>
        </p:spPr>
        <p:txBody>
          <a:bodyPr>
            <a:normAutofit fontScale="92500"/>
          </a:bodyPr>
          <a:lstStyle/>
          <a:p>
            <a:r>
              <a:rPr lang="nl-NL" dirty="0"/>
              <a:t>Doop was het einde van een </a:t>
            </a:r>
            <a:r>
              <a:rPr lang="nl-NL" dirty="0" err="1"/>
              <a:t>langeRE</a:t>
            </a:r>
            <a:r>
              <a:rPr lang="nl-NL" dirty="0"/>
              <a:t> weg, gebaseerd op stap voor stap in contact brengen, op maat van wie die persoon was (niet een op voorhand beslist plan alvorens de kandidaat ontmoet te hebben) (Pedagogie van de begeleiding)</a:t>
            </a:r>
          </a:p>
          <a:p>
            <a:r>
              <a:rPr lang="nl-NL" dirty="0"/>
              <a:t>Doopritus tijdens de paastijd of in zondagviering van de gemeenschap (elke zondag vieren we het </a:t>
            </a:r>
            <a:r>
              <a:rPr lang="nl-NL" dirty="0" err="1"/>
              <a:t>pasen</a:t>
            </a:r>
            <a:r>
              <a:rPr lang="nl-NL" dirty="0"/>
              <a:t> van de heer) </a:t>
            </a:r>
          </a:p>
          <a:p>
            <a:r>
              <a:rPr lang="nl-NL" dirty="0"/>
              <a:t>Voorbereiding en </a:t>
            </a:r>
            <a:r>
              <a:rPr lang="nl-NL" dirty="0" err="1"/>
              <a:t>natraject</a:t>
            </a:r>
            <a:r>
              <a:rPr lang="nl-NL" dirty="0"/>
              <a:t> </a:t>
            </a:r>
            <a:r>
              <a:rPr lang="nl-NL" dirty="0" err="1"/>
              <a:t>ivm</a:t>
            </a:r>
            <a:r>
              <a:rPr lang="nl-NL" dirty="0"/>
              <a:t> eerste communie en vormsel via: vieringen in aanwezigheid van ouders met telkens ontvangen van + voor of na gesprek en ontmoeting (niet inhoud staat centraal, maar de geloofservaring en verwelkoming en de begeleiding van de gemeenschap (PE of geloofskern) daarbij)</a:t>
            </a:r>
          </a:p>
          <a:p>
            <a:r>
              <a:rPr lang="nl-NL" dirty="0"/>
              <a:t>Paasnacht zou echt onderdeel van weg naar EC en vormsel moeten zijn</a:t>
            </a:r>
          </a:p>
          <a:p>
            <a:r>
              <a:rPr lang="nl-NL" dirty="0"/>
              <a:t>Belang van meter/peter bij de 3 sacramenten (kan ook iemand uit gemeenschap zijn)</a:t>
            </a:r>
          </a:p>
          <a:p>
            <a:endParaRPr lang="nl-NL" dirty="0"/>
          </a:p>
        </p:txBody>
      </p:sp>
    </p:spTree>
    <p:extLst>
      <p:ext uri="{BB962C8B-B14F-4D97-AF65-F5344CB8AC3E}">
        <p14:creationId xmlns:p14="http://schemas.microsoft.com/office/powerpoint/2010/main" val="2513152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van een open boek tegen een achtergrond van een wazige boekenplank">
            <a:extLst>
              <a:ext uri="{FF2B5EF4-FFF2-40B4-BE49-F238E27FC236}">
                <a16:creationId xmlns:a16="http://schemas.microsoft.com/office/drawing/2014/main" id="{32E7F040-14A5-90DC-6913-40731E9F95C2}"/>
              </a:ext>
            </a:extLst>
          </p:cNvPr>
          <p:cNvPicPr>
            <a:picLocks noChangeAspect="1"/>
          </p:cNvPicPr>
          <p:nvPr/>
        </p:nvPicPr>
        <p:blipFill rotWithShape="1">
          <a:blip r:embed="rId2"/>
          <a:srcRect l="20323" r="6880" b="-1"/>
          <a:stretch/>
        </p:blipFill>
        <p:spPr>
          <a:xfrm>
            <a:off x="1" y="10"/>
            <a:ext cx="7479157" cy="6857990"/>
          </a:xfrm>
          <a:prstGeom prst="rect">
            <a:avLst/>
          </a:prstGeom>
        </p:spPr>
      </p:pic>
      <p:sp>
        <p:nvSpPr>
          <p:cNvPr id="11" name="Rectangle 10">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FCBEA04-1C09-46CC-AA16-5D997E7BF89A}"/>
              </a:ext>
            </a:extLst>
          </p:cNvPr>
          <p:cNvSpPr>
            <a:spLocks noGrp="1"/>
          </p:cNvSpPr>
          <p:nvPr>
            <p:ph type="title"/>
          </p:nvPr>
        </p:nvSpPr>
        <p:spPr>
          <a:xfrm>
            <a:off x="8196407" y="640830"/>
            <a:ext cx="3623548" cy="4845569"/>
          </a:xfrm>
        </p:spPr>
        <p:txBody>
          <a:bodyPr>
            <a:normAutofit/>
          </a:bodyPr>
          <a:lstStyle/>
          <a:p>
            <a:pPr algn="l"/>
            <a:r>
              <a:rPr lang="nl-NL" dirty="0"/>
              <a:t>INSPIRATIE VAN </a:t>
            </a:r>
            <a:r>
              <a:rPr lang="nl-NL" dirty="0" err="1"/>
              <a:t>CATECHUMENAAT:De</a:t>
            </a:r>
            <a:r>
              <a:rPr lang="nl-NL" dirty="0"/>
              <a:t> bijbel lezen met </a:t>
            </a:r>
            <a:r>
              <a:rPr lang="nl-NL" dirty="0" err="1"/>
              <a:t>origines</a:t>
            </a:r>
            <a:endParaRPr lang="nl-BE" dirty="0"/>
          </a:p>
        </p:txBody>
      </p:sp>
      <p:sp>
        <p:nvSpPr>
          <p:cNvPr id="3" name="Tijdelijke aanduiding voor inhoud 2">
            <a:extLst>
              <a:ext uri="{FF2B5EF4-FFF2-40B4-BE49-F238E27FC236}">
                <a16:creationId xmlns:a16="http://schemas.microsoft.com/office/drawing/2014/main" id="{A009EE66-8DD4-40E0-8ABA-B328EBF70988}"/>
              </a:ext>
            </a:extLst>
          </p:cNvPr>
          <p:cNvSpPr>
            <a:spLocks noGrp="1"/>
          </p:cNvSpPr>
          <p:nvPr>
            <p:ph sz="quarter" idx="13"/>
          </p:nvPr>
        </p:nvSpPr>
        <p:spPr>
          <a:xfrm>
            <a:off x="8196408" y="2367092"/>
            <a:ext cx="3352128" cy="3881309"/>
          </a:xfrm>
        </p:spPr>
        <p:txBody>
          <a:bodyPr>
            <a:normAutofit/>
          </a:bodyPr>
          <a:lstStyle/>
          <a:p>
            <a:pPr marL="0" indent="0">
              <a:buNone/>
            </a:pPr>
            <a:endParaRPr lang="nl-NL" sz="1800" dirty="0">
              <a:sym typeface="Wingdings" panose="05000000000000000000" pitchFamily="2" charset="2"/>
            </a:endParaRPr>
          </a:p>
          <a:p>
            <a:endParaRPr lang="nl-NL" sz="1800" dirty="0">
              <a:sym typeface="Wingdings" panose="05000000000000000000" pitchFamily="2" charset="2"/>
            </a:endParaRPr>
          </a:p>
          <a:p>
            <a:pPr marL="0" indent="0">
              <a:buNone/>
            </a:pPr>
            <a:r>
              <a:rPr lang="nl-NL" sz="1800" dirty="0">
                <a:sym typeface="Wingdings" panose="05000000000000000000" pitchFamily="2" charset="2"/>
              </a:rPr>
              <a:t>		</a:t>
            </a:r>
            <a:endParaRPr lang="nl-BE" sz="1800" dirty="0"/>
          </a:p>
        </p:txBody>
      </p:sp>
    </p:spTree>
    <p:extLst>
      <p:ext uri="{BB962C8B-B14F-4D97-AF65-F5344CB8AC3E}">
        <p14:creationId xmlns:p14="http://schemas.microsoft.com/office/powerpoint/2010/main" val="412032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2610C2-7A73-45C8-9E8C-77C835D7FD2F}"/>
              </a:ext>
            </a:extLst>
          </p:cNvPr>
          <p:cNvSpPr>
            <a:spLocks noGrp="1"/>
          </p:cNvSpPr>
          <p:nvPr>
            <p:ph type="title"/>
          </p:nvPr>
        </p:nvSpPr>
        <p:spPr>
          <a:xfrm>
            <a:off x="3257275" y="667956"/>
            <a:ext cx="7546713" cy="5130046"/>
          </a:xfrm>
        </p:spPr>
        <p:txBody>
          <a:bodyPr anchor="b">
            <a:normAutofit/>
          </a:bodyPr>
          <a:lstStyle/>
          <a:p>
            <a:pPr algn="l"/>
            <a:r>
              <a:rPr lang="nl-NL">
                <a:solidFill>
                  <a:schemeClr val="tx1">
                    <a:lumMod val="75000"/>
                    <a:lumOff val="25000"/>
                  </a:schemeClr>
                </a:solidFill>
              </a:rPr>
              <a:t>HISTORISCH</a:t>
            </a:r>
            <a:br>
              <a:rPr lang="nl-NL">
                <a:solidFill>
                  <a:schemeClr val="tx1">
                    <a:lumMod val="75000"/>
                    <a:lumOff val="25000"/>
                  </a:schemeClr>
                </a:solidFill>
              </a:rPr>
            </a:br>
            <a:r>
              <a:rPr lang="nl-NL">
                <a:solidFill>
                  <a:schemeClr val="tx1">
                    <a:lumMod val="75000"/>
                    <a:lumOff val="25000"/>
                  </a:schemeClr>
                </a:solidFill>
              </a:rPr>
              <a:t>ALLEGORISCH</a:t>
            </a:r>
            <a:br>
              <a:rPr lang="nl-NL">
                <a:solidFill>
                  <a:schemeClr val="tx1">
                    <a:lumMod val="75000"/>
                    <a:lumOff val="25000"/>
                  </a:schemeClr>
                </a:solidFill>
              </a:rPr>
            </a:br>
            <a:r>
              <a:rPr lang="nl-NL">
                <a:solidFill>
                  <a:schemeClr val="tx1">
                    <a:lumMod val="75000"/>
                    <a:lumOff val="25000"/>
                  </a:schemeClr>
                </a:solidFill>
              </a:rPr>
              <a:t>TROPOLOGISCH</a:t>
            </a:r>
            <a:br>
              <a:rPr lang="nl-NL">
                <a:solidFill>
                  <a:schemeClr val="tx1">
                    <a:lumMod val="75000"/>
                    <a:lumOff val="25000"/>
                  </a:schemeClr>
                </a:solidFill>
              </a:rPr>
            </a:br>
            <a:r>
              <a:rPr lang="nl-NL">
                <a:solidFill>
                  <a:schemeClr val="tx1">
                    <a:lumMod val="75000"/>
                    <a:lumOff val="25000"/>
                  </a:schemeClr>
                </a:solidFill>
              </a:rPr>
              <a:t>ANAGOGISCH</a:t>
            </a:r>
            <a:br>
              <a:rPr lang="nl-NL">
                <a:solidFill>
                  <a:schemeClr val="tx1">
                    <a:lumMod val="75000"/>
                    <a:lumOff val="25000"/>
                  </a:schemeClr>
                </a:solidFill>
              </a:rPr>
            </a:br>
            <a:br>
              <a:rPr lang="nl-NL">
                <a:solidFill>
                  <a:schemeClr val="tx1">
                    <a:lumMod val="75000"/>
                    <a:lumOff val="25000"/>
                  </a:schemeClr>
                </a:solidFill>
              </a:rPr>
            </a:br>
            <a:endParaRPr lang="nl-BE" dirty="0">
              <a:solidFill>
                <a:schemeClr val="tx1">
                  <a:lumMod val="75000"/>
                  <a:lumOff val="25000"/>
                </a:schemeClr>
              </a:solidFill>
            </a:endParaRPr>
          </a:p>
        </p:txBody>
      </p:sp>
      <p:sp>
        <p:nvSpPr>
          <p:cNvPr id="3" name="Tijdelijke aanduiding voor inhoud 2">
            <a:extLst>
              <a:ext uri="{FF2B5EF4-FFF2-40B4-BE49-F238E27FC236}">
                <a16:creationId xmlns:a16="http://schemas.microsoft.com/office/drawing/2014/main" id="{1076921F-58EB-4690-A33A-151548F1BF83}"/>
              </a:ext>
            </a:extLst>
          </p:cNvPr>
          <p:cNvSpPr>
            <a:spLocks noGrp="1"/>
          </p:cNvSpPr>
          <p:nvPr>
            <p:ph sz="quarter" idx="13"/>
          </p:nvPr>
        </p:nvSpPr>
        <p:spPr>
          <a:xfrm>
            <a:off x="913775" y="643467"/>
            <a:ext cx="6620882" cy="5130046"/>
          </a:xfrm>
        </p:spPr>
        <p:txBody>
          <a:bodyPr anchor="ctr">
            <a:normAutofit/>
          </a:bodyPr>
          <a:lstStyle/>
          <a:p>
            <a:pPr marL="0" indent="0">
              <a:buNone/>
            </a:pPr>
            <a:r>
              <a:rPr lang="nl-NL" dirty="0"/>
              <a:t>	</a:t>
            </a:r>
          </a:p>
        </p:txBody>
      </p:sp>
    </p:spTree>
    <p:extLst>
      <p:ext uri="{BB962C8B-B14F-4D97-AF65-F5344CB8AC3E}">
        <p14:creationId xmlns:p14="http://schemas.microsoft.com/office/powerpoint/2010/main" val="405109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27C75-1DDA-4A7D-AF86-9FA34B709B53}"/>
              </a:ext>
            </a:extLst>
          </p:cNvPr>
          <p:cNvSpPr>
            <a:spLocks noGrp="1"/>
          </p:cNvSpPr>
          <p:nvPr>
            <p:ph type="title"/>
          </p:nvPr>
        </p:nvSpPr>
        <p:spPr/>
        <p:txBody>
          <a:bodyPr/>
          <a:lstStyle/>
          <a:p>
            <a:r>
              <a:rPr lang="nl-NL" dirty="0"/>
              <a:t>Nood aan herbronning</a:t>
            </a:r>
            <a:endParaRPr lang="nl-BE" dirty="0"/>
          </a:p>
        </p:txBody>
      </p:sp>
      <p:pic>
        <p:nvPicPr>
          <p:cNvPr id="3074" name="Picture 2" descr="Mijn Zoon, de welbeminde – Parochie Sint Servaas">
            <a:extLst>
              <a:ext uri="{FF2B5EF4-FFF2-40B4-BE49-F238E27FC236}">
                <a16:creationId xmlns:a16="http://schemas.microsoft.com/office/drawing/2014/main" id="{A7735095-D44B-456D-9067-C93346202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10" y="1720326"/>
            <a:ext cx="7797779" cy="436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78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B40FCD49-2060-48B9-8212-8A5F1DF4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raagteken op een groene pastelkleurige achtergrond">
            <a:extLst>
              <a:ext uri="{FF2B5EF4-FFF2-40B4-BE49-F238E27FC236}">
                <a16:creationId xmlns:a16="http://schemas.microsoft.com/office/drawing/2014/main" id="{814867C9-EA4C-A500-5789-96EA62AF83D7}"/>
              </a:ext>
            </a:extLst>
          </p:cNvPr>
          <p:cNvPicPr>
            <a:picLocks noChangeAspect="1"/>
          </p:cNvPicPr>
          <p:nvPr/>
        </p:nvPicPr>
        <p:blipFill rotWithShape="1">
          <a:blip r:embed="rId4">
            <a:alphaModFix amt="35000"/>
          </a:blip>
          <a:srcRect t="3582" b="21418"/>
          <a:stretch/>
        </p:blipFill>
        <p:spPr>
          <a:xfrm>
            <a:off x="20" y="10"/>
            <a:ext cx="12191980" cy="6857990"/>
          </a:xfrm>
          <a:prstGeom prst="rect">
            <a:avLst/>
          </a:prstGeom>
        </p:spPr>
      </p:pic>
      <p:pic>
        <p:nvPicPr>
          <p:cNvPr id="15" name="Picture 14">
            <a:extLst>
              <a:ext uri="{FF2B5EF4-FFF2-40B4-BE49-F238E27FC236}">
                <a16:creationId xmlns:a16="http://schemas.microsoft.com/office/drawing/2014/main" id="{83A45DCD-B5FB-4A86-88D2-91088C7FFC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B78D680-99AC-408B-97DC-522B3F6DA0FF}"/>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a:t>Vragen en poging tot antwoord </a:t>
            </a:r>
          </a:p>
        </p:txBody>
      </p:sp>
    </p:spTree>
    <p:extLst>
      <p:ext uri="{BB962C8B-B14F-4D97-AF65-F5344CB8AC3E}">
        <p14:creationId xmlns:p14="http://schemas.microsoft.com/office/powerpoint/2010/main" val="271222763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nt die in een scheur in het beton groeit">
            <a:extLst>
              <a:ext uri="{FF2B5EF4-FFF2-40B4-BE49-F238E27FC236}">
                <a16:creationId xmlns:a16="http://schemas.microsoft.com/office/drawing/2014/main" id="{14E3496D-DB17-D5CD-A778-5D70B66F0204}"/>
              </a:ext>
            </a:extLst>
          </p:cNvPr>
          <p:cNvPicPr>
            <a:picLocks noChangeAspect="1"/>
          </p:cNvPicPr>
          <p:nvPr/>
        </p:nvPicPr>
        <p:blipFill rotWithShape="1">
          <a:blip r:embed="rId2"/>
          <a:srcRect l="4285" r="22918" b="-1"/>
          <a:stretch/>
        </p:blipFill>
        <p:spPr>
          <a:xfrm>
            <a:off x="1" y="10"/>
            <a:ext cx="7479157" cy="6857990"/>
          </a:xfrm>
          <a:prstGeom prst="rect">
            <a:avLst/>
          </a:prstGeom>
        </p:spPr>
      </p:pic>
      <p:sp>
        <p:nvSpPr>
          <p:cNvPr id="11" name="Rectangle 10">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B78D680-99AC-408B-97DC-522B3F6DA0FF}"/>
              </a:ext>
            </a:extLst>
          </p:cNvPr>
          <p:cNvSpPr>
            <a:spLocks noGrp="1"/>
          </p:cNvSpPr>
          <p:nvPr>
            <p:ph type="title"/>
          </p:nvPr>
        </p:nvSpPr>
        <p:spPr>
          <a:xfrm>
            <a:off x="7926600" y="640831"/>
            <a:ext cx="3621936" cy="1573863"/>
          </a:xfrm>
        </p:spPr>
        <p:txBody>
          <a:bodyPr>
            <a:normAutofit fontScale="90000"/>
          </a:bodyPr>
          <a:lstStyle/>
          <a:p>
            <a:pPr algn="l"/>
            <a:r>
              <a:rPr lang="nl-NL" dirty="0"/>
              <a:t>Getuigenis: catechese en wereldjongeren-dagen</a:t>
            </a:r>
            <a:endParaRPr lang="nl-BE" dirty="0"/>
          </a:p>
        </p:txBody>
      </p:sp>
      <p:sp>
        <p:nvSpPr>
          <p:cNvPr id="3" name="Tijdelijke aanduiding voor inhoud 2">
            <a:extLst>
              <a:ext uri="{FF2B5EF4-FFF2-40B4-BE49-F238E27FC236}">
                <a16:creationId xmlns:a16="http://schemas.microsoft.com/office/drawing/2014/main" id="{20779F35-0E93-4FA4-9D2C-86CC577FF9F4}"/>
              </a:ext>
            </a:extLst>
          </p:cNvPr>
          <p:cNvSpPr>
            <a:spLocks noGrp="1"/>
          </p:cNvSpPr>
          <p:nvPr>
            <p:ph sz="quarter" idx="13"/>
          </p:nvPr>
        </p:nvSpPr>
        <p:spPr>
          <a:xfrm>
            <a:off x="8196408" y="2367092"/>
            <a:ext cx="3352128" cy="3881309"/>
          </a:xfrm>
        </p:spPr>
        <p:txBody>
          <a:bodyPr>
            <a:normAutofit/>
          </a:bodyPr>
          <a:lstStyle/>
          <a:p>
            <a:pPr marL="0" indent="0">
              <a:buNone/>
            </a:pPr>
            <a:endParaRPr lang="nl-BE" sz="1800" dirty="0"/>
          </a:p>
        </p:txBody>
      </p:sp>
    </p:spTree>
    <p:extLst>
      <p:ext uri="{BB962C8B-B14F-4D97-AF65-F5344CB8AC3E}">
        <p14:creationId xmlns:p14="http://schemas.microsoft.com/office/powerpoint/2010/main" val="1679209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ptisterium kathedraal van Christus het Licht (Oackland, CA) © Skier Dude">
            <a:extLst>
              <a:ext uri="{FF2B5EF4-FFF2-40B4-BE49-F238E27FC236}">
                <a16:creationId xmlns:a16="http://schemas.microsoft.com/office/drawing/2014/main" id="{CDAD4210-88B9-4675-8844-3AB40095C3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21" r="31087" b="1"/>
          <a:stretch/>
        </p:blipFill>
        <p:spPr bwMode="auto">
          <a:xfrm>
            <a:off x="8157374" y="10"/>
            <a:ext cx="4034626" cy="6857990"/>
          </a:xfrm>
          <a:prstGeom prst="rect">
            <a:avLst/>
          </a:prstGeom>
          <a:noFill/>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1050" name="Picture 1049">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02C730-3334-4B89-841C-EE8694C2D4FC}"/>
              </a:ext>
            </a:extLst>
          </p:cNvPr>
          <p:cNvSpPr>
            <a:spLocks noGrp="1"/>
          </p:cNvSpPr>
          <p:nvPr>
            <p:ph type="title"/>
          </p:nvPr>
        </p:nvSpPr>
        <p:spPr>
          <a:xfrm>
            <a:off x="913776" y="618517"/>
            <a:ext cx="6672886" cy="1596177"/>
          </a:xfrm>
        </p:spPr>
        <p:txBody>
          <a:bodyPr vert="horz" lIns="91440" tIns="45720" rIns="91440" bIns="45720" rtlCol="0">
            <a:normAutofit/>
          </a:bodyPr>
          <a:lstStyle/>
          <a:p>
            <a:r>
              <a:rPr lang="en-US"/>
              <a:t>Welkom en gebed en inleiding door Bart Paepen</a:t>
            </a:r>
          </a:p>
        </p:txBody>
      </p:sp>
      <p:sp>
        <p:nvSpPr>
          <p:cNvPr id="1043" name="Content Placeholder 1042">
            <a:extLst>
              <a:ext uri="{FF2B5EF4-FFF2-40B4-BE49-F238E27FC236}">
                <a16:creationId xmlns:a16="http://schemas.microsoft.com/office/drawing/2014/main" id="{E977EB59-2F0D-8902-A5ED-76976B231F2F}"/>
              </a:ext>
            </a:extLst>
          </p:cNvPr>
          <p:cNvSpPr>
            <a:spLocks noGrp="1"/>
          </p:cNvSpPr>
          <p:nvPr>
            <p:ph sz="quarter" idx="13"/>
          </p:nvPr>
        </p:nvSpPr>
        <p:spPr>
          <a:xfrm>
            <a:off x="913774" y="2367092"/>
            <a:ext cx="6672887" cy="3424107"/>
          </a:xfrm>
        </p:spPr>
        <p:txBody>
          <a:bodyPr>
            <a:normAutofit/>
          </a:bodyPr>
          <a:lstStyle/>
          <a:p>
            <a:endParaRPr lang="en-US"/>
          </a:p>
        </p:txBody>
      </p:sp>
    </p:spTree>
    <p:extLst>
      <p:ext uri="{BB962C8B-B14F-4D97-AF65-F5344CB8AC3E}">
        <p14:creationId xmlns:p14="http://schemas.microsoft.com/office/powerpoint/2010/main" val="276033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jdelijke aanduiding voor inhoud 4" descr="Afbeelding met kleding, buitenshuis, persoon, schoeisel&#10;&#10;Automatisch gegenereerde beschrijving">
            <a:extLst>
              <a:ext uri="{FF2B5EF4-FFF2-40B4-BE49-F238E27FC236}">
                <a16:creationId xmlns:a16="http://schemas.microsoft.com/office/drawing/2014/main" id="{920ECEB7-7EDB-4300-9BB6-5DCA8CAFD515}"/>
              </a:ext>
            </a:extLst>
          </p:cNvPr>
          <p:cNvPicPr>
            <a:picLocks noGrp="1" noChangeAspect="1"/>
          </p:cNvPicPr>
          <p:nvPr>
            <p:ph sz="quarter" idx="13"/>
          </p:nvPr>
        </p:nvPicPr>
        <p:blipFill rotWithShape="1">
          <a:blip r:embed="rId4"/>
          <a:srcRect t="7247" b="8483"/>
          <a:stretch/>
        </p:blipFill>
        <p:spPr>
          <a:xfrm>
            <a:off x="20" y="10"/>
            <a:ext cx="12191980" cy="6857990"/>
          </a:xfrm>
          <a:prstGeom prst="rect">
            <a:avLst/>
          </a:prstGeom>
        </p:spPr>
      </p:pic>
    </p:spTree>
    <p:extLst>
      <p:ext uri="{BB962C8B-B14F-4D97-AF65-F5344CB8AC3E}">
        <p14:creationId xmlns:p14="http://schemas.microsoft.com/office/powerpoint/2010/main" val="220070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jdelijke aanduiding voor inhoud 4" descr="Afbeelding met kleding, persoon, buitenshuis, schoeisel&#10;&#10;Automatisch gegenereerde beschrijving">
            <a:extLst>
              <a:ext uri="{FF2B5EF4-FFF2-40B4-BE49-F238E27FC236}">
                <a16:creationId xmlns:a16="http://schemas.microsoft.com/office/drawing/2014/main" id="{B34CD52C-9FD0-E89E-A777-1EE5B09D4A8D}"/>
              </a:ext>
            </a:extLst>
          </p:cNvPr>
          <p:cNvPicPr>
            <a:picLocks noGrp="1" noChangeAspect="1"/>
          </p:cNvPicPr>
          <p:nvPr>
            <p:ph sz="quarter" idx="13"/>
          </p:nvPr>
        </p:nvPicPr>
        <p:blipFill rotWithShape="1">
          <a:blip r:embed="rId4"/>
          <a:srcRect t="15031" b="699"/>
          <a:stretch/>
        </p:blipFill>
        <p:spPr>
          <a:xfrm>
            <a:off x="20" y="10"/>
            <a:ext cx="12191980" cy="6857990"/>
          </a:xfrm>
          <a:prstGeom prst="rect">
            <a:avLst/>
          </a:prstGeom>
        </p:spPr>
      </p:pic>
    </p:spTree>
    <p:extLst>
      <p:ext uri="{BB962C8B-B14F-4D97-AF65-F5344CB8AC3E}">
        <p14:creationId xmlns:p14="http://schemas.microsoft.com/office/powerpoint/2010/main" val="3754347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jdelijke aanduiding voor inhoud 4" descr="Afbeelding met kleding, jeans, persoon, gebouw&#10;&#10;Automatisch gegenereerde beschrijving">
            <a:extLst>
              <a:ext uri="{FF2B5EF4-FFF2-40B4-BE49-F238E27FC236}">
                <a16:creationId xmlns:a16="http://schemas.microsoft.com/office/drawing/2014/main" id="{AAABC0C9-AC22-33A2-18F6-F1A523E2115C}"/>
              </a:ext>
            </a:extLst>
          </p:cNvPr>
          <p:cNvPicPr>
            <a:picLocks noGrp="1" noChangeAspect="1"/>
          </p:cNvPicPr>
          <p:nvPr>
            <p:ph sz="quarter" idx="13"/>
          </p:nvPr>
        </p:nvPicPr>
        <p:blipFill rotWithShape="1">
          <a:blip r:embed="rId4"/>
          <a:srcRect t="6944" b="8787"/>
          <a:stretch/>
        </p:blipFill>
        <p:spPr>
          <a:xfrm>
            <a:off x="20" y="10"/>
            <a:ext cx="12191980" cy="6857990"/>
          </a:xfrm>
          <a:prstGeom prst="rect">
            <a:avLst/>
          </a:prstGeom>
        </p:spPr>
      </p:pic>
    </p:spTree>
    <p:extLst>
      <p:ext uri="{BB962C8B-B14F-4D97-AF65-F5344CB8AC3E}">
        <p14:creationId xmlns:p14="http://schemas.microsoft.com/office/powerpoint/2010/main" val="3785242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3274B0C-1CB3-4AA4-A183-20B7FE5DB1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40319-3BB6-49BF-BAF4-D63FEC73E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jdelijke aanduiding voor inhoud 4" descr="Afbeelding met kleding, persoon, tekst, Menselijk gezicht&#10;&#10;Automatisch gegenereerde beschrijving">
            <a:extLst>
              <a:ext uri="{FF2B5EF4-FFF2-40B4-BE49-F238E27FC236}">
                <a16:creationId xmlns:a16="http://schemas.microsoft.com/office/drawing/2014/main" id="{310010CD-6490-2AF0-0496-D79C1E611709}"/>
              </a:ext>
            </a:extLst>
          </p:cNvPr>
          <p:cNvPicPr>
            <a:picLocks noGrp="1" noChangeAspect="1"/>
          </p:cNvPicPr>
          <p:nvPr>
            <p:ph sz="quarter" idx="13"/>
          </p:nvPr>
        </p:nvPicPr>
        <p:blipFill rotWithShape="1">
          <a:blip r:embed="rId4"/>
          <a:srcRect t="8618" b="7112"/>
          <a:stretch/>
        </p:blipFill>
        <p:spPr>
          <a:xfrm>
            <a:off x="20" y="10"/>
            <a:ext cx="12191980" cy="6857990"/>
          </a:xfrm>
          <a:prstGeom prst="rect">
            <a:avLst/>
          </a:prstGeom>
        </p:spPr>
      </p:pic>
    </p:spTree>
    <p:extLst>
      <p:ext uri="{BB962C8B-B14F-4D97-AF65-F5344CB8AC3E}">
        <p14:creationId xmlns:p14="http://schemas.microsoft.com/office/powerpoint/2010/main" val="98106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4000"/>
                <a:shade val="100000"/>
                <a:hueMod val="130000"/>
                <a:satMod val="150000"/>
                <a:lumMod val="112000"/>
              </a:schemeClr>
            </a:gs>
            <a:gs pos="100000">
              <a:schemeClr val="bg2">
                <a:shade val="92000"/>
                <a:satMod val="140000"/>
                <a:lumMod val="110000"/>
              </a:schemeClr>
            </a:gs>
          </a:gsLst>
          <a:lin ang="5400000" scaled="0"/>
        </a:gradFill>
        <a:effectLst/>
      </p:bgPr>
    </p:bg>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31AA009-40AD-4098-8AE7-680CA35C6E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1" name="Rectangle 30">
            <a:extLst>
              <a:ext uri="{FF2B5EF4-FFF2-40B4-BE49-F238E27FC236}">
                <a16:creationId xmlns:a16="http://schemas.microsoft.com/office/drawing/2014/main" id="{C947F7AC-E6D2-4AD5-803F-C6C96236E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03614AC9-B572-4CD4-839E-A7259CA622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B0E204-D22E-4834-BD3F-701AA086E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969007" cy="6858000"/>
          </a:xfrm>
          <a:prstGeom prst="rect">
            <a:avLst/>
          </a:prstGeom>
          <a:solidFill>
            <a:schemeClr val="bg1"/>
          </a:solidFill>
          <a:ln>
            <a:noFill/>
          </a:ln>
          <a:effectLst>
            <a:outerShdw blurRad="889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A043921-0243-4E7D-9120-BEA58F7B36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91927" t="72411" b="13751"/>
          <a:stretch/>
        </p:blipFill>
        <p:spPr>
          <a:xfrm>
            <a:off x="290520" y="6257098"/>
            <a:ext cx="623254" cy="600902"/>
          </a:xfrm>
          <a:custGeom>
            <a:avLst/>
            <a:gdLst>
              <a:gd name="connsiteX0" fmla="*/ 0 w 1341545"/>
              <a:gd name="connsiteY0" fmla="*/ 0 h 1293433"/>
              <a:gd name="connsiteX1" fmla="*/ 1341545 w 1341545"/>
              <a:gd name="connsiteY1" fmla="*/ 0 h 1293433"/>
              <a:gd name="connsiteX2" fmla="*/ 1341545 w 1341545"/>
              <a:gd name="connsiteY2" fmla="*/ 1293433 h 1293433"/>
              <a:gd name="connsiteX3" fmla="*/ 150847 w 1341545"/>
              <a:gd name="connsiteY3" fmla="*/ 1293433 h 1293433"/>
              <a:gd name="connsiteX4" fmla="*/ 66240 w 1341545"/>
              <a:gd name="connsiteY4" fmla="*/ 1183451 h 1293433"/>
              <a:gd name="connsiteX5" fmla="*/ 0 w 1341545"/>
              <a:gd name="connsiteY5" fmla="*/ 1061841 h 1293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545" h="1293433">
                <a:moveTo>
                  <a:pt x="0" y="0"/>
                </a:moveTo>
                <a:lnTo>
                  <a:pt x="1341545" y="0"/>
                </a:lnTo>
                <a:lnTo>
                  <a:pt x="1341545" y="1293433"/>
                </a:lnTo>
                <a:lnTo>
                  <a:pt x="150847" y="1293433"/>
                </a:lnTo>
                <a:lnTo>
                  <a:pt x="66240" y="1183451"/>
                </a:lnTo>
                <a:lnTo>
                  <a:pt x="0" y="1061841"/>
                </a:lnTo>
                <a:close/>
              </a:path>
            </a:pathLst>
          </a:custGeom>
        </p:spPr>
      </p:pic>
      <p:pic>
        <p:nvPicPr>
          <p:cNvPr id="39" name="Picture 38">
            <a:extLst>
              <a:ext uri="{FF2B5EF4-FFF2-40B4-BE49-F238E27FC236}">
                <a16:creationId xmlns:a16="http://schemas.microsoft.com/office/drawing/2014/main" id="{E39BC3DD-C662-4DF1-8257-BFB9D9C6EF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8252"/>
          <a:stretch/>
        </p:blipFill>
        <p:spPr>
          <a:xfrm>
            <a:off x="5287548" y="4694548"/>
            <a:ext cx="2681454" cy="2163452"/>
          </a:xfrm>
          <a:prstGeom prst="rect">
            <a:avLst/>
          </a:prstGeom>
        </p:spPr>
      </p:pic>
      <p:sp>
        <p:nvSpPr>
          <p:cNvPr id="2" name="Titel 1">
            <a:extLst>
              <a:ext uri="{FF2B5EF4-FFF2-40B4-BE49-F238E27FC236}">
                <a16:creationId xmlns:a16="http://schemas.microsoft.com/office/drawing/2014/main" id="{5B78D680-99AC-408B-97DC-522B3F6DA0FF}"/>
              </a:ext>
            </a:extLst>
          </p:cNvPr>
          <p:cNvSpPr>
            <a:spLocks noGrp="1"/>
          </p:cNvSpPr>
          <p:nvPr>
            <p:ph type="title"/>
          </p:nvPr>
        </p:nvSpPr>
        <p:spPr>
          <a:xfrm>
            <a:off x="913773" y="642918"/>
            <a:ext cx="6463193" cy="4641241"/>
          </a:xfrm>
        </p:spPr>
        <p:txBody>
          <a:bodyPr vert="horz" lIns="91440" tIns="45720" rIns="91440" bIns="45720" rtlCol="0" anchor="ctr">
            <a:normAutofit/>
          </a:bodyPr>
          <a:lstStyle/>
          <a:p>
            <a:pPr algn="r"/>
            <a:br>
              <a:rPr lang="en-US" sz="2300" dirty="0"/>
            </a:br>
            <a:br>
              <a:rPr lang="en-US" sz="2300" dirty="0"/>
            </a:br>
            <a:r>
              <a:rPr lang="en-US" sz="2300" dirty="0" err="1"/>
              <a:t>Mededelingen</a:t>
            </a:r>
            <a:br>
              <a:rPr lang="en-US" sz="2300" dirty="0"/>
            </a:br>
            <a:br>
              <a:rPr lang="en-US" sz="2300" dirty="0"/>
            </a:br>
            <a:r>
              <a:rPr lang="en-US" sz="2300" dirty="0"/>
              <a:t>- 14 September, 20u (open </a:t>
            </a:r>
            <a:r>
              <a:rPr lang="en-US" sz="2300" dirty="0" err="1"/>
              <a:t>avond</a:t>
            </a:r>
            <a:r>
              <a:rPr lang="en-US" sz="2300" dirty="0"/>
              <a:t> </a:t>
            </a:r>
            <a:r>
              <a:rPr lang="en-US" sz="2300" dirty="0" err="1"/>
              <a:t>catechumenaat</a:t>
            </a:r>
            <a:r>
              <a:rPr lang="en-US" sz="2300" dirty="0"/>
              <a:t>)</a:t>
            </a:r>
            <a:br>
              <a:rPr lang="en-US" sz="2300" dirty="0"/>
            </a:br>
            <a:br>
              <a:rPr lang="en-US" sz="2300" dirty="0"/>
            </a:br>
            <a:r>
              <a:rPr lang="en-US" sz="2300" dirty="0"/>
              <a:t>- 24 </a:t>
            </a:r>
            <a:r>
              <a:rPr lang="en-US" sz="2300" dirty="0" err="1"/>
              <a:t>oktober</a:t>
            </a:r>
            <a:r>
              <a:rPr lang="en-US" sz="2300" dirty="0"/>
              <a:t>, 2Ou (</a:t>
            </a:r>
            <a:r>
              <a:rPr lang="en-US" sz="2300" dirty="0" err="1"/>
              <a:t>diocesane</a:t>
            </a:r>
            <a:r>
              <a:rPr lang="en-US" sz="2300" dirty="0"/>
              <a:t> </a:t>
            </a:r>
            <a:r>
              <a:rPr lang="en-US" sz="2300" dirty="0" err="1"/>
              <a:t>vorming</a:t>
            </a:r>
            <a:r>
              <a:rPr lang="en-US" sz="2300" dirty="0"/>
              <a:t> </a:t>
            </a:r>
            <a:r>
              <a:rPr lang="en-US" sz="2300" dirty="0" err="1"/>
              <a:t>liturgie</a:t>
            </a:r>
            <a:r>
              <a:rPr lang="en-US" sz="2300" dirty="0"/>
              <a:t> </a:t>
            </a:r>
            <a:r>
              <a:rPr lang="en-US" sz="2300" dirty="0" err="1"/>
              <a:t>en</a:t>
            </a:r>
            <a:r>
              <a:rPr lang="en-US" sz="2300" dirty="0"/>
              <a:t> </a:t>
            </a:r>
            <a:r>
              <a:rPr lang="en-US" sz="2300" dirty="0" err="1"/>
              <a:t>catechese</a:t>
            </a:r>
            <a:r>
              <a:rPr lang="en-US" sz="2300" dirty="0"/>
              <a:t>) (</a:t>
            </a:r>
            <a:r>
              <a:rPr lang="en-US" sz="2300" dirty="0" err="1"/>
              <a:t>fysiek</a:t>
            </a:r>
            <a:r>
              <a:rPr lang="en-US" sz="2300" dirty="0"/>
              <a:t> of </a:t>
            </a:r>
            <a:r>
              <a:rPr lang="en-US" sz="2300" dirty="0" err="1"/>
              <a:t>digitAal</a:t>
            </a:r>
            <a:r>
              <a:rPr lang="en-US" sz="2300" dirty="0"/>
              <a:t>)</a:t>
            </a:r>
            <a:br>
              <a:rPr lang="en-US" sz="2300" dirty="0"/>
            </a:br>
            <a:br>
              <a:rPr lang="en-US" sz="2300" dirty="0"/>
            </a:br>
            <a:r>
              <a:rPr lang="en-US" sz="2300" dirty="0"/>
              <a:t>- 7 </a:t>
            </a:r>
            <a:r>
              <a:rPr lang="en-US" sz="2300" dirty="0" err="1"/>
              <a:t>februari</a:t>
            </a:r>
            <a:r>
              <a:rPr lang="en-US" sz="2300" dirty="0"/>
              <a:t> 2024, 20u (</a:t>
            </a:r>
            <a:r>
              <a:rPr lang="en-US" sz="2300" dirty="0" err="1"/>
              <a:t>diocesane</a:t>
            </a:r>
            <a:r>
              <a:rPr lang="en-US" sz="2300" dirty="0"/>
              <a:t> </a:t>
            </a:r>
            <a:r>
              <a:rPr lang="en-US" sz="2300" dirty="0" err="1"/>
              <a:t>vorming</a:t>
            </a:r>
            <a:r>
              <a:rPr lang="en-US" sz="2300" dirty="0"/>
              <a:t> </a:t>
            </a:r>
            <a:r>
              <a:rPr lang="en-US" sz="2300" dirty="0" err="1"/>
              <a:t>liturgie</a:t>
            </a:r>
            <a:r>
              <a:rPr lang="en-US" sz="2300" dirty="0"/>
              <a:t> </a:t>
            </a:r>
            <a:r>
              <a:rPr lang="en-US" sz="2300" dirty="0" err="1"/>
              <a:t>en</a:t>
            </a:r>
            <a:r>
              <a:rPr lang="en-US" sz="2300" dirty="0"/>
              <a:t> </a:t>
            </a:r>
            <a:r>
              <a:rPr lang="en-US" sz="2300" dirty="0" err="1"/>
              <a:t>catechese</a:t>
            </a:r>
            <a:r>
              <a:rPr lang="en-US" sz="2300" dirty="0"/>
              <a:t>) (</a:t>
            </a:r>
            <a:r>
              <a:rPr lang="en-US" sz="2300" dirty="0" err="1"/>
              <a:t>fysiek</a:t>
            </a:r>
            <a:r>
              <a:rPr lang="en-US" sz="2300" dirty="0"/>
              <a:t> of </a:t>
            </a:r>
            <a:r>
              <a:rPr lang="en-US" sz="2300" dirty="0" err="1"/>
              <a:t>digitaal</a:t>
            </a:r>
            <a:r>
              <a:rPr lang="en-US" sz="2300" dirty="0"/>
              <a:t>)</a:t>
            </a:r>
          </a:p>
        </p:txBody>
      </p:sp>
    </p:spTree>
    <p:extLst>
      <p:ext uri="{BB962C8B-B14F-4D97-AF65-F5344CB8AC3E}">
        <p14:creationId xmlns:p14="http://schemas.microsoft.com/office/powerpoint/2010/main" val="380649733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Open boek">
            <a:extLst>
              <a:ext uri="{FF2B5EF4-FFF2-40B4-BE49-F238E27FC236}">
                <a16:creationId xmlns:a16="http://schemas.microsoft.com/office/drawing/2014/main" id="{F87997B0-B92A-A80C-54D7-2909A8A356D9}"/>
              </a:ext>
            </a:extLst>
          </p:cNvPr>
          <p:cNvPicPr>
            <a:picLocks noChangeAspect="1"/>
          </p:cNvPicPr>
          <p:nvPr/>
        </p:nvPicPr>
        <p:blipFill rotWithShape="1">
          <a:blip r:embed="rId2"/>
          <a:srcRect t="15730"/>
          <a:stretch/>
        </p:blipFill>
        <p:spPr>
          <a:xfrm>
            <a:off x="20" y="2754"/>
            <a:ext cx="12191980" cy="6858000"/>
          </a:xfrm>
          <a:prstGeom prst="rect">
            <a:avLst/>
          </a:prstGeom>
        </p:spPr>
      </p:pic>
      <p:sp>
        <p:nvSpPr>
          <p:cNvPr id="18" name="Rectangle 17">
            <a:extLst>
              <a:ext uri="{FF2B5EF4-FFF2-40B4-BE49-F238E27FC236}">
                <a16:creationId xmlns:a16="http://schemas.microsoft.com/office/drawing/2014/main" id="{23E246C7-AE23-4B78-B596-A021E638F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4"/>
            <a:ext cx="12192000" cy="6858000"/>
          </a:xfrm>
          <a:prstGeom prst="rect">
            <a:avLst/>
          </a:prstGeom>
          <a:gradFill>
            <a:gsLst>
              <a:gs pos="10000">
                <a:schemeClr val="bg1">
                  <a:alpha val="75000"/>
                </a:schemeClr>
              </a:gs>
              <a:gs pos="85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388652C-EA91-4836-8F81-08E05C74E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BFC0F37-BD17-4106-8E85-D26FAEC3C8F2}"/>
              </a:ext>
            </a:extLst>
          </p:cNvPr>
          <p:cNvSpPr>
            <a:spLocks noGrp="1"/>
          </p:cNvSpPr>
          <p:nvPr>
            <p:ph type="title"/>
          </p:nvPr>
        </p:nvSpPr>
        <p:spPr>
          <a:xfrm>
            <a:off x="913775" y="618517"/>
            <a:ext cx="10364451" cy="1596177"/>
          </a:xfrm>
        </p:spPr>
        <p:txBody>
          <a:bodyPr>
            <a:normAutofit/>
          </a:bodyPr>
          <a:lstStyle/>
          <a:p>
            <a:r>
              <a:rPr lang="nl-NL" dirty="0"/>
              <a:t>MENU VOOR VANAVOND </a:t>
            </a:r>
            <a:endParaRPr lang="nl-BE" dirty="0"/>
          </a:p>
        </p:txBody>
      </p:sp>
      <p:sp>
        <p:nvSpPr>
          <p:cNvPr id="3" name="Tijdelijke aanduiding voor inhoud 2">
            <a:extLst>
              <a:ext uri="{FF2B5EF4-FFF2-40B4-BE49-F238E27FC236}">
                <a16:creationId xmlns:a16="http://schemas.microsoft.com/office/drawing/2014/main" id="{50BE9293-B660-46EA-8575-42B8FC4D6788}"/>
              </a:ext>
            </a:extLst>
          </p:cNvPr>
          <p:cNvSpPr>
            <a:spLocks noGrp="1"/>
          </p:cNvSpPr>
          <p:nvPr>
            <p:ph sz="quarter" idx="13"/>
          </p:nvPr>
        </p:nvSpPr>
        <p:spPr>
          <a:xfrm>
            <a:off x="913774" y="2367092"/>
            <a:ext cx="10363826" cy="3424107"/>
          </a:xfrm>
        </p:spPr>
        <p:txBody>
          <a:bodyPr>
            <a:normAutofit/>
          </a:bodyPr>
          <a:lstStyle/>
          <a:p>
            <a:pPr>
              <a:lnSpc>
                <a:spcPct val="110000"/>
              </a:lnSpc>
              <a:buFontTx/>
              <a:buChar char="-"/>
            </a:pPr>
            <a:r>
              <a:rPr lang="nl-BE" sz="1700" b="1" dirty="0"/>
              <a:t>Welkom en gebed en inleiding (Bart P) </a:t>
            </a:r>
          </a:p>
          <a:p>
            <a:pPr>
              <a:lnSpc>
                <a:spcPct val="110000"/>
              </a:lnSpc>
              <a:buFontTx/>
              <a:buChar char="-"/>
            </a:pPr>
            <a:r>
              <a:rPr lang="nl-BE" sz="1700" b="1" dirty="0"/>
              <a:t>voorstelling programma en korte Uitwisseling (Bart W)</a:t>
            </a:r>
          </a:p>
          <a:p>
            <a:pPr>
              <a:lnSpc>
                <a:spcPct val="110000"/>
              </a:lnSpc>
              <a:buFontTx/>
              <a:buChar char="-"/>
            </a:pPr>
            <a:r>
              <a:rPr lang="nl-BE" sz="1700" b="1" dirty="0"/>
              <a:t>De inspiratie van het </a:t>
            </a:r>
            <a:r>
              <a:rPr lang="nl-BE" sz="1700" b="1" dirty="0" err="1"/>
              <a:t>catechumenaat</a:t>
            </a:r>
            <a:r>
              <a:rPr lang="nl-BE" sz="1700" b="1" dirty="0"/>
              <a:t> (Bart W)</a:t>
            </a:r>
          </a:p>
          <a:p>
            <a:pPr>
              <a:lnSpc>
                <a:spcPct val="110000"/>
              </a:lnSpc>
              <a:buFontTx/>
              <a:buChar char="-"/>
            </a:pPr>
            <a:r>
              <a:rPr lang="nl-BE" sz="1700" b="1" dirty="0"/>
              <a:t>De bijbel lezen met </a:t>
            </a:r>
            <a:r>
              <a:rPr lang="nl-BE" sz="1700" b="1" dirty="0" err="1"/>
              <a:t>origEnes</a:t>
            </a:r>
            <a:r>
              <a:rPr lang="nl-BE" sz="1700" b="1" dirty="0"/>
              <a:t> (Bart P) </a:t>
            </a:r>
          </a:p>
          <a:p>
            <a:pPr>
              <a:lnSpc>
                <a:spcPct val="110000"/>
              </a:lnSpc>
              <a:buFontTx/>
              <a:buChar char="-"/>
            </a:pPr>
            <a:r>
              <a:rPr lang="nl-BE" sz="1700" b="1" dirty="0"/>
              <a:t>Pauze (circa 21u) </a:t>
            </a:r>
          </a:p>
          <a:p>
            <a:pPr>
              <a:lnSpc>
                <a:spcPct val="110000"/>
              </a:lnSpc>
              <a:buFontTx/>
              <a:buChar char="-"/>
            </a:pPr>
            <a:r>
              <a:rPr lang="nl-BE" sz="1700" b="1" dirty="0"/>
              <a:t>Vragen en poging tot antwoord </a:t>
            </a:r>
          </a:p>
          <a:p>
            <a:pPr>
              <a:lnSpc>
                <a:spcPct val="110000"/>
              </a:lnSpc>
              <a:buFontTx/>
              <a:buChar char="-"/>
            </a:pPr>
            <a:r>
              <a:rPr lang="nl-BE" sz="1700" b="1" dirty="0"/>
              <a:t>Getuigenis </a:t>
            </a:r>
            <a:r>
              <a:rPr lang="nl-BE" sz="1700" b="1" dirty="0" err="1"/>
              <a:t>Sofi</a:t>
            </a:r>
            <a:r>
              <a:rPr lang="nl-BE" sz="1700" b="1" dirty="0"/>
              <a:t> van </a:t>
            </a:r>
            <a:r>
              <a:rPr lang="nl-BE" sz="1700" b="1" dirty="0" err="1"/>
              <a:t>ussel</a:t>
            </a:r>
            <a:r>
              <a:rPr lang="nl-BE" sz="1700" b="1" dirty="0"/>
              <a:t> (</a:t>
            </a:r>
            <a:r>
              <a:rPr lang="nl-BE" sz="1700" b="1" dirty="0" err="1"/>
              <a:t>ijd</a:t>
            </a:r>
            <a:r>
              <a:rPr lang="nl-BE" sz="1700" b="1" dirty="0"/>
              <a:t>) over catechese en wereldjongerendagen</a:t>
            </a:r>
          </a:p>
          <a:p>
            <a:pPr>
              <a:lnSpc>
                <a:spcPct val="110000"/>
              </a:lnSpc>
              <a:buFontTx/>
              <a:buChar char="-"/>
            </a:pPr>
            <a:r>
              <a:rPr lang="nl-BE" sz="1700" b="1" dirty="0"/>
              <a:t>Mededelingen en slot </a:t>
            </a:r>
          </a:p>
          <a:p>
            <a:pPr>
              <a:lnSpc>
                <a:spcPct val="110000"/>
              </a:lnSpc>
              <a:buFontTx/>
              <a:buChar char="-"/>
            </a:pPr>
            <a:endParaRPr lang="nl-BE" sz="1700" b="1" dirty="0"/>
          </a:p>
          <a:p>
            <a:pPr>
              <a:lnSpc>
                <a:spcPct val="110000"/>
              </a:lnSpc>
              <a:buFontTx/>
              <a:buChar char="-"/>
            </a:pPr>
            <a:endParaRPr lang="nl-BE" sz="1700" dirty="0"/>
          </a:p>
          <a:p>
            <a:pPr marL="0" indent="0">
              <a:lnSpc>
                <a:spcPct val="110000"/>
              </a:lnSpc>
              <a:buNone/>
            </a:pPr>
            <a:endParaRPr lang="nl-BE" sz="1700" dirty="0"/>
          </a:p>
        </p:txBody>
      </p:sp>
    </p:spTree>
    <p:extLst>
      <p:ext uri="{BB962C8B-B14F-4D97-AF65-F5344CB8AC3E}">
        <p14:creationId xmlns:p14="http://schemas.microsoft.com/office/powerpoint/2010/main" val="304844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31AA009-40AD-4098-8AE7-680CA35C6E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Rectangle 11">
            <a:extLst>
              <a:ext uri="{FF2B5EF4-FFF2-40B4-BE49-F238E27FC236}">
                <a16:creationId xmlns:a16="http://schemas.microsoft.com/office/drawing/2014/main" id="{7826DDCA-6D09-4690-86AE-A65700C43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602C730-3334-4B89-841C-EE8694C2D4FC}"/>
              </a:ext>
            </a:extLst>
          </p:cNvPr>
          <p:cNvSpPr>
            <a:spLocks noGrp="1"/>
          </p:cNvSpPr>
          <p:nvPr>
            <p:ph type="title"/>
          </p:nvPr>
        </p:nvSpPr>
        <p:spPr>
          <a:xfrm>
            <a:off x="965198" y="1346369"/>
            <a:ext cx="6891186" cy="4912388"/>
          </a:xfrm>
        </p:spPr>
        <p:txBody>
          <a:bodyPr vert="horz" lIns="91440" tIns="45720" rIns="91440" bIns="45720" rtlCol="0" anchor="b">
            <a:normAutofit fontScale="90000"/>
          </a:bodyPr>
          <a:lstStyle/>
          <a:p>
            <a:r>
              <a:rPr lang="en-US" sz="4800" dirty="0"/>
              <a:t>Korte </a:t>
            </a:r>
            <a:r>
              <a:rPr lang="en-US" sz="4800" dirty="0" err="1"/>
              <a:t>uitwisseling</a:t>
            </a:r>
            <a:br>
              <a:rPr lang="en-US" sz="4800" dirty="0"/>
            </a:br>
            <a:br>
              <a:rPr lang="en-US" sz="4800" dirty="0"/>
            </a:br>
            <a:r>
              <a:rPr lang="en-US" sz="2400" dirty="0"/>
              <a:t>1. Ken </a:t>
            </a:r>
            <a:r>
              <a:rPr lang="en-US" sz="2400" dirty="0" err="1"/>
              <a:t>jij</a:t>
            </a:r>
            <a:r>
              <a:rPr lang="en-US" sz="2400" dirty="0"/>
              <a:t> de datum van </a:t>
            </a:r>
            <a:r>
              <a:rPr lang="en-US" sz="2400" dirty="0" err="1"/>
              <a:t>jouw</a:t>
            </a:r>
            <a:r>
              <a:rPr lang="en-US" sz="2400" dirty="0"/>
              <a:t> </a:t>
            </a:r>
            <a:r>
              <a:rPr lang="en-US" sz="2400" dirty="0" err="1"/>
              <a:t>doopsel</a:t>
            </a:r>
            <a:r>
              <a:rPr lang="en-US" sz="2400" dirty="0"/>
              <a:t> </a:t>
            </a:r>
            <a:r>
              <a:rPr lang="en-US" sz="2400" dirty="0" err="1"/>
              <a:t>en</a:t>
            </a:r>
            <a:r>
              <a:rPr lang="en-US" sz="2400" dirty="0"/>
              <a:t> </a:t>
            </a:r>
            <a:r>
              <a:rPr lang="en-US" sz="2400" dirty="0" err="1"/>
              <a:t>Vormsel</a:t>
            </a:r>
            <a:r>
              <a:rPr lang="en-US" sz="2400" dirty="0"/>
              <a:t>? </a:t>
            </a:r>
            <a:r>
              <a:rPr lang="en-US" sz="2400" dirty="0" err="1"/>
              <a:t>Vier</a:t>
            </a:r>
            <a:r>
              <a:rPr lang="en-US" sz="2400" dirty="0"/>
              <a:t> je die op </a:t>
            </a:r>
            <a:r>
              <a:rPr lang="en-US" sz="2400" dirty="0" err="1"/>
              <a:t>een</a:t>
            </a:r>
            <a:r>
              <a:rPr lang="en-US" sz="2400" dirty="0"/>
              <a:t> </a:t>
            </a:r>
            <a:r>
              <a:rPr lang="en-US" sz="2400" dirty="0" err="1"/>
              <a:t>manier</a:t>
            </a:r>
            <a:r>
              <a:rPr lang="en-US" sz="2400" dirty="0"/>
              <a:t>?</a:t>
            </a:r>
            <a:br>
              <a:rPr lang="en-US" sz="2400" dirty="0"/>
            </a:br>
            <a:br>
              <a:rPr lang="en-US" sz="2400" dirty="0"/>
            </a:br>
            <a:r>
              <a:rPr lang="en-US" sz="2400" dirty="0"/>
              <a:t>2. Wat </a:t>
            </a:r>
            <a:r>
              <a:rPr lang="en-US" sz="2400" dirty="0" err="1"/>
              <a:t>antwoord</a:t>
            </a:r>
            <a:r>
              <a:rPr lang="en-US" sz="2400" dirty="0"/>
              <a:t> </a:t>
            </a:r>
            <a:r>
              <a:rPr lang="en-US" sz="2400" dirty="0" err="1"/>
              <a:t>jij</a:t>
            </a:r>
            <a:r>
              <a:rPr lang="en-US" sz="2400" dirty="0"/>
              <a:t> </a:t>
            </a:r>
            <a:r>
              <a:rPr lang="en-US" sz="2400" dirty="0" err="1"/>
              <a:t>als</a:t>
            </a:r>
            <a:r>
              <a:rPr lang="en-US" sz="2400" dirty="0"/>
              <a:t> iemand </a:t>
            </a:r>
            <a:r>
              <a:rPr lang="en-US" sz="2400" dirty="0" err="1"/>
              <a:t>jou</a:t>
            </a:r>
            <a:r>
              <a:rPr lang="en-US" sz="2400" dirty="0"/>
              <a:t> </a:t>
            </a:r>
            <a:r>
              <a:rPr lang="en-US" sz="2400" dirty="0" err="1"/>
              <a:t>vraagt</a:t>
            </a:r>
            <a:r>
              <a:rPr lang="en-US" sz="2400" dirty="0"/>
              <a:t>: ‘Wat </a:t>
            </a:r>
            <a:r>
              <a:rPr lang="en-US" sz="2400" dirty="0" err="1"/>
              <a:t>betekent</a:t>
            </a:r>
            <a:r>
              <a:rPr lang="en-US" sz="2400" dirty="0"/>
              <a:t> </a:t>
            </a:r>
            <a:r>
              <a:rPr lang="en-US" sz="2400" dirty="0" err="1"/>
              <a:t>dat</a:t>
            </a:r>
            <a:r>
              <a:rPr lang="en-US" sz="2400" dirty="0"/>
              <a:t> </a:t>
            </a:r>
            <a:r>
              <a:rPr lang="en-US" sz="2400" dirty="0" err="1"/>
              <a:t>voor</a:t>
            </a:r>
            <a:r>
              <a:rPr lang="en-US" sz="2400" dirty="0"/>
              <a:t> </a:t>
            </a:r>
            <a:r>
              <a:rPr lang="en-US" sz="2400" dirty="0" err="1"/>
              <a:t>jou</a:t>
            </a:r>
            <a:r>
              <a:rPr lang="en-US" sz="2400" dirty="0"/>
              <a:t>: </a:t>
            </a:r>
            <a:r>
              <a:rPr lang="en-US" sz="2400" dirty="0" err="1"/>
              <a:t>christelijk</a:t>
            </a:r>
            <a:r>
              <a:rPr lang="en-US" sz="2400" dirty="0"/>
              <a:t> </a:t>
            </a:r>
            <a:r>
              <a:rPr lang="en-US" sz="2400" dirty="0" err="1"/>
              <a:t>gedoopt</a:t>
            </a:r>
            <a:r>
              <a:rPr lang="en-US" sz="2400" dirty="0"/>
              <a:t> </a:t>
            </a:r>
            <a:r>
              <a:rPr lang="en-US" sz="2400" dirty="0" err="1"/>
              <a:t>zijn</a:t>
            </a:r>
            <a:r>
              <a:rPr lang="en-US" sz="2400" dirty="0"/>
              <a:t>?’</a:t>
            </a:r>
            <a:br>
              <a:rPr lang="en-US" sz="4800" dirty="0"/>
            </a:br>
            <a:br>
              <a:rPr lang="en-US" sz="4800" dirty="0"/>
            </a:br>
            <a:br>
              <a:rPr lang="en-US" sz="4800" dirty="0"/>
            </a:br>
            <a:endParaRPr lang="en-US" sz="4800" dirty="0"/>
          </a:p>
        </p:txBody>
      </p:sp>
      <p:sp useBgFill="1">
        <p:nvSpPr>
          <p:cNvPr id="14" name="Rectangle 13">
            <a:extLst>
              <a:ext uri="{FF2B5EF4-FFF2-40B4-BE49-F238E27FC236}">
                <a16:creationId xmlns:a16="http://schemas.microsoft.com/office/drawing/2014/main" id="{48D94113-B99D-4827-8468-42C0869DD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046" y="0"/>
            <a:ext cx="2726953" cy="6858000"/>
          </a:xfrm>
          <a:prstGeom prst="rect">
            <a:avLst/>
          </a:prstGeom>
          <a:ln>
            <a:noFill/>
          </a:ln>
          <a:effectLst>
            <a:outerShdw blurRad="889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D97E19A-F48B-4D56-A949-3A826CF00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046" y="0"/>
            <a:ext cx="2726954"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5B1C489-3520-454E-BCE4-DE06A472FF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5620" t="1120" r="54326" b="73832"/>
          <a:stretch/>
        </p:blipFill>
        <p:spPr>
          <a:xfrm>
            <a:off x="9465047" y="4417"/>
            <a:ext cx="2318458" cy="1086886"/>
          </a:xfrm>
          <a:prstGeom prst="rect">
            <a:avLst/>
          </a:prstGeom>
        </p:spPr>
      </p:pic>
      <p:pic>
        <p:nvPicPr>
          <p:cNvPr id="20" name="Picture 19">
            <a:extLst>
              <a:ext uri="{FF2B5EF4-FFF2-40B4-BE49-F238E27FC236}">
                <a16:creationId xmlns:a16="http://schemas.microsoft.com/office/drawing/2014/main" id="{29CDFDB7-75F8-4CF5-A2D6-59A1D86232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3623" t="43915" r="1" b="10213"/>
          <a:stretch/>
        </p:blipFill>
        <p:spPr>
          <a:xfrm>
            <a:off x="9945510" y="3287359"/>
            <a:ext cx="2246490" cy="2197653"/>
          </a:xfrm>
          <a:prstGeom prst="rect">
            <a:avLst/>
          </a:prstGeom>
        </p:spPr>
      </p:pic>
      <p:pic>
        <p:nvPicPr>
          <p:cNvPr id="22" name="Picture 21">
            <a:extLst>
              <a:ext uri="{FF2B5EF4-FFF2-40B4-BE49-F238E27FC236}">
                <a16:creationId xmlns:a16="http://schemas.microsoft.com/office/drawing/2014/main" id="{A1EE895C-73D3-4A38-BD82-6A056D2531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46466" t="75007" r="30510"/>
          <a:stretch/>
        </p:blipFill>
        <p:spPr>
          <a:xfrm>
            <a:off x="10548594" y="2550437"/>
            <a:ext cx="1643406" cy="1003467"/>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pic>
        <p:nvPicPr>
          <p:cNvPr id="24" name="Picture 23">
            <a:extLst>
              <a:ext uri="{FF2B5EF4-FFF2-40B4-BE49-F238E27FC236}">
                <a16:creationId xmlns:a16="http://schemas.microsoft.com/office/drawing/2014/main" id="{68FD3076-E852-4125-BBED-3FB31599F4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68940" t="81531" r="19879"/>
          <a:stretch/>
        </p:blipFill>
        <p:spPr>
          <a:xfrm>
            <a:off x="9465048" y="5597114"/>
            <a:ext cx="1356924" cy="1260885"/>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Tree>
    <p:extLst>
      <p:ext uri="{BB962C8B-B14F-4D97-AF65-F5344CB8AC3E}">
        <p14:creationId xmlns:p14="http://schemas.microsoft.com/office/powerpoint/2010/main" val="416968237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The Search for the French Baptismal Liturgy – The Calvinist International">
            <a:extLst>
              <a:ext uri="{FF2B5EF4-FFF2-40B4-BE49-F238E27FC236}">
                <a16:creationId xmlns:a16="http://schemas.microsoft.com/office/drawing/2014/main" id="{BE85369B-3A22-4ECE-ACBD-71B2E3FAAA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2" r="10411" b="-1"/>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esa San Giovanni in Fonte (Verona) - 2022 Alles wat u moet weten VOORDAT  je gaat - Tripadvisor">
            <a:extLst>
              <a:ext uri="{FF2B5EF4-FFF2-40B4-BE49-F238E27FC236}">
                <a16:creationId xmlns:a16="http://schemas.microsoft.com/office/drawing/2014/main" id="{30CCDDD8-D2E0-458E-BA82-37BB7BAB42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54" r="-1" b="1486"/>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attistero">
            <a:extLst>
              <a:ext uri="{FF2B5EF4-FFF2-40B4-BE49-F238E27FC236}">
                <a16:creationId xmlns:a16="http://schemas.microsoft.com/office/drawing/2014/main" id="{3A015A72-B136-4E16-BE30-CB0784D44E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 r="10728" b="-2"/>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The Meaning of Post-Baptismal Rites - Ambrose - Crossroads Initiative">
            <a:extLst>
              <a:ext uri="{FF2B5EF4-FFF2-40B4-BE49-F238E27FC236}">
                <a16:creationId xmlns:a16="http://schemas.microsoft.com/office/drawing/2014/main" id="{A57F8D10-F515-420F-8E51-AE81C26885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6547"/>
          <a:stretch/>
        </p:blipFill>
        <p:spPr bwMode="auto">
          <a:xfrm>
            <a:off x="643468" y="4080064"/>
            <a:ext cx="4614333" cy="215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74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hiesa San Giovanni in Fonte (Verona) - 2022 Alles wat u moet weten VOORDAT  je gaat - Tripadvisor">
            <a:extLst>
              <a:ext uri="{FF2B5EF4-FFF2-40B4-BE49-F238E27FC236}">
                <a16:creationId xmlns:a16="http://schemas.microsoft.com/office/drawing/2014/main" id="{D2AD02BE-4B05-9B95-B2BE-FB121B06BD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604" r="20381"/>
          <a:stretch/>
        </p:blipFill>
        <p:spPr bwMode="auto">
          <a:xfrm>
            <a:off x="20" y="10"/>
            <a:ext cx="4024741"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DBFC0F37-BD17-4106-8E85-D26FAEC3C8F2}"/>
              </a:ext>
            </a:extLst>
          </p:cNvPr>
          <p:cNvSpPr>
            <a:spLocks noGrp="1"/>
          </p:cNvSpPr>
          <p:nvPr>
            <p:ph type="title"/>
          </p:nvPr>
        </p:nvSpPr>
        <p:spPr>
          <a:xfrm>
            <a:off x="4465050" y="618517"/>
            <a:ext cx="6672886" cy="1596177"/>
          </a:xfrm>
        </p:spPr>
        <p:txBody>
          <a:bodyPr>
            <a:normAutofit/>
          </a:bodyPr>
          <a:lstStyle/>
          <a:p>
            <a:r>
              <a:rPr lang="nl-NL"/>
              <a:t>? Catechumenaat ? </a:t>
            </a:r>
            <a:endParaRPr lang="nl-BE" dirty="0"/>
          </a:p>
        </p:txBody>
      </p:sp>
      <p:sp>
        <p:nvSpPr>
          <p:cNvPr id="3" name="Tijdelijke aanduiding voor inhoud 2">
            <a:extLst>
              <a:ext uri="{FF2B5EF4-FFF2-40B4-BE49-F238E27FC236}">
                <a16:creationId xmlns:a16="http://schemas.microsoft.com/office/drawing/2014/main" id="{50BE9293-B660-46EA-8575-42B8FC4D6788}"/>
              </a:ext>
            </a:extLst>
          </p:cNvPr>
          <p:cNvSpPr>
            <a:spLocks noGrp="1"/>
          </p:cNvSpPr>
          <p:nvPr>
            <p:ph sz="quarter" idx="13"/>
          </p:nvPr>
        </p:nvSpPr>
        <p:spPr>
          <a:xfrm>
            <a:off x="4465048" y="2367092"/>
            <a:ext cx="7511052" cy="4148008"/>
          </a:xfrm>
        </p:spPr>
        <p:txBody>
          <a:bodyPr>
            <a:normAutofit/>
          </a:bodyPr>
          <a:lstStyle/>
          <a:p>
            <a:pPr>
              <a:lnSpc>
                <a:spcPct val="110000"/>
              </a:lnSpc>
              <a:buFontTx/>
              <a:buChar char="-"/>
            </a:pPr>
            <a:r>
              <a:rPr lang="nl-BE" sz="1700" dirty="0"/>
              <a:t>Niet in </a:t>
            </a:r>
            <a:r>
              <a:rPr lang="nl-BE" sz="1700" i="1" dirty="0"/>
              <a:t>Van Dale ?</a:t>
            </a:r>
            <a:endParaRPr lang="nl-BE" sz="1700" dirty="0"/>
          </a:p>
          <a:p>
            <a:pPr marL="0" indent="0">
              <a:lnSpc>
                <a:spcPct val="110000"/>
              </a:lnSpc>
              <a:buNone/>
            </a:pPr>
            <a:r>
              <a:rPr lang="nl-NL" sz="1700" dirty="0"/>
              <a:t>= het initiatieproces van nieuwe christenen die na een (lange) voorbereidingstijd en met meerdere rituele markeringen opgenomen worden in de geloofsgemeenschap van christenen onderweg via de drie sacramenten van de christelijke initiatie (doopsel, vormsel en eucharistie)</a:t>
            </a:r>
          </a:p>
          <a:p>
            <a:pPr marL="0" indent="0">
              <a:lnSpc>
                <a:spcPct val="110000"/>
              </a:lnSpc>
              <a:buNone/>
            </a:pPr>
            <a:r>
              <a:rPr lang="nl-NL" sz="1700" dirty="0"/>
              <a:t>! Rijk aan geloofstaal en ervaring: met </a:t>
            </a:r>
            <a:r>
              <a:rPr lang="nl-NL" sz="1700" dirty="0" err="1"/>
              <a:t>noah</a:t>
            </a:r>
            <a:r>
              <a:rPr lang="nl-NL" sz="1700" dirty="0"/>
              <a:t> in de ark door de zondvloed, met </a:t>
            </a:r>
            <a:r>
              <a:rPr lang="nl-NL" sz="1700" dirty="0" err="1"/>
              <a:t>mozes</a:t>
            </a:r>
            <a:r>
              <a:rPr lang="nl-NL" sz="1700" dirty="0"/>
              <a:t> en het volk door de woestijn en de rode zee, met christus gestorven, begraven en opgestaan op de 3</a:t>
            </a:r>
            <a:r>
              <a:rPr lang="nl-NL" sz="1700" baseline="30000" dirty="0"/>
              <a:t>de</a:t>
            </a:r>
            <a:r>
              <a:rPr lang="nl-NL" sz="1700" dirty="0"/>
              <a:t> dag</a:t>
            </a:r>
          </a:p>
          <a:p>
            <a:pPr marL="0" indent="0">
              <a:lnSpc>
                <a:spcPct val="110000"/>
              </a:lnSpc>
              <a:buNone/>
            </a:pPr>
            <a:r>
              <a:rPr lang="nl-NL" sz="1700" dirty="0">
                <a:sym typeface="Wingdings" panose="05000000000000000000" pitchFamily="2" charset="2"/>
              </a:rPr>
              <a:t> Hier leef je als christen elke dag van en uit, op weg gezonden</a:t>
            </a:r>
            <a:endParaRPr lang="nl-NL" sz="1700" dirty="0"/>
          </a:p>
          <a:p>
            <a:pPr>
              <a:lnSpc>
                <a:spcPct val="110000"/>
              </a:lnSpc>
              <a:buFontTx/>
              <a:buChar char="-"/>
            </a:pPr>
            <a:endParaRPr lang="nl-BE" sz="1700" dirty="0"/>
          </a:p>
        </p:txBody>
      </p:sp>
    </p:spTree>
    <p:extLst>
      <p:ext uri="{BB962C8B-B14F-4D97-AF65-F5344CB8AC3E}">
        <p14:creationId xmlns:p14="http://schemas.microsoft.com/office/powerpoint/2010/main" val="2610805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4481A6CE-6F07-6A86-7A51-9A91B252A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72" r="7816"/>
          <a:stretch/>
        </p:blipFill>
        <p:spPr bwMode="auto">
          <a:xfrm>
            <a:off x="1" y="10"/>
            <a:ext cx="7479157"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9" name="Picture 2058">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EA337876-71F5-D7B1-97CD-ACD1939DE0CD}"/>
              </a:ext>
            </a:extLst>
          </p:cNvPr>
          <p:cNvSpPr>
            <a:spLocks noGrp="1"/>
          </p:cNvSpPr>
          <p:nvPr>
            <p:ph type="title"/>
          </p:nvPr>
        </p:nvSpPr>
        <p:spPr>
          <a:xfrm>
            <a:off x="8196408" y="640831"/>
            <a:ext cx="3352128" cy="1573863"/>
          </a:xfrm>
        </p:spPr>
        <p:txBody>
          <a:bodyPr>
            <a:normAutofit/>
          </a:bodyPr>
          <a:lstStyle/>
          <a:p>
            <a:pPr algn="l"/>
            <a:r>
              <a:rPr lang="nl-BE" dirty="0"/>
              <a:t>Zegening van een nieuwe doopvont</a:t>
            </a:r>
          </a:p>
        </p:txBody>
      </p:sp>
      <p:sp>
        <p:nvSpPr>
          <p:cNvPr id="3" name="Tijdelijke aanduiding voor inhoud 2">
            <a:extLst>
              <a:ext uri="{FF2B5EF4-FFF2-40B4-BE49-F238E27FC236}">
                <a16:creationId xmlns:a16="http://schemas.microsoft.com/office/drawing/2014/main" id="{7C0F2D64-FD39-27A6-6E36-EA4F3C06E2DF}"/>
              </a:ext>
            </a:extLst>
          </p:cNvPr>
          <p:cNvSpPr>
            <a:spLocks noGrp="1"/>
          </p:cNvSpPr>
          <p:nvPr>
            <p:ph sz="quarter" idx="13"/>
          </p:nvPr>
        </p:nvSpPr>
        <p:spPr>
          <a:xfrm>
            <a:off x="8196408" y="2367092"/>
            <a:ext cx="3352128" cy="3881309"/>
          </a:xfrm>
        </p:spPr>
        <p:txBody>
          <a:bodyPr>
            <a:normAutofit/>
          </a:bodyPr>
          <a:lstStyle/>
          <a:p>
            <a:endParaRPr lang="nl-BE" sz="1800"/>
          </a:p>
        </p:txBody>
      </p:sp>
    </p:spTree>
    <p:extLst>
      <p:ext uri="{BB962C8B-B14F-4D97-AF65-F5344CB8AC3E}">
        <p14:creationId xmlns:p14="http://schemas.microsoft.com/office/powerpoint/2010/main" val="376958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Hispanic woman wearing a baptism robe in the font of a Catholic  cathedral... - License, download or print for £76.88 | Photos | Picfair">
            <a:extLst>
              <a:ext uri="{FF2B5EF4-FFF2-40B4-BE49-F238E27FC236}">
                <a16:creationId xmlns:a16="http://schemas.microsoft.com/office/drawing/2014/main" id="{979C3837-99B8-DAB1-63A8-14AE164FDD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944" r="1" b="24850"/>
          <a:stretch/>
        </p:blipFill>
        <p:spPr bwMode="auto">
          <a:xfrm>
            <a:off x="1" y="10"/>
            <a:ext cx="747915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0" name="Rectangle 1059">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791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2" name="Picture 1061">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51" name="Titel 1">
            <a:extLst>
              <a:ext uri="{FF2B5EF4-FFF2-40B4-BE49-F238E27FC236}">
                <a16:creationId xmlns:a16="http://schemas.microsoft.com/office/drawing/2014/main" id="{B9E801DB-A8D5-8261-76A6-53015ED82A84}"/>
              </a:ext>
            </a:extLst>
          </p:cNvPr>
          <p:cNvSpPr>
            <a:spLocks noGrp="1"/>
          </p:cNvSpPr>
          <p:nvPr>
            <p:ph type="title"/>
          </p:nvPr>
        </p:nvSpPr>
        <p:spPr>
          <a:xfrm>
            <a:off x="8196408" y="640831"/>
            <a:ext cx="3352128" cy="1573863"/>
          </a:xfrm>
        </p:spPr>
        <p:txBody>
          <a:bodyPr vert="horz" lIns="91440" tIns="45720" rIns="91440" bIns="45720" rtlCol="0">
            <a:normAutofit/>
          </a:bodyPr>
          <a:lstStyle/>
          <a:p>
            <a:pPr algn="l"/>
            <a:endParaRPr lang="en-US"/>
          </a:p>
        </p:txBody>
      </p:sp>
      <p:sp>
        <p:nvSpPr>
          <p:cNvPr id="1055" name="Content Placeholder 1054">
            <a:extLst>
              <a:ext uri="{FF2B5EF4-FFF2-40B4-BE49-F238E27FC236}">
                <a16:creationId xmlns:a16="http://schemas.microsoft.com/office/drawing/2014/main" id="{3B688775-241E-EBA6-9595-C9C5B3CBBC5E}"/>
              </a:ext>
            </a:extLst>
          </p:cNvPr>
          <p:cNvSpPr>
            <a:spLocks noGrp="1"/>
          </p:cNvSpPr>
          <p:nvPr>
            <p:ph sz="quarter" idx="13"/>
          </p:nvPr>
        </p:nvSpPr>
        <p:spPr>
          <a:xfrm>
            <a:off x="8196408" y="2367092"/>
            <a:ext cx="3352128" cy="3881309"/>
          </a:xfrm>
        </p:spPr>
        <p:txBody>
          <a:bodyPr>
            <a:normAutofit/>
          </a:bodyPr>
          <a:lstStyle/>
          <a:p>
            <a:endParaRPr lang="en-US" sz="1800"/>
          </a:p>
        </p:txBody>
      </p:sp>
    </p:spTree>
    <p:extLst>
      <p:ext uri="{BB962C8B-B14F-4D97-AF65-F5344CB8AC3E}">
        <p14:creationId xmlns:p14="http://schemas.microsoft.com/office/powerpoint/2010/main" val="66172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5"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Rectangle 38">
            <a:extLst>
              <a:ext uri="{FF2B5EF4-FFF2-40B4-BE49-F238E27FC236}">
                <a16:creationId xmlns:a16="http://schemas.microsoft.com/office/drawing/2014/main" id="{2255CADE-DCE0-447F-B290-2AE78E5E5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245587C-701C-48A1-9B6B-10C3DF81A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33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2E5CF545-7AAF-4A13-8871-089E929E85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Tijdelijke aanduiding voor inhoud 4">
            <a:extLst>
              <a:ext uri="{FF2B5EF4-FFF2-40B4-BE49-F238E27FC236}">
                <a16:creationId xmlns:a16="http://schemas.microsoft.com/office/drawing/2014/main" id="{FC734974-9316-8A16-6ADF-772B563EABED}"/>
              </a:ext>
            </a:extLst>
          </p:cNvPr>
          <p:cNvPicPr>
            <a:picLocks noGrp="1" noChangeAspect="1"/>
          </p:cNvPicPr>
          <p:nvPr>
            <p:ph sz="quarter" idx="13"/>
          </p:nvPr>
        </p:nvPicPr>
        <p:blipFill rotWithShape="1">
          <a:blip r:embed="rId4"/>
          <a:srcRect t="6827" b="5024"/>
          <a:stretch/>
        </p:blipFill>
        <p:spPr>
          <a:xfrm>
            <a:off x="8860" y="10"/>
            <a:ext cx="6924201" cy="6857990"/>
          </a:xfrm>
          <a:prstGeom prst="rect">
            <a:avLst/>
          </a:prstGeom>
        </p:spPr>
      </p:pic>
      <p:sp>
        <p:nvSpPr>
          <p:cNvPr id="2" name="Titel 1">
            <a:extLst>
              <a:ext uri="{FF2B5EF4-FFF2-40B4-BE49-F238E27FC236}">
                <a16:creationId xmlns:a16="http://schemas.microsoft.com/office/drawing/2014/main" id="{A397A048-A21C-1CBF-1F2D-06B6D981D57F}"/>
              </a:ext>
            </a:extLst>
          </p:cNvPr>
          <p:cNvSpPr>
            <a:spLocks noGrp="1"/>
          </p:cNvSpPr>
          <p:nvPr>
            <p:ph type="title"/>
          </p:nvPr>
        </p:nvSpPr>
        <p:spPr>
          <a:xfrm>
            <a:off x="7570382" y="1358901"/>
            <a:ext cx="3707844" cy="2730498"/>
          </a:xfrm>
        </p:spPr>
        <p:txBody>
          <a:bodyPr vert="horz" lIns="91440" tIns="45720" rIns="91440" bIns="45720" rtlCol="0" anchor="b">
            <a:normAutofit/>
          </a:bodyPr>
          <a:lstStyle/>
          <a:p>
            <a:endParaRPr lang="en-US" sz="4800"/>
          </a:p>
        </p:txBody>
      </p:sp>
    </p:spTree>
    <p:extLst>
      <p:ext uri="{BB962C8B-B14F-4D97-AF65-F5344CB8AC3E}">
        <p14:creationId xmlns:p14="http://schemas.microsoft.com/office/powerpoint/2010/main" val="2925615930"/>
      </p:ext>
    </p:extLst>
  </p:cSld>
  <p:clrMapOvr>
    <a:masterClrMapping/>
  </p:clrMapOvr>
</p:sld>
</file>

<file path=ppt/theme/theme1.xml><?xml version="1.0" encoding="utf-8"?>
<a:theme xmlns:a="http://schemas.openxmlformats.org/drawingml/2006/main" name="Druppel">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Druppel</Template>
  <TotalTime>0</TotalTime>
  <Words>715</Words>
  <Application>Microsoft Office PowerPoint</Application>
  <PresentationFormat>Breedbeeld</PresentationFormat>
  <Paragraphs>56</Paragraphs>
  <Slides>24</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24</vt:i4>
      </vt:variant>
    </vt:vector>
  </HeadingPairs>
  <TitlesOfParts>
    <vt:vector size="27" baseType="lpstr">
      <vt:lpstr>Arial</vt:lpstr>
      <vt:lpstr>Tw Cen MT</vt:lpstr>
      <vt:lpstr>Druppel</vt:lpstr>
      <vt:lpstr>Diocesane Vormingsavond 13 juni  De vreugde van de weg: de inspiratie van het catechumenaat </vt:lpstr>
      <vt:lpstr>Welkom en gebed en inleiding door Bart Paepen</vt:lpstr>
      <vt:lpstr>MENU VOOR VANAVOND </vt:lpstr>
      <vt:lpstr>Korte uitwisseling  1. Ken jij de datum van jouw doopsel en Vormsel? Vier je die op een manier?  2. Wat antwoord jij als iemand jou vraagt: ‘Wat betekent dat voor jou: christelijk gedoopt zijn?’   </vt:lpstr>
      <vt:lpstr>PowerPoint-presentatie</vt:lpstr>
      <vt:lpstr>? Catechumenaat ? </vt:lpstr>
      <vt:lpstr>Zegening van een nieuwe doopvont</vt:lpstr>
      <vt:lpstr>PowerPoint-presentatie</vt:lpstr>
      <vt:lpstr>PowerPoint-presentatie</vt:lpstr>
      <vt:lpstr>PowerPoint-presentatie</vt:lpstr>
      <vt:lpstr>1. ALGEMEEN: CATECHESE: ELKE DAG GROEIEN IN GELOOF en gedoopt zijn, een weg die nooit eindigt</vt:lpstr>
      <vt:lpstr>1. ALGEMEEN: viering 50 jaar catechumenaat in kerk in belgiË (21 maart 2023)</vt:lpstr>
      <vt:lpstr>2. Specifiek: de inspiratie van catechumenaat voor voorbereiding van initiatiesacramenten bij kinderen en jongeren </vt:lpstr>
      <vt:lpstr>Enkele mogelijke suggesties om lokaal over te spreken</vt:lpstr>
      <vt:lpstr>INSPIRATIE VAN CATECHUMENAAT:De bijbel lezen met origines</vt:lpstr>
      <vt:lpstr>HISTORISCH ALLEGORISCH TROPOLOGISCH ANAGOGISCH  </vt:lpstr>
      <vt:lpstr>Nood aan herbronning</vt:lpstr>
      <vt:lpstr>Vragen en poging tot antwoord </vt:lpstr>
      <vt:lpstr>Getuigenis: catechese en wereldjongeren-dagen</vt:lpstr>
      <vt:lpstr>PowerPoint-presentatie</vt:lpstr>
      <vt:lpstr>PowerPoint-presentatie</vt:lpstr>
      <vt:lpstr>PowerPoint-presentatie</vt:lpstr>
      <vt:lpstr>PowerPoint-presentatie</vt:lpstr>
      <vt:lpstr>  Mededelingen  - 14 September, 20u (open avond catechumenaat)  - 24 oktober, 2Ou (diocesane vorming liturgie en catechese) (fysiek of digitAal)  - 7 februari 2024, 20u (diocesane vorming liturgie en catechese) (fysiek of digitaal)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doopsel</dc:title>
  <dc:creator>Bart Willemen</dc:creator>
  <cp:lastModifiedBy>Bart Willemen</cp:lastModifiedBy>
  <cp:revision>30</cp:revision>
  <dcterms:created xsi:type="dcterms:W3CDTF">2022-01-27T13:07:17Z</dcterms:created>
  <dcterms:modified xsi:type="dcterms:W3CDTF">2023-06-20T12:43:45Z</dcterms:modified>
</cp:coreProperties>
</file>