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1" r:id="rId5"/>
    <p:sldId id="288" r:id="rId6"/>
    <p:sldId id="262" r:id="rId7"/>
    <p:sldId id="264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5" r:id="rId29"/>
    <p:sldId id="286" r:id="rId30"/>
    <p:sldId id="287" r:id="rId31"/>
    <p:sldId id="284" r:id="rId32"/>
  </p:sldIdLst>
  <p:sldSz cx="10688638" cy="7562850"/>
  <p:notesSz cx="6858000" cy="9144000"/>
  <p:defaultTextStyle>
    <a:defPPr>
      <a:defRPr lang="nl-NL"/>
    </a:defPPr>
    <a:lvl1pPr marL="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127" autoAdjust="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1781" y="67"/>
      </p:cViewPr>
      <p:guideLst>
        <p:guide orient="horz" pos="2382"/>
        <p:guide pos="336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01648" y="2349386"/>
            <a:ext cx="9085342" cy="1621111"/>
          </a:xfrm>
        </p:spPr>
        <p:txBody>
          <a:bodyPr/>
          <a:lstStyle/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603296" y="4285615"/>
            <a:ext cx="7482047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6DFE0-190C-6643-926B-A9BC29F28C63}" type="datetimeFigureOut">
              <a:rPr lang="nl-NL" smtClean="0"/>
              <a:t>14-9-2022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16B93-CBD2-9840-B948-DFE06ACF812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2849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6DFE0-190C-6643-926B-A9BC29F28C63}" type="datetimeFigureOut">
              <a:rPr lang="nl-NL" smtClean="0"/>
              <a:t>14-9-2022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16B93-CBD2-9840-B948-DFE06ACF812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7305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9059363" y="334377"/>
            <a:ext cx="2809479" cy="7116431"/>
          </a:xfrm>
        </p:spPr>
        <p:txBody>
          <a:bodyPr vert="eaVert"/>
          <a:lstStyle/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25361" y="334377"/>
            <a:ext cx="8255859" cy="7116431"/>
          </a:xfrm>
        </p:spPr>
        <p:txBody>
          <a:bodyPr vert="eaVert"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6DFE0-190C-6643-926B-A9BC29F28C63}" type="datetimeFigureOut">
              <a:rPr lang="nl-NL" smtClean="0"/>
              <a:t>14-9-2022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16B93-CBD2-9840-B948-DFE06ACF812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5976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6DFE0-190C-6643-926B-A9BC29F28C63}" type="datetimeFigureOut">
              <a:rPr lang="nl-NL" smtClean="0"/>
              <a:t>14-9-2022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16B93-CBD2-9840-B948-DFE06ACF812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3205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329" y="4859832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44329" y="3205459"/>
            <a:ext cx="9085342" cy="1654373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43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87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3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7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1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6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0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4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6DFE0-190C-6643-926B-A9BC29F28C63}" type="datetimeFigureOut">
              <a:rPr lang="nl-NL" smtClean="0"/>
              <a:t>14-9-2022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16B93-CBD2-9840-B948-DFE06ACF812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3702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25361" y="1946734"/>
            <a:ext cx="5531741" cy="550407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35245" y="1946734"/>
            <a:ext cx="5533597" cy="550407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6DFE0-190C-6643-926B-A9BC29F28C63}" type="datetimeFigureOut">
              <a:rPr lang="nl-NL" smtClean="0"/>
              <a:t>14-9-2022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16B93-CBD2-9840-B948-DFE06ACF812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0984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34432" y="1692889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34432" y="2398404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5429680" y="1692889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5429680" y="2398404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6DFE0-190C-6643-926B-A9BC29F28C63}" type="datetimeFigureOut">
              <a:rPr lang="nl-NL" smtClean="0"/>
              <a:t>14-9-2022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16B93-CBD2-9840-B948-DFE06ACF812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1297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6DFE0-190C-6643-926B-A9BC29F28C63}" type="datetimeFigureOut">
              <a:rPr lang="nl-NL" smtClean="0"/>
              <a:t>14-9-2022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16B93-CBD2-9840-B948-DFE06ACF812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8772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6DFE0-190C-6643-926B-A9BC29F28C63}" type="datetimeFigureOut">
              <a:rPr lang="nl-NL" smtClean="0"/>
              <a:t>14-9-2022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16B93-CBD2-9840-B948-DFE06ACF812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502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433" y="301113"/>
            <a:ext cx="3516488" cy="128148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178960" y="301114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34433" y="1582597"/>
            <a:ext cx="3516488" cy="5173200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6DFE0-190C-6643-926B-A9BC29F28C63}" type="datetimeFigureOut">
              <a:rPr lang="nl-NL" smtClean="0"/>
              <a:t>14-9-2022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16B93-CBD2-9840-B948-DFE06ACF812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7303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5048" y="5293995"/>
            <a:ext cx="6413183" cy="62498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095048" y="675755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21437" indent="0">
              <a:buNone/>
              <a:defRPr sz="3200"/>
            </a:lvl2pPr>
            <a:lvl3pPr marL="1042873" indent="0">
              <a:buNone/>
              <a:defRPr sz="2700"/>
            </a:lvl3pPr>
            <a:lvl4pPr marL="1564310" indent="0">
              <a:buNone/>
              <a:defRPr sz="2300"/>
            </a:lvl4pPr>
            <a:lvl5pPr marL="2085746" indent="0">
              <a:buNone/>
              <a:defRPr sz="2300"/>
            </a:lvl5pPr>
            <a:lvl6pPr marL="2607183" indent="0">
              <a:buNone/>
              <a:defRPr sz="2300"/>
            </a:lvl6pPr>
            <a:lvl7pPr marL="3128620" indent="0">
              <a:buNone/>
              <a:defRPr sz="2300"/>
            </a:lvl7pPr>
            <a:lvl8pPr marL="3650056" indent="0">
              <a:buNone/>
              <a:defRPr sz="2300"/>
            </a:lvl8pPr>
            <a:lvl9pPr marL="4171493" indent="0">
              <a:buNone/>
              <a:defRPr sz="23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095048" y="5918981"/>
            <a:ext cx="6413183" cy="887584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6DFE0-190C-6643-926B-A9BC29F28C63}" type="datetimeFigureOut">
              <a:rPr lang="nl-NL" smtClean="0"/>
              <a:t>14-9-2022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16B93-CBD2-9840-B948-DFE06ACF812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5126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1260475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34432" y="1764666"/>
            <a:ext cx="9619774" cy="4991131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534432" y="7009642"/>
            <a:ext cx="2494016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6DFE0-190C-6643-926B-A9BC29F28C63}" type="datetimeFigureOut">
              <a:rPr lang="nl-NL" smtClean="0"/>
              <a:t>14-9-2022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651952" y="7009642"/>
            <a:ext cx="3384735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7660190" y="7009642"/>
            <a:ext cx="2494016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16B93-CBD2-9840-B948-DFE06ACF812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9668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77" indent="-391077" algn="l" defTabSz="521437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7334" indent="-325898" algn="l" defTabSz="521437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592" indent="-260718" algn="l" defTabSz="521437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BIJBELS_LEERHUIS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0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BIJBELS_LEERHUIS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2745135"/>
          </a:xfrm>
        </p:spPr>
        <p:txBody>
          <a:bodyPr>
            <a:normAutofit/>
          </a:bodyPr>
          <a:lstStyle/>
          <a:p>
            <a:r>
              <a:rPr lang="nl-NL" b="1" u="sng" dirty="0" smtClean="0">
                <a:solidFill>
                  <a:schemeClr val="tx2">
                    <a:lumMod val="75000"/>
                  </a:schemeClr>
                </a:solidFill>
              </a:rPr>
              <a:t>Uit welke bronnen heeft Matteüs geput om zijn evangelie te schrijven?</a:t>
            </a:r>
            <a:endParaRPr lang="nl-NL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534432" y="3350865"/>
            <a:ext cx="9619774" cy="3404932"/>
          </a:xfrm>
        </p:spPr>
        <p:txBody>
          <a:bodyPr>
            <a:normAutofit fontScale="92500"/>
          </a:bodyPr>
          <a:lstStyle/>
          <a:p>
            <a:pPr marL="742950" indent="-742950">
              <a:buAutoNum type="alphaUcPeriod"/>
            </a:pPr>
            <a:r>
              <a:rPr lang="nl-NL" dirty="0" smtClean="0"/>
              <a:t>Het Johannes-evangelie maar met een eigen versie van het Passieverhaal</a:t>
            </a:r>
          </a:p>
          <a:p>
            <a:pPr marL="742950" indent="-742950">
              <a:buAutoNum type="alphaUcPeriod"/>
            </a:pPr>
            <a:r>
              <a:rPr lang="nl-NL" dirty="0" smtClean="0"/>
              <a:t>Uit het evangelie van Marcus en Lucas, waarvan hoofdstukken 1 &amp; 2 uit eigen bronnen</a:t>
            </a:r>
          </a:p>
          <a:p>
            <a:pPr marL="742950" indent="-742950">
              <a:buAutoNum type="alphaUcPeriod"/>
            </a:pPr>
            <a:r>
              <a:rPr lang="nl-NL" dirty="0" smtClean="0"/>
              <a:t>Alleen gebaseerd op Marcus en de parabels uit eigen bron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2978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BIJBELS_LEERHUIS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2745135"/>
          </a:xfrm>
        </p:spPr>
        <p:txBody>
          <a:bodyPr>
            <a:normAutofit/>
          </a:bodyPr>
          <a:lstStyle/>
          <a:p>
            <a:r>
              <a:rPr lang="nl-NL" b="1" u="sng" dirty="0" smtClean="0">
                <a:solidFill>
                  <a:schemeClr val="tx2">
                    <a:lumMod val="75000"/>
                  </a:schemeClr>
                </a:solidFill>
              </a:rPr>
              <a:t>Tot wie richt Matteüs zich met zijn Evangelie?</a:t>
            </a:r>
            <a:endParaRPr lang="nl-NL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534432" y="3350865"/>
            <a:ext cx="9619774" cy="3404932"/>
          </a:xfrm>
        </p:spPr>
        <p:txBody>
          <a:bodyPr>
            <a:normAutofit/>
          </a:bodyPr>
          <a:lstStyle/>
          <a:p>
            <a:pPr marL="742950" indent="-742950">
              <a:buAutoNum type="alphaUcPeriod"/>
            </a:pPr>
            <a:r>
              <a:rPr lang="nl-NL" dirty="0" smtClean="0"/>
              <a:t>Enkel en alleen voor catechumenen (zij die Christen willen worden)</a:t>
            </a:r>
          </a:p>
          <a:p>
            <a:pPr marL="742950" indent="-742950">
              <a:buFont typeface="Arial"/>
              <a:buAutoNum type="alphaUcPeriod"/>
            </a:pPr>
            <a:r>
              <a:rPr lang="nl-NL" dirty="0"/>
              <a:t>Voor christenen van joodse </a:t>
            </a:r>
            <a:r>
              <a:rPr lang="nl-NL" dirty="0" smtClean="0"/>
              <a:t>afkomst</a:t>
            </a:r>
          </a:p>
          <a:p>
            <a:pPr marL="742950" indent="-742950">
              <a:buAutoNum type="alphaUcPeriod"/>
            </a:pPr>
            <a:r>
              <a:rPr lang="nl-NL" dirty="0" smtClean="0"/>
              <a:t>Gericht op vrouwen en kinderen waarvan de man christen is geworden</a:t>
            </a:r>
          </a:p>
        </p:txBody>
      </p:sp>
    </p:spTree>
    <p:extLst>
      <p:ext uri="{BB962C8B-B14F-4D97-AF65-F5344CB8AC3E}">
        <p14:creationId xmlns:p14="http://schemas.microsoft.com/office/powerpoint/2010/main" val="155691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BIJBELS_LEERHUIS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2745135"/>
          </a:xfrm>
        </p:spPr>
        <p:txBody>
          <a:bodyPr>
            <a:normAutofit/>
          </a:bodyPr>
          <a:lstStyle/>
          <a:p>
            <a:r>
              <a:rPr lang="nl-NL" b="1" u="sng" dirty="0" smtClean="0">
                <a:solidFill>
                  <a:schemeClr val="tx2">
                    <a:lumMod val="75000"/>
                  </a:schemeClr>
                </a:solidFill>
              </a:rPr>
              <a:t>Wie is Matteüs?</a:t>
            </a:r>
            <a:endParaRPr lang="nl-NL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534432" y="3350865"/>
            <a:ext cx="9619774" cy="3404932"/>
          </a:xfrm>
        </p:spPr>
        <p:txBody>
          <a:bodyPr/>
          <a:lstStyle/>
          <a:p>
            <a:pPr marL="742950" indent="-742950">
              <a:buAutoNum type="alphaUcPeriod"/>
            </a:pPr>
            <a:r>
              <a:rPr lang="nl-NL" dirty="0" smtClean="0"/>
              <a:t>Hij is een van de Emmaüsgangers</a:t>
            </a:r>
          </a:p>
          <a:p>
            <a:pPr marL="742950" indent="-742950">
              <a:buAutoNum type="alphaUcPeriod"/>
            </a:pPr>
            <a:r>
              <a:rPr lang="nl-NL" dirty="0" smtClean="0"/>
              <a:t>Hij is de farizeeër die naast de tollenaar gebeden verrichtte en zich bekeerde</a:t>
            </a:r>
          </a:p>
          <a:p>
            <a:pPr marL="742950" indent="-742950">
              <a:buAutoNum type="alphaUcPeriod"/>
            </a:pPr>
            <a:r>
              <a:rPr lang="nl-NL" dirty="0" smtClean="0"/>
              <a:t>Hij is de tollenaar en wordt bij Marcus en Lucas Levi genoemd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7838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BIJBELS_LEERHUIS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2745135"/>
          </a:xfrm>
        </p:spPr>
        <p:txBody>
          <a:bodyPr>
            <a:normAutofit/>
          </a:bodyPr>
          <a:lstStyle/>
          <a:p>
            <a:r>
              <a:rPr lang="nl-NL" b="1" u="sng" dirty="0" smtClean="0">
                <a:solidFill>
                  <a:schemeClr val="tx2">
                    <a:lumMod val="75000"/>
                  </a:schemeClr>
                </a:solidFill>
              </a:rPr>
              <a:t>Matteüs heeft een eigen kenmerkende manier om Jezus te benoemen. Weet jij welke?</a:t>
            </a:r>
            <a:endParaRPr lang="nl-NL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534432" y="3350865"/>
            <a:ext cx="9619774" cy="3404932"/>
          </a:xfrm>
        </p:spPr>
        <p:txBody>
          <a:bodyPr/>
          <a:lstStyle/>
          <a:p>
            <a:pPr marL="742950" indent="-742950">
              <a:buAutoNum type="alphaUcPeriod"/>
            </a:pPr>
            <a:r>
              <a:rPr lang="nl-NL" dirty="0" smtClean="0"/>
              <a:t>Leraar (rabbi)</a:t>
            </a:r>
          </a:p>
          <a:p>
            <a:pPr marL="742950" indent="-742950">
              <a:buAutoNum type="alphaUcPeriod"/>
            </a:pPr>
            <a:r>
              <a:rPr lang="nl-NL" dirty="0" smtClean="0"/>
              <a:t>Christus</a:t>
            </a:r>
          </a:p>
          <a:p>
            <a:pPr marL="742950" indent="-742950">
              <a:buAutoNum type="alphaUcPeriod"/>
            </a:pPr>
            <a:r>
              <a:rPr lang="nl-NL" dirty="0" smtClean="0"/>
              <a:t>De Zoon van God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4707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BIJBELS_LEERHUIS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2745135"/>
          </a:xfrm>
        </p:spPr>
        <p:txBody>
          <a:bodyPr>
            <a:normAutofit/>
          </a:bodyPr>
          <a:lstStyle/>
          <a:p>
            <a:r>
              <a:rPr lang="nl-NL" b="1" u="sng" dirty="0" smtClean="0">
                <a:solidFill>
                  <a:schemeClr val="tx2">
                    <a:lumMod val="75000"/>
                  </a:schemeClr>
                </a:solidFill>
              </a:rPr>
              <a:t>Typerend voor Matteüs zijn redevoeringen door Jezus. Hoe zou jij redevoering omschrijven?</a:t>
            </a:r>
            <a:endParaRPr lang="nl-NL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534432" y="3350865"/>
            <a:ext cx="9619774" cy="3404932"/>
          </a:xfrm>
        </p:spPr>
        <p:txBody>
          <a:bodyPr/>
          <a:lstStyle/>
          <a:p>
            <a:pPr marL="742950" indent="-742950">
              <a:buAutoNum type="alphaUcPeriod"/>
            </a:pPr>
            <a:r>
              <a:rPr lang="nl-NL" dirty="0" smtClean="0"/>
              <a:t>Een eerste draft voor een toneelstuk </a:t>
            </a:r>
          </a:p>
          <a:p>
            <a:pPr marL="742950" indent="-742950">
              <a:buAutoNum type="alphaUcPeriod"/>
            </a:pPr>
            <a:r>
              <a:rPr lang="nl-NL" dirty="0" smtClean="0"/>
              <a:t>Een synoniem voor legende</a:t>
            </a:r>
          </a:p>
          <a:p>
            <a:pPr marL="742950" indent="-742950">
              <a:buAutoNum type="alphaUcPeriod"/>
            </a:pPr>
            <a:r>
              <a:rPr lang="nl-NL" dirty="0" smtClean="0"/>
              <a:t>Een uitgewerkte toespraak over een bepaald onderwerp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5832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BIJBELS_LEERHUIS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2745135"/>
          </a:xfrm>
        </p:spPr>
        <p:txBody>
          <a:bodyPr>
            <a:normAutofit/>
          </a:bodyPr>
          <a:lstStyle/>
          <a:p>
            <a:r>
              <a:rPr lang="nl-NL" b="1" u="sng" dirty="0" smtClean="0">
                <a:solidFill>
                  <a:schemeClr val="tx2">
                    <a:lumMod val="75000"/>
                  </a:schemeClr>
                </a:solidFill>
              </a:rPr>
              <a:t>Wanneer viert de Kerk de feestdag van deze evangelist?</a:t>
            </a:r>
            <a:endParaRPr lang="nl-NL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534432" y="3350865"/>
            <a:ext cx="9619774" cy="3404932"/>
          </a:xfrm>
        </p:spPr>
        <p:txBody>
          <a:bodyPr/>
          <a:lstStyle/>
          <a:p>
            <a:pPr marL="742950" indent="-742950">
              <a:buAutoNum type="alphaUcPeriod"/>
            </a:pPr>
            <a:r>
              <a:rPr lang="nl-NL" dirty="0" smtClean="0"/>
              <a:t>14 mei</a:t>
            </a:r>
          </a:p>
          <a:p>
            <a:pPr marL="742950" indent="-742950">
              <a:buAutoNum type="alphaUcPeriod"/>
            </a:pPr>
            <a:r>
              <a:rPr lang="nl-NL" dirty="0" smtClean="0"/>
              <a:t>21 september</a:t>
            </a:r>
          </a:p>
          <a:p>
            <a:pPr marL="742950" indent="-742950">
              <a:buAutoNum type="alphaUcPeriod"/>
            </a:pPr>
            <a:r>
              <a:rPr lang="nl-NL" dirty="0" smtClean="0"/>
              <a:t>22 juli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8097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BIJBELS_LEERHUIS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2745135"/>
          </a:xfrm>
        </p:spPr>
        <p:txBody>
          <a:bodyPr>
            <a:normAutofit/>
          </a:bodyPr>
          <a:lstStyle/>
          <a:p>
            <a:r>
              <a:rPr lang="nl-NL" b="1" u="sng" dirty="0" smtClean="0">
                <a:solidFill>
                  <a:schemeClr val="tx2">
                    <a:lumMod val="75000"/>
                  </a:schemeClr>
                </a:solidFill>
              </a:rPr>
              <a:t>Elke evangelist wordt voorgesteld met een symbool. Wat is het symbool van Matteüs?</a:t>
            </a:r>
            <a:endParaRPr lang="nl-NL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534432" y="3350865"/>
            <a:ext cx="9619774" cy="3404932"/>
          </a:xfrm>
        </p:spPr>
        <p:txBody>
          <a:bodyPr/>
          <a:lstStyle/>
          <a:p>
            <a:pPr marL="742950" indent="-742950">
              <a:buAutoNum type="alphaUcPeriod"/>
            </a:pPr>
            <a:r>
              <a:rPr lang="nl-NL" dirty="0" smtClean="0"/>
              <a:t>Een mens</a:t>
            </a:r>
          </a:p>
          <a:p>
            <a:pPr marL="742950" indent="-742950">
              <a:buAutoNum type="alphaUcPeriod"/>
            </a:pPr>
            <a:r>
              <a:rPr lang="nl-NL" dirty="0" smtClean="0"/>
              <a:t>Een leeuw</a:t>
            </a:r>
          </a:p>
          <a:p>
            <a:pPr marL="742950" indent="-742950">
              <a:buAutoNum type="alphaUcPeriod"/>
            </a:pPr>
            <a:r>
              <a:rPr lang="nl-NL" dirty="0" smtClean="0"/>
              <a:t>Een geldbeugel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710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BIJBELS_LEERHUIS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3266788" y="5755180"/>
            <a:ext cx="7421850" cy="1166938"/>
          </a:xfrm>
        </p:spPr>
        <p:txBody>
          <a:bodyPr>
            <a:normAutofit fontScale="90000"/>
          </a:bodyPr>
          <a:lstStyle/>
          <a:p>
            <a:r>
              <a:rPr lang="nl-NL" sz="72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Antwoorden</a:t>
            </a:r>
            <a:endParaRPr lang="nl-NL" sz="72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767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BIJBELS_LEERHUIS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2745135"/>
          </a:xfrm>
        </p:spPr>
        <p:txBody>
          <a:bodyPr>
            <a:normAutofit/>
          </a:bodyPr>
          <a:lstStyle/>
          <a:p>
            <a:r>
              <a:rPr lang="nl-NL" b="1" u="sng" dirty="0" smtClean="0">
                <a:solidFill>
                  <a:schemeClr val="tx2">
                    <a:lumMod val="75000"/>
                  </a:schemeClr>
                </a:solidFill>
              </a:rPr>
              <a:t>Er zijn vier evangelies in het NT.</a:t>
            </a:r>
            <a:br>
              <a:rPr lang="nl-NL" b="1" u="sng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nl-NL" b="1" u="sng" dirty="0" smtClean="0">
                <a:solidFill>
                  <a:schemeClr val="tx2">
                    <a:lumMod val="75000"/>
                  </a:schemeClr>
                </a:solidFill>
              </a:rPr>
              <a:t>In welke volgorde? Wat is de plaats van het </a:t>
            </a:r>
            <a:r>
              <a:rPr lang="nl-NL" b="1" u="sng" dirty="0" err="1" smtClean="0">
                <a:solidFill>
                  <a:schemeClr val="tx2">
                    <a:lumMod val="75000"/>
                  </a:schemeClr>
                </a:solidFill>
              </a:rPr>
              <a:t>Matteüsevangelie</a:t>
            </a:r>
            <a:r>
              <a:rPr lang="nl-NL" b="1" u="sng" dirty="0" smtClean="0">
                <a:solidFill>
                  <a:schemeClr val="tx2">
                    <a:lumMod val="75000"/>
                  </a:schemeClr>
                </a:solidFill>
              </a:rPr>
              <a:t>?</a:t>
            </a:r>
            <a:endParaRPr lang="nl-NL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534432" y="3350865"/>
            <a:ext cx="9619774" cy="3404932"/>
          </a:xfrm>
        </p:spPr>
        <p:txBody>
          <a:bodyPr/>
          <a:lstStyle/>
          <a:p>
            <a:pPr marL="742950" indent="-742950">
              <a:buAutoNum type="alphaUcPeriod"/>
            </a:pPr>
            <a:r>
              <a:rPr lang="nl-NL" dirty="0" smtClean="0">
                <a:solidFill>
                  <a:schemeClr val="accent6">
                    <a:lumMod val="50000"/>
                  </a:schemeClr>
                </a:solidFill>
              </a:rPr>
              <a:t>Matteüs – Marcus – Lucas – Johannes</a:t>
            </a:r>
          </a:p>
          <a:p>
            <a:pPr marL="742950" indent="-742950">
              <a:buAutoNum type="alphaUcPeriod"/>
            </a:pPr>
            <a:r>
              <a:rPr lang="nl-NL" dirty="0" smtClean="0"/>
              <a:t>Marcus – Matteüs – Lucas – Johannes</a:t>
            </a:r>
          </a:p>
          <a:p>
            <a:pPr marL="742950" indent="-742950">
              <a:buAutoNum type="alphaUcPeriod"/>
            </a:pPr>
            <a:r>
              <a:rPr lang="nl-NL" dirty="0" smtClean="0"/>
              <a:t>Lucas – Matteüs – Johannes - Marcus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7325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BIJBELS_LEERHUIS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2745135"/>
          </a:xfrm>
        </p:spPr>
        <p:txBody>
          <a:bodyPr>
            <a:normAutofit/>
          </a:bodyPr>
          <a:lstStyle/>
          <a:p>
            <a:r>
              <a:rPr lang="nl-NL" b="1" u="sng" dirty="0" smtClean="0">
                <a:solidFill>
                  <a:schemeClr val="tx2">
                    <a:lumMod val="75000"/>
                  </a:schemeClr>
                </a:solidFill>
              </a:rPr>
              <a:t>Wanneer is het Evangelie van Matteüs geschreven?</a:t>
            </a:r>
            <a:endParaRPr lang="nl-NL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534432" y="3350865"/>
            <a:ext cx="9619774" cy="3404932"/>
          </a:xfrm>
        </p:spPr>
        <p:txBody>
          <a:bodyPr/>
          <a:lstStyle/>
          <a:p>
            <a:pPr marL="742950" indent="-742950">
              <a:buAutoNum type="alphaUcPeriod"/>
            </a:pPr>
            <a:r>
              <a:rPr lang="nl-NL" dirty="0" smtClean="0"/>
              <a:t>Rond het jaar 150 n. Chr</a:t>
            </a:r>
            <a:r>
              <a:rPr lang="nl-NL" dirty="0"/>
              <a:t>.</a:t>
            </a:r>
            <a:endParaRPr lang="nl-NL" dirty="0" smtClean="0"/>
          </a:p>
          <a:p>
            <a:pPr marL="742950" indent="-742950">
              <a:buAutoNum type="alphaUcPeriod"/>
            </a:pPr>
            <a:r>
              <a:rPr lang="nl-NL" dirty="0" smtClean="0"/>
              <a:t>Rond het jaar 50 n. Chr.</a:t>
            </a:r>
          </a:p>
          <a:p>
            <a:pPr marL="742950" indent="-742950">
              <a:buAutoNum type="alphaUcPeriod"/>
            </a:pPr>
            <a:r>
              <a:rPr lang="nl-NL" dirty="0" smtClean="0">
                <a:solidFill>
                  <a:schemeClr val="accent6">
                    <a:lumMod val="50000"/>
                  </a:schemeClr>
                </a:solidFill>
              </a:rPr>
              <a:t>Rond het jaar 80 n. Chr</a:t>
            </a:r>
            <a:r>
              <a:rPr lang="nl-NL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2095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BIJBELS_LEERHUIS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3266788" y="5755180"/>
            <a:ext cx="7421850" cy="1166938"/>
          </a:xfrm>
        </p:spPr>
        <p:txBody>
          <a:bodyPr>
            <a:normAutofit fontScale="90000"/>
          </a:bodyPr>
          <a:lstStyle/>
          <a:p>
            <a:r>
              <a:rPr lang="nl-NL" sz="72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Welkom!</a:t>
            </a:r>
            <a:endParaRPr lang="nl-NL" sz="72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461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BIJBELS_LEERHUIS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2745135"/>
          </a:xfrm>
        </p:spPr>
        <p:txBody>
          <a:bodyPr>
            <a:normAutofit/>
          </a:bodyPr>
          <a:lstStyle/>
          <a:p>
            <a:r>
              <a:rPr lang="nl-NL" b="1" u="sng" dirty="0" smtClean="0">
                <a:solidFill>
                  <a:schemeClr val="tx2">
                    <a:lumMod val="75000"/>
                  </a:schemeClr>
                </a:solidFill>
              </a:rPr>
              <a:t>Uit welke bronnen heeft Matteüs geput om zijn evangelie te schrijven?</a:t>
            </a:r>
            <a:endParaRPr lang="nl-NL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534432" y="3350865"/>
            <a:ext cx="9619774" cy="3404932"/>
          </a:xfrm>
        </p:spPr>
        <p:txBody>
          <a:bodyPr>
            <a:normAutofit fontScale="92500"/>
          </a:bodyPr>
          <a:lstStyle/>
          <a:p>
            <a:pPr marL="742950" indent="-742950">
              <a:buAutoNum type="alphaUcPeriod"/>
            </a:pPr>
            <a:r>
              <a:rPr lang="nl-NL" dirty="0" smtClean="0"/>
              <a:t>Het Johannes-evangelie maar met een eigen versie van het Passieverhaal</a:t>
            </a:r>
          </a:p>
          <a:p>
            <a:pPr marL="742950" indent="-742950">
              <a:buAutoNum type="alphaUcPeriod"/>
            </a:pPr>
            <a:r>
              <a:rPr lang="nl-NL" dirty="0" smtClean="0">
                <a:solidFill>
                  <a:schemeClr val="accent6">
                    <a:lumMod val="50000"/>
                  </a:schemeClr>
                </a:solidFill>
              </a:rPr>
              <a:t>Uit het evangelie van Marcus en Lucas, waarvan hoofdstukken 1 &amp; 2 uit eigen bronnen</a:t>
            </a:r>
          </a:p>
          <a:p>
            <a:pPr marL="742950" indent="-742950">
              <a:buAutoNum type="alphaUcPeriod"/>
            </a:pPr>
            <a:r>
              <a:rPr lang="nl-NL" dirty="0" smtClean="0"/>
              <a:t>Alleen gebaseerd op Marcus en de parabels uit eigen bron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8897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BIJBELS_LEERHUIS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2745135"/>
          </a:xfrm>
        </p:spPr>
        <p:txBody>
          <a:bodyPr>
            <a:normAutofit/>
          </a:bodyPr>
          <a:lstStyle/>
          <a:p>
            <a:r>
              <a:rPr lang="nl-NL" b="1" u="sng" dirty="0" smtClean="0">
                <a:solidFill>
                  <a:schemeClr val="tx2">
                    <a:lumMod val="75000"/>
                  </a:schemeClr>
                </a:solidFill>
              </a:rPr>
              <a:t>Tot wie richt Matteüs zich met zijn Evangelie?</a:t>
            </a:r>
            <a:endParaRPr lang="nl-NL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534432" y="3350865"/>
            <a:ext cx="9619774" cy="3404932"/>
          </a:xfrm>
        </p:spPr>
        <p:txBody>
          <a:bodyPr>
            <a:normAutofit/>
          </a:bodyPr>
          <a:lstStyle/>
          <a:p>
            <a:pPr marL="742950" indent="-742950">
              <a:buAutoNum type="alphaUcPeriod"/>
            </a:pPr>
            <a:r>
              <a:rPr lang="nl-NL" dirty="0" smtClean="0"/>
              <a:t>Enkel en alleen voor catechumenen (zij die Christen willen worden)</a:t>
            </a:r>
          </a:p>
          <a:p>
            <a:pPr marL="742950" indent="-742950">
              <a:buFont typeface="Arial"/>
              <a:buAutoNum type="alphaUcPeriod"/>
            </a:pPr>
            <a:r>
              <a:rPr lang="nl-NL" dirty="0">
                <a:solidFill>
                  <a:schemeClr val="accent6">
                    <a:lumMod val="50000"/>
                  </a:schemeClr>
                </a:solidFill>
              </a:rPr>
              <a:t>Voor christenen van joodse </a:t>
            </a:r>
            <a:r>
              <a:rPr lang="nl-NL" dirty="0" smtClean="0">
                <a:solidFill>
                  <a:schemeClr val="accent6">
                    <a:lumMod val="50000"/>
                  </a:schemeClr>
                </a:solidFill>
              </a:rPr>
              <a:t>afkomst</a:t>
            </a:r>
          </a:p>
          <a:p>
            <a:pPr marL="742950" indent="-742950">
              <a:buAutoNum type="alphaUcPeriod"/>
            </a:pPr>
            <a:r>
              <a:rPr lang="nl-NL" dirty="0" smtClean="0"/>
              <a:t>Gericht op vrouwen en kinderen waarvan de man christen is geworden</a:t>
            </a:r>
          </a:p>
        </p:txBody>
      </p:sp>
    </p:spTree>
    <p:extLst>
      <p:ext uri="{BB962C8B-B14F-4D97-AF65-F5344CB8AC3E}">
        <p14:creationId xmlns:p14="http://schemas.microsoft.com/office/powerpoint/2010/main" val="308416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BIJBELS_LEERHUIS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2745135"/>
          </a:xfrm>
        </p:spPr>
        <p:txBody>
          <a:bodyPr>
            <a:normAutofit/>
          </a:bodyPr>
          <a:lstStyle/>
          <a:p>
            <a:r>
              <a:rPr lang="nl-NL" b="1" u="sng" dirty="0" smtClean="0">
                <a:solidFill>
                  <a:schemeClr val="tx2">
                    <a:lumMod val="75000"/>
                  </a:schemeClr>
                </a:solidFill>
              </a:rPr>
              <a:t>Wie is Matteüs?</a:t>
            </a:r>
            <a:endParaRPr lang="nl-NL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534432" y="3350865"/>
            <a:ext cx="9619774" cy="3404932"/>
          </a:xfrm>
        </p:spPr>
        <p:txBody>
          <a:bodyPr/>
          <a:lstStyle/>
          <a:p>
            <a:pPr marL="742950" indent="-742950">
              <a:buAutoNum type="alphaUcPeriod"/>
            </a:pPr>
            <a:r>
              <a:rPr lang="nl-NL" dirty="0" smtClean="0"/>
              <a:t>Hij is een van de Emmaüsgangers</a:t>
            </a:r>
          </a:p>
          <a:p>
            <a:pPr marL="742950" indent="-742950">
              <a:buAutoNum type="alphaUcPeriod"/>
            </a:pPr>
            <a:r>
              <a:rPr lang="nl-NL" dirty="0" smtClean="0"/>
              <a:t>Hij is de farizeeër die naast de tollenaar gebeden verrichtte en zich bekeerde</a:t>
            </a:r>
          </a:p>
          <a:p>
            <a:pPr marL="742950" indent="-742950">
              <a:buAutoNum type="alphaUcPeriod"/>
            </a:pPr>
            <a:r>
              <a:rPr lang="nl-NL" dirty="0" smtClean="0">
                <a:solidFill>
                  <a:schemeClr val="accent6">
                    <a:lumMod val="50000"/>
                  </a:schemeClr>
                </a:solidFill>
              </a:rPr>
              <a:t>Hij is de tollenaar en wordt bij Marcus en Lucas Levi genoemd</a:t>
            </a:r>
            <a:endParaRPr lang="nl-NL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09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BIJBELS_LEERHUIS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2745135"/>
          </a:xfrm>
        </p:spPr>
        <p:txBody>
          <a:bodyPr>
            <a:normAutofit/>
          </a:bodyPr>
          <a:lstStyle/>
          <a:p>
            <a:r>
              <a:rPr lang="nl-NL" b="1" u="sng" dirty="0" smtClean="0">
                <a:solidFill>
                  <a:schemeClr val="tx2">
                    <a:lumMod val="75000"/>
                  </a:schemeClr>
                </a:solidFill>
              </a:rPr>
              <a:t>Matteüs heeft een eigen kenmerkende manier om Jezus te benoemen. Weet jij welke?</a:t>
            </a:r>
            <a:endParaRPr lang="nl-NL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534432" y="3350865"/>
            <a:ext cx="9619774" cy="3404932"/>
          </a:xfrm>
        </p:spPr>
        <p:txBody>
          <a:bodyPr/>
          <a:lstStyle/>
          <a:p>
            <a:pPr marL="742950" indent="-742950">
              <a:buAutoNum type="alphaUcPeriod"/>
            </a:pPr>
            <a:r>
              <a:rPr lang="nl-NL" dirty="0" smtClean="0">
                <a:solidFill>
                  <a:schemeClr val="accent6">
                    <a:lumMod val="50000"/>
                  </a:schemeClr>
                </a:solidFill>
              </a:rPr>
              <a:t>Leraar (rabbi)</a:t>
            </a:r>
          </a:p>
          <a:p>
            <a:pPr marL="742950" indent="-742950">
              <a:buAutoNum type="alphaUcPeriod"/>
            </a:pPr>
            <a:r>
              <a:rPr lang="nl-NL" dirty="0" smtClean="0"/>
              <a:t>Christus</a:t>
            </a:r>
          </a:p>
          <a:p>
            <a:pPr marL="742950" indent="-742950">
              <a:buAutoNum type="alphaUcPeriod"/>
            </a:pPr>
            <a:r>
              <a:rPr lang="nl-NL" dirty="0" smtClean="0"/>
              <a:t>De Zoon van God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907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BIJBELS_LEERHUIS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2745135"/>
          </a:xfrm>
        </p:spPr>
        <p:txBody>
          <a:bodyPr>
            <a:normAutofit/>
          </a:bodyPr>
          <a:lstStyle/>
          <a:p>
            <a:r>
              <a:rPr lang="nl-NL" b="1" u="sng" dirty="0" smtClean="0">
                <a:solidFill>
                  <a:schemeClr val="tx2">
                    <a:lumMod val="75000"/>
                  </a:schemeClr>
                </a:solidFill>
              </a:rPr>
              <a:t>Typerend voor Matteüs zijn redevoeringen door Jezus. Hoe zou jij redevoering omschrijven?</a:t>
            </a:r>
            <a:endParaRPr lang="nl-NL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534432" y="3350865"/>
            <a:ext cx="9619774" cy="3404932"/>
          </a:xfrm>
        </p:spPr>
        <p:txBody>
          <a:bodyPr/>
          <a:lstStyle/>
          <a:p>
            <a:pPr marL="742950" indent="-742950">
              <a:buAutoNum type="alphaUcPeriod"/>
            </a:pPr>
            <a:r>
              <a:rPr lang="nl-NL" dirty="0" smtClean="0"/>
              <a:t>Een eerste draft voor een toneelstuk zonder instructies</a:t>
            </a:r>
          </a:p>
          <a:p>
            <a:pPr marL="742950" indent="-742950">
              <a:buAutoNum type="alphaUcPeriod"/>
            </a:pPr>
            <a:r>
              <a:rPr lang="nl-NL" dirty="0" smtClean="0"/>
              <a:t>Een synoniem voor legende</a:t>
            </a:r>
          </a:p>
          <a:p>
            <a:pPr marL="742950" indent="-742950">
              <a:buAutoNum type="alphaUcPeriod"/>
            </a:pPr>
            <a:r>
              <a:rPr lang="nl-NL" dirty="0" smtClean="0">
                <a:solidFill>
                  <a:schemeClr val="accent6">
                    <a:lumMod val="50000"/>
                  </a:schemeClr>
                </a:solidFill>
              </a:rPr>
              <a:t>Een uitgewerkte toespraak over een bepaald onderwerp</a:t>
            </a:r>
            <a:endParaRPr lang="nl-NL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59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BIJBELS_LEERHUIS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2745135"/>
          </a:xfrm>
        </p:spPr>
        <p:txBody>
          <a:bodyPr>
            <a:normAutofit/>
          </a:bodyPr>
          <a:lstStyle/>
          <a:p>
            <a:r>
              <a:rPr lang="nl-NL" b="1" u="sng" dirty="0" smtClean="0">
                <a:solidFill>
                  <a:schemeClr val="tx2">
                    <a:lumMod val="75000"/>
                  </a:schemeClr>
                </a:solidFill>
              </a:rPr>
              <a:t>Wanneer viert de Kerk de feestdag van deze evangelist?</a:t>
            </a:r>
            <a:endParaRPr lang="nl-NL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534432" y="3350865"/>
            <a:ext cx="9619774" cy="3404932"/>
          </a:xfrm>
        </p:spPr>
        <p:txBody>
          <a:bodyPr/>
          <a:lstStyle/>
          <a:p>
            <a:pPr marL="742950" indent="-742950">
              <a:buAutoNum type="alphaUcPeriod"/>
            </a:pPr>
            <a:r>
              <a:rPr lang="nl-NL" dirty="0" smtClean="0"/>
              <a:t>14 mei</a:t>
            </a:r>
          </a:p>
          <a:p>
            <a:pPr marL="742950" indent="-742950">
              <a:buAutoNum type="alphaUcPeriod"/>
            </a:pPr>
            <a:r>
              <a:rPr lang="nl-NL" dirty="0" smtClean="0">
                <a:solidFill>
                  <a:schemeClr val="accent6">
                    <a:lumMod val="50000"/>
                  </a:schemeClr>
                </a:solidFill>
              </a:rPr>
              <a:t>21 september</a:t>
            </a:r>
          </a:p>
          <a:p>
            <a:pPr marL="742950" indent="-742950">
              <a:buAutoNum type="alphaUcPeriod"/>
            </a:pPr>
            <a:r>
              <a:rPr lang="nl-NL" dirty="0" smtClean="0"/>
              <a:t>22 juli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9546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BIJBELS_LEERHUIS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2745135"/>
          </a:xfrm>
        </p:spPr>
        <p:txBody>
          <a:bodyPr>
            <a:normAutofit/>
          </a:bodyPr>
          <a:lstStyle/>
          <a:p>
            <a:r>
              <a:rPr lang="nl-NL" b="1" u="sng" dirty="0" smtClean="0">
                <a:solidFill>
                  <a:schemeClr val="tx2">
                    <a:lumMod val="75000"/>
                  </a:schemeClr>
                </a:solidFill>
              </a:rPr>
              <a:t>Elke evangelist wordt voorgesteld met een symbool. Wat is het symbool van Matteüs?</a:t>
            </a:r>
            <a:endParaRPr lang="nl-NL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534432" y="3350865"/>
            <a:ext cx="9619774" cy="3404932"/>
          </a:xfrm>
        </p:spPr>
        <p:txBody>
          <a:bodyPr/>
          <a:lstStyle/>
          <a:p>
            <a:pPr marL="742950" indent="-742950">
              <a:buAutoNum type="alphaUcPeriod"/>
            </a:pPr>
            <a:r>
              <a:rPr lang="nl-NL" dirty="0" smtClean="0">
                <a:solidFill>
                  <a:schemeClr val="accent6">
                    <a:lumMod val="50000"/>
                  </a:schemeClr>
                </a:solidFill>
              </a:rPr>
              <a:t>Een mens</a:t>
            </a:r>
          </a:p>
          <a:p>
            <a:pPr marL="742950" indent="-742950">
              <a:buAutoNum type="alphaUcPeriod"/>
            </a:pPr>
            <a:r>
              <a:rPr lang="nl-NL" dirty="0" smtClean="0"/>
              <a:t>Een leeuw</a:t>
            </a:r>
          </a:p>
          <a:p>
            <a:pPr marL="742950" indent="-742950">
              <a:buAutoNum type="alphaUcPeriod"/>
            </a:pPr>
            <a:r>
              <a:rPr lang="nl-NL" dirty="0" smtClean="0"/>
              <a:t>Een geldbeugel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9265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BIJBELS_LEERHUIS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3266788" y="5755180"/>
            <a:ext cx="7421850" cy="1166938"/>
          </a:xfrm>
        </p:spPr>
        <p:txBody>
          <a:bodyPr>
            <a:normAutofit fontScale="90000"/>
          </a:bodyPr>
          <a:lstStyle/>
          <a:p>
            <a:r>
              <a:rPr lang="nl-NL" sz="72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Pauze</a:t>
            </a:r>
            <a:endParaRPr lang="nl-NL" sz="72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055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BIJBELS_LEERHUIS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3266788" y="5755180"/>
            <a:ext cx="7421850" cy="1166938"/>
          </a:xfrm>
        </p:spPr>
        <p:txBody>
          <a:bodyPr>
            <a:normAutofit fontScale="90000"/>
          </a:bodyPr>
          <a:lstStyle/>
          <a:p>
            <a:r>
              <a:rPr lang="nl-NL" sz="72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Verkennen van het thema</a:t>
            </a:r>
            <a:endParaRPr lang="nl-NL" sz="72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112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BIJBELS_LEERHUIS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1983135"/>
          </a:xfrm>
        </p:spPr>
        <p:txBody>
          <a:bodyPr>
            <a:normAutofit/>
          </a:bodyPr>
          <a:lstStyle/>
          <a:p>
            <a:r>
              <a:rPr lang="nl-NL" b="1" u="sng" dirty="0" smtClean="0">
                <a:solidFill>
                  <a:schemeClr val="tx2">
                    <a:lumMod val="75000"/>
                  </a:schemeClr>
                </a:solidFill>
              </a:rPr>
              <a:t>Matteüs: </a:t>
            </a:r>
            <a:r>
              <a:rPr lang="nl-NL" b="1" u="sng" dirty="0" err="1" smtClean="0">
                <a:solidFill>
                  <a:schemeClr val="tx2">
                    <a:lumMod val="75000"/>
                  </a:schemeClr>
                </a:solidFill>
              </a:rPr>
              <a:t>what’s</a:t>
            </a:r>
            <a:r>
              <a:rPr lang="nl-NL" b="1" u="sng" dirty="0" smtClean="0">
                <a:solidFill>
                  <a:schemeClr val="tx2">
                    <a:lumMod val="75000"/>
                  </a:schemeClr>
                </a:solidFill>
              </a:rPr>
              <a:t> in a name</a:t>
            </a:r>
            <a:endParaRPr lang="nl-NL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534432" y="2387600"/>
            <a:ext cx="9619774" cy="4368197"/>
          </a:xfrm>
        </p:spPr>
        <p:txBody>
          <a:bodyPr/>
          <a:lstStyle/>
          <a:p>
            <a:r>
              <a:rPr lang="nl-NL" dirty="0" smtClean="0"/>
              <a:t>Ken je mensen die een naam hebben afgeleid van de Bijbelse naam Matteüs?</a:t>
            </a:r>
          </a:p>
          <a:p>
            <a:r>
              <a:rPr lang="nl-NL" dirty="0" smtClean="0"/>
              <a:t>Is de evangelist dezelfde persoon als de apostel Matteüs?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7724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BIJBELS_LEERHUIS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u="sng" dirty="0" smtClean="0">
                <a:solidFill>
                  <a:schemeClr val="tx2">
                    <a:lumMod val="75000"/>
                  </a:schemeClr>
                </a:solidFill>
              </a:rPr>
              <a:t>Verloop van de avond	</a:t>
            </a:r>
            <a:endParaRPr lang="nl-NL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534432" y="1764666"/>
            <a:ext cx="9619774" cy="4991131"/>
          </a:xfrm>
        </p:spPr>
        <p:txBody>
          <a:bodyPr/>
          <a:lstStyle/>
          <a:p>
            <a:r>
              <a:rPr lang="nl-NL" dirty="0" smtClean="0"/>
              <a:t>Welkom en zingen van lied</a:t>
            </a:r>
          </a:p>
          <a:p>
            <a:r>
              <a:rPr lang="nl-NL" dirty="0" smtClean="0"/>
              <a:t>Diocesaan startmoment</a:t>
            </a:r>
          </a:p>
          <a:p>
            <a:r>
              <a:rPr lang="nl-NL" dirty="0" smtClean="0"/>
              <a:t>Quiz</a:t>
            </a:r>
          </a:p>
          <a:p>
            <a:r>
              <a:rPr lang="nl-NL" dirty="0" smtClean="0"/>
              <a:t>Pauze</a:t>
            </a:r>
          </a:p>
          <a:p>
            <a:r>
              <a:rPr lang="nl-NL" dirty="0" smtClean="0"/>
              <a:t>Verkenning van het thema</a:t>
            </a:r>
          </a:p>
          <a:p>
            <a:r>
              <a:rPr lang="nl-NL" dirty="0" smtClean="0"/>
              <a:t>Kennismaking met de groepsleden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597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BIJBELS_LEERHUIS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1810415"/>
          </a:xfrm>
        </p:spPr>
        <p:txBody>
          <a:bodyPr>
            <a:normAutofit/>
          </a:bodyPr>
          <a:lstStyle/>
          <a:p>
            <a:r>
              <a:rPr lang="nl-NL" b="1" u="sng" dirty="0" smtClean="0">
                <a:solidFill>
                  <a:schemeClr val="tx2">
                    <a:lumMod val="75000"/>
                  </a:schemeClr>
                </a:solidFill>
              </a:rPr>
              <a:t>Vijf redevoeringen door Jezus</a:t>
            </a:r>
            <a:endParaRPr lang="nl-NL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534432" y="2416145"/>
            <a:ext cx="9619774" cy="4339652"/>
          </a:xfrm>
        </p:spPr>
        <p:txBody>
          <a:bodyPr/>
          <a:lstStyle/>
          <a:p>
            <a:r>
              <a:rPr lang="nl-NL" dirty="0" smtClean="0"/>
              <a:t>Opdracht: lees en vergelijk de slotzinnen van de vijf redevoeringen.</a:t>
            </a:r>
          </a:p>
          <a:p>
            <a:r>
              <a:rPr lang="nl-NL" dirty="0" smtClean="0"/>
              <a:t>Wat valt je daarbij op?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1454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BIJBELS_LEERHUIS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3266788" y="5755180"/>
            <a:ext cx="7421850" cy="1166938"/>
          </a:xfrm>
        </p:spPr>
        <p:txBody>
          <a:bodyPr>
            <a:normAutofit fontScale="90000"/>
          </a:bodyPr>
          <a:lstStyle/>
          <a:p>
            <a:r>
              <a:rPr lang="nl-NL" sz="72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Kennismaking</a:t>
            </a:r>
            <a:endParaRPr lang="nl-NL" sz="72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97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BIJBELS_LEERHUIS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u="sng" dirty="0" smtClean="0">
                <a:solidFill>
                  <a:schemeClr val="tx2">
                    <a:lumMod val="75000"/>
                  </a:schemeClr>
                </a:solidFill>
              </a:rPr>
              <a:t>Goede start aan de groepen</a:t>
            </a:r>
            <a:endParaRPr lang="nl-NL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534432" y="1764666"/>
            <a:ext cx="9619774" cy="4991131"/>
          </a:xfr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2450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" y="1577"/>
            <a:ext cx="10687214" cy="7559695"/>
          </a:xfrm>
          <a:prstGeom prst="rect">
            <a:avLst/>
          </a:prstGeom>
        </p:spPr>
      </p:pic>
      <p:pic>
        <p:nvPicPr>
          <p:cNvPr id="5" name="Afbeelding 4" descr="KAART_OVL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622" y="0"/>
            <a:ext cx="7271609" cy="7101365"/>
          </a:xfrm>
          <a:prstGeom prst="rect">
            <a:avLst/>
          </a:prstGeom>
        </p:spPr>
      </p:pic>
      <p:sp>
        <p:nvSpPr>
          <p:cNvPr id="6" name="5-puntige ster 5"/>
          <p:cNvSpPr/>
          <p:nvPr/>
        </p:nvSpPr>
        <p:spPr>
          <a:xfrm>
            <a:off x="7068503" y="3518573"/>
            <a:ext cx="624610" cy="624610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5-puntige ster 7"/>
          <p:cNvSpPr/>
          <p:nvPr/>
        </p:nvSpPr>
        <p:spPr>
          <a:xfrm>
            <a:off x="4378928" y="3129665"/>
            <a:ext cx="624610" cy="624610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5-puntige ster 8"/>
          <p:cNvSpPr/>
          <p:nvPr/>
        </p:nvSpPr>
        <p:spPr>
          <a:xfrm>
            <a:off x="3552772" y="1231299"/>
            <a:ext cx="624610" cy="624610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5-puntige ster 9"/>
          <p:cNvSpPr/>
          <p:nvPr/>
        </p:nvSpPr>
        <p:spPr>
          <a:xfrm>
            <a:off x="4691233" y="1768869"/>
            <a:ext cx="624610" cy="624610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5-puntige ster 10"/>
          <p:cNvSpPr/>
          <p:nvPr/>
        </p:nvSpPr>
        <p:spPr>
          <a:xfrm>
            <a:off x="7172041" y="2484224"/>
            <a:ext cx="624610" cy="624610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5-puntige ster 11"/>
          <p:cNvSpPr/>
          <p:nvPr/>
        </p:nvSpPr>
        <p:spPr>
          <a:xfrm>
            <a:off x="3248753" y="3525602"/>
            <a:ext cx="624610" cy="624610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5-puntige ster 12"/>
          <p:cNvSpPr/>
          <p:nvPr/>
        </p:nvSpPr>
        <p:spPr>
          <a:xfrm>
            <a:off x="5607045" y="4683942"/>
            <a:ext cx="624610" cy="624610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5-puntige ster 13"/>
          <p:cNvSpPr/>
          <p:nvPr/>
        </p:nvSpPr>
        <p:spPr>
          <a:xfrm>
            <a:off x="3552772" y="2171919"/>
            <a:ext cx="624610" cy="624610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5-puntige ster 14"/>
          <p:cNvSpPr/>
          <p:nvPr/>
        </p:nvSpPr>
        <p:spPr>
          <a:xfrm>
            <a:off x="5523481" y="3615464"/>
            <a:ext cx="624610" cy="624610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5-puntige ster 16"/>
          <p:cNvSpPr/>
          <p:nvPr/>
        </p:nvSpPr>
        <p:spPr>
          <a:xfrm>
            <a:off x="7484346" y="1768869"/>
            <a:ext cx="624610" cy="624610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5-puntige ster 17"/>
          <p:cNvSpPr/>
          <p:nvPr/>
        </p:nvSpPr>
        <p:spPr>
          <a:xfrm>
            <a:off x="3754318" y="5308552"/>
            <a:ext cx="624610" cy="624610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5-puntige ster 18"/>
          <p:cNvSpPr/>
          <p:nvPr/>
        </p:nvSpPr>
        <p:spPr>
          <a:xfrm>
            <a:off x="5211176" y="5148647"/>
            <a:ext cx="624610" cy="624610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5-puntige ster 20"/>
          <p:cNvSpPr/>
          <p:nvPr/>
        </p:nvSpPr>
        <p:spPr>
          <a:xfrm>
            <a:off x="8444703" y="1282796"/>
            <a:ext cx="624610" cy="624610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0226" y="4330550"/>
            <a:ext cx="743776" cy="755970"/>
          </a:xfrm>
          <a:prstGeom prst="rect">
            <a:avLst/>
          </a:prstGeom>
        </p:spPr>
      </p:pic>
      <p:sp>
        <p:nvSpPr>
          <p:cNvPr id="22" name="5-puntige ster 21"/>
          <p:cNvSpPr/>
          <p:nvPr/>
        </p:nvSpPr>
        <p:spPr>
          <a:xfrm>
            <a:off x="6591697" y="4890263"/>
            <a:ext cx="624610" cy="624610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3" name="Afbeelding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9191" y="5646233"/>
            <a:ext cx="743776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96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BIJBELS_LEERHUIS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u="sng" dirty="0" smtClean="0">
                <a:solidFill>
                  <a:schemeClr val="tx2">
                    <a:lumMod val="75000"/>
                  </a:schemeClr>
                </a:solidFill>
              </a:rPr>
              <a:t>Inleiding op het thema</a:t>
            </a:r>
            <a:endParaRPr lang="nl-NL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534432" y="1764666"/>
            <a:ext cx="9619774" cy="4991131"/>
          </a:xfr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4896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BIJBELS_LEERHUIS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3266788" y="5755180"/>
            <a:ext cx="7421850" cy="1166938"/>
          </a:xfrm>
        </p:spPr>
        <p:txBody>
          <a:bodyPr>
            <a:normAutofit fontScale="90000"/>
          </a:bodyPr>
          <a:lstStyle/>
          <a:p>
            <a:r>
              <a:rPr lang="nl-NL" sz="72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Quiz</a:t>
            </a:r>
            <a:endParaRPr lang="nl-NL" sz="72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658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BIJBELS_LEERHUIS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2745135"/>
          </a:xfrm>
        </p:spPr>
        <p:txBody>
          <a:bodyPr>
            <a:normAutofit/>
          </a:bodyPr>
          <a:lstStyle/>
          <a:p>
            <a:r>
              <a:rPr lang="nl-NL" b="1" u="sng" dirty="0" smtClean="0">
                <a:solidFill>
                  <a:schemeClr val="tx2">
                    <a:lumMod val="75000"/>
                  </a:schemeClr>
                </a:solidFill>
              </a:rPr>
              <a:t>Er zijn vier evangelies in het NT.</a:t>
            </a:r>
            <a:br>
              <a:rPr lang="nl-NL" b="1" u="sng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nl-NL" b="1" u="sng" dirty="0" smtClean="0">
                <a:solidFill>
                  <a:schemeClr val="tx2">
                    <a:lumMod val="75000"/>
                  </a:schemeClr>
                </a:solidFill>
              </a:rPr>
              <a:t>In welke volgorde? Wat is de plaats van het </a:t>
            </a:r>
            <a:r>
              <a:rPr lang="nl-NL" b="1" u="sng" dirty="0" err="1" smtClean="0">
                <a:solidFill>
                  <a:schemeClr val="tx2">
                    <a:lumMod val="75000"/>
                  </a:schemeClr>
                </a:solidFill>
              </a:rPr>
              <a:t>Matteüsevangelie</a:t>
            </a:r>
            <a:r>
              <a:rPr lang="nl-NL" b="1" u="sng" dirty="0" smtClean="0">
                <a:solidFill>
                  <a:schemeClr val="tx2">
                    <a:lumMod val="75000"/>
                  </a:schemeClr>
                </a:solidFill>
              </a:rPr>
              <a:t>?</a:t>
            </a:r>
            <a:endParaRPr lang="nl-NL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534432" y="3350865"/>
            <a:ext cx="9619774" cy="3404932"/>
          </a:xfrm>
        </p:spPr>
        <p:txBody>
          <a:bodyPr/>
          <a:lstStyle/>
          <a:p>
            <a:pPr marL="742950" indent="-742950">
              <a:buAutoNum type="alphaUcPeriod"/>
            </a:pPr>
            <a:r>
              <a:rPr lang="nl-NL" dirty="0" smtClean="0"/>
              <a:t>Matteüs – Marcus – Lucas – Johannes</a:t>
            </a:r>
          </a:p>
          <a:p>
            <a:pPr marL="742950" indent="-742950">
              <a:buAutoNum type="alphaUcPeriod"/>
            </a:pPr>
            <a:r>
              <a:rPr lang="nl-NL" dirty="0" smtClean="0"/>
              <a:t>Marcus – Matteüs – Lucas – Johannes</a:t>
            </a:r>
          </a:p>
          <a:p>
            <a:pPr marL="742950" indent="-742950">
              <a:buAutoNum type="alphaUcPeriod"/>
            </a:pPr>
            <a:r>
              <a:rPr lang="nl-NL" dirty="0" smtClean="0"/>
              <a:t>Lucas – Matteüs – Johannes - Marcus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2220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BIJBELS_LEERHUIS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2745135"/>
          </a:xfrm>
        </p:spPr>
        <p:txBody>
          <a:bodyPr>
            <a:normAutofit/>
          </a:bodyPr>
          <a:lstStyle/>
          <a:p>
            <a:r>
              <a:rPr lang="nl-NL" b="1" u="sng" dirty="0" smtClean="0">
                <a:solidFill>
                  <a:schemeClr val="tx2">
                    <a:lumMod val="75000"/>
                  </a:schemeClr>
                </a:solidFill>
              </a:rPr>
              <a:t>Wanneer is het Evangelie van Matteüs geschreven?</a:t>
            </a:r>
            <a:endParaRPr lang="nl-NL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534432" y="3350865"/>
            <a:ext cx="9619774" cy="3404932"/>
          </a:xfrm>
        </p:spPr>
        <p:txBody>
          <a:bodyPr/>
          <a:lstStyle/>
          <a:p>
            <a:pPr marL="742950" indent="-742950">
              <a:buAutoNum type="alphaUcPeriod"/>
            </a:pPr>
            <a:r>
              <a:rPr lang="nl-NL" dirty="0" smtClean="0"/>
              <a:t>Rond het jaar 150 n. Chr</a:t>
            </a:r>
            <a:r>
              <a:rPr lang="nl-NL" dirty="0"/>
              <a:t>.</a:t>
            </a:r>
            <a:endParaRPr lang="nl-NL" dirty="0" smtClean="0"/>
          </a:p>
          <a:p>
            <a:pPr marL="742950" indent="-742950">
              <a:buAutoNum type="alphaUcPeriod"/>
            </a:pPr>
            <a:r>
              <a:rPr lang="nl-NL" dirty="0" smtClean="0"/>
              <a:t>Rond het jaar 50 n. Chr.</a:t>
            </a:r>
          </a:p>
          <a:p>
            <a:pPr marL="742950" indent="-742950">
              <a:buAutoNum type="alphaUcPeriod"/>
            </a:pPr>
            <a:r>
              <a:rPr lang="nl-NL" dirty="0" smtClean="0"/>
              <a:t>Rond het jaar 80 n. Chr</a:t>
            </a:r>
            <a:r>
              <a:rPr lang="nl-N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723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640</Words>
  <Application>Microsoft Office PowerPoint</Application>
  <PresentationFormat>Aangepast</PresentationFormat>
  <Paragraphs>93</Paragraphs>
  <Slides>31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31</vt:i4>
      </vt:variant>
    </vt:vector>
  </HeadingPairs>
  <TitlesOfParts>
    <vt:vector size="34" baseType="lpstr">
      <vt:lpstr>Arial</vt:lpstr>
      <vt:lpstr>Calibri</vt:lpstr>
      <vt:lpstr>Office-thema</vt:lpstr>
      <vt:lpstr>PowerPoint-presentatie</vt:lpstr>
      <vt:lpstr>Welkom!</vt:lpstr>
      <vt:lpstr>Verloop van de avond </vt:lpstr>
      <vt:lpstr>Goede start aan de groepen</vt:lpstr>
      <vt:lpstr>PowerPoint-presentatie</vt:lpstr>
      <vt:lpstr>Inleiding op het thema</vt:lpstr>
      <vt:lpstr>Quiz</vt:lpstr>
      <vt:lpstr>Er zijn vier evangelies in het NT. In welke volgorde? Wat is de plaats van het Matteüsevangelie?</vt:lpstr>
      <vt:lpstr>Wanneer is het Evangelie van Matteüs geschreven?</vt:lpstr>
      <vt:lpstr>Uit welke bronnen heeft Matteüs geput om zijn evangelie te schrijven?</vt:lpstr>
      <vt:lpstr>Tot wie richt Matteüs zich met zijn Evangelie?</vt:lpstr>
      <vt:lpstr>Wie is Matteüs?</vt:lpstr>
      <vt:lpstr>Matteüs heeft een eigen kenmerkende manier om Jezus te benoemen. Weet jij welke?</vt:lpstr>
      <vt:lpstr>Typerend voor Matteüs zijn redevoeringen door Jezus. Hoe zou jij redevoering omschrijven?</vt:lpstr>
      <vt:lpstr>Wanneer viert de Kerk de feestdag van deze evangelist?</vt:lpstr>
      <vt:lpstr>Elke evangelist wordt voorgesteld met een symbool. Wat is het symbool van Matteüs?</vt:lpstr>
      <vt:lpstr>Antwoorden</vt:lpstr>
      <vt:lpstr>Er zijn vier evangelies in het NT. In welke volgorde? Wat is de plaats van het Matteüsevangelie?</vt:lpstr>
      <vt:lpstr>Wanneer is het Evangelie van Matteüs geschreven?</vt:lpstr>
      <vt:lpstr>Uit welke bronnen heeft Matteüs geput om zijn evangelie te schrijven?</vt:lpstr>
      <vt:lpstr>Tot wie richt Matteüs zich met zijn Evangelie?</vt:lpstr>
      <vt:lpstr>Wie is Matteüs?</vt:lpstr>
      <vt:lpstr>Matteüs heeft een eigen kenmerkende manier om Jezus te benoemen. Weet jij welke?</vt:lpstr>
      <vt:lpstr>Typerend voor Matteüs zijn redevoeringen door Jezus. Hoe zou jij redevoering omschrijven?</vt:lpstr>
      <vt:lpstr>Wanneer viert de Kerk de feestdag van deze evangelist?</vt:lpstr>
      <vt:lpstr>Elke evangelist wordt voorgesteld met een symbool. Wat is het symbool van Matteüs?</vt:lpstr>
      <vt:lpstr>Pauze</vt:lpstr>
      <vt:lpstr>Verkennen van het thema</vt:lpstr>
      <vt:lpstr>Matteüs: what’s in a name</vt:lpstr>
      <vt:lpstr>Vijf redevoeringen door Jezus</vt:lpstr>
      <vt:lpstr>Kennismaking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Nathalie Praet</dc:creator>
  <cp:lastModifiedBy>Matthias De Blaere</cp:lastModifiedBy>
  <cp:revision>7</cp:revision>
  <dcterms:created xsi:type="dcterms:W3CDTF">2022-09-07T12:34:44Z</dcterms:created>
  <dcterms:modified xsi:type="dcterms:W3CDTF">2022-09-14T12:18:02Z</dcterms:modified>
</cp:coreProperties>
</file>