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  <p:sldId id="278" r:id="rId14"/>
    <p:sldId id="262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FFFFFF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E28B6-659B-65F1-D75C-C0EAA6B28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8A52D3-22C4-FD0B-8208-0AB7F70D8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22844-3966-6419-2AFF-9842AC9B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FE08C8-5435-7749-8D24-B1A48CEE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E94481-3636-1FF2-F1EE-2EF27B66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09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0DF35-D3F4-0589-5FC6-2B836C0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234A9D-ED33-9CAD-F943-6170AFE91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6818E7-BD2A-BD9D-88B4-A5196CB7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309A-CC19-DE89-1FC3-6BADDDE3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4178FB-351A-E6DC-6BC3-47723523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89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7E3AA4-A4FA-D501-5974-8F67F051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CEF97E-1BE4-9C11-DDF7-99FA0235A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7D4A2-4130-7E63-199E-D3C8B738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9C39D3-3B0A-02E0-EA31-C7EEC74F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4149D-2B12-79C9-1623-97E2399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27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78FE4-510F-5260-302B-2568B969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7D88E6-0630-D9C2-FC77-8E40D2644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212661-6610-7641-E42B-6FD029B6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F82F1D-534C-DBE1-1761-01B7668C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9B0DD-421D-FC2F-3762-DDD18227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25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F79B1-BA08-2251-ECFC-5D3F0725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96C4D5-2FC4-9E9A-1A7D-9C726821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1619BA-8905-DD9F-1A9E-EBD49F57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ED59F3-3B0F-DDDA-1C63-64A475D5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7D663A-8C19-5401-5E35-41FECE33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8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D493B-F353-2967-A6F2-CC64BE73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3234A6-721A-EFD9-364C-F1DFF8807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42896A-C5A6-1BA6-23AC-259CC7F13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11EB65-2623-C350-4F32-30EAB11B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4863AC-39AC-3AB1-AB78-A8F154C8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B50B2F-B719-97BA-D253-6D2D95CA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8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B7F19-F5D1-25AF-F657-0D813F91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A94B07-9A74-D3D7-1156-CE13C47A8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BEF384-B6FA-3200-CADC-0768E191B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42E471-237A-F060-2EC9-90DE0F3D8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EBAFCD-A4FE-62A2-EA46-559CC7A43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744388-BB81-AE59-24B4-E3D8E229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6FA966-A1B0-02B3-6780-3CDDEAB9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A35CDD-05C1-F48B-60EA-4C9B7D08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65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0EAB6-F892-E56E-4311-5C217F06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A151E5-6463-BD62-94B1-A0E4D82F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6E3031-3DE5-EF6E-A0B1-CCC75AAB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319CF4-108C-8D2F-51A8-13B41BC2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5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399F2E-F538-2FBB-FA99-347CE828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3BD628-3375-A0C5-8678-9330FBC8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744DBF-AB3A-612F-DC3D-2BE1E8F6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15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09831-87B4-21E8-96E5-20167CD8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0116E0-6DEC-DD44-B76D-E320DAF0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E02C33-2CA5-DF25-A0A2-6F8252191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361235-580C-DAA2-FCB1-AAD9EC5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5C7ADA-5F46-858B-8D29-10AE88B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8E563A-7DED-9BD5-D570-C0E36306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293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FCCAA-35ED-768C-C8ED-3290855E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4A5A60-1D14-88AA-AB36-14CE4D16F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8BCC57-40A2-A202-CECE-B6B281AB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DF390B-5052-D12C-CE06-81AA4459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0C93DA-C0B8-437E-EF0D-5326C458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3E90D2-B537-924D-04EA-DFDD5F42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1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939DA8-1C0F-BDD6-644B-0CE221DE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A7B9-4610-91CB-2154-44B26F176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1C4F2-F4E1-C6CF-3618-F407AD3D5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DD58-A750-455B-B3AE-6FC1C2E5F0C7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726A80-B596-5EF7-DE40-6236AF3BB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95F33-3CE4-A4C4-9160-01CDE2B09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6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.katholiekonderwijs.vlaanderen/pastoraal/inspirerend-materiaal/advent-2022-impulsen-voor-het-secundair-onderwij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l.deleeuw@katholiekonderwijs.vlaanderen" TargetMode="External"/><Relationship Id="rId2" Type="http://schemas.openxmlformats.org/officeDocument/2006/relationships/hyperlink" Target="mailto:hanne.jacobs@katholiekonderwijs.vlaander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ro.katholiekonderwijs.vlaanderen/pastoraal/inspirerend-materiaa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katholiekonderwijs.vlaanderen/pastoraal/inspirerend-materiaal/advent-2022-impulsen-voor-het-basisonderwij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katholiekonderwijs.vlaanderen/pastoraal/inspirerend-materiaal/advent-2022-impulsen-voor-het-secundair-onderwij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uben.cuyvers@ijd.b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.katholiekonderwijs.vlaanderen/content/dd0a21a6-e892-472d-b866-aab5062a2b12?requirements=%2Fcontent%2F663214c8-7fb4-4b52-a4c0-78188c38b11c" TargetMode="External"/><Relationship Id="rId5" Type="http://schemas.openxmlformats.org/officeDocument/2006/relationships/hyperlink" Target="http://www.vredeslicht.be/" TargetMode="Externa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urrijk&#10;&#10;Automatisch gegenereerde beschrijving">
            <a:extLst>
              <a:ext uri="{FF2B5EF4-FFF2-40B4-BE49-F238E27FC236}">
                <a16:creationId xmlns:a16="http://schemas.microsoft.com/office/drawing/2014/main" id="{BB6A9ACD-5EF6-238B-259B-6DF2B0712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" y="13215"/>
            <a:ext cx="5106449" cy="648866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D6F47C9-3C0D-20DE-047B-933C9A01E2F7}"/>
              </a:ext>
            </a:extLst>
          </p:cNvPr>
          <p:cNvSpPr txBox="1"/>
          <p:nvPr/>
        </p:nvSpPr>
        <p:spPr>
          <a:xfrm>
            <a:off x="61372" y="6530459"/>
            <a:ext cx="5076000" cy="30777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Kunstenaar: Koen Lemmens</a:t>
            </a:r>
            <a:endParaRPr lang="nl-BE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4A430D-21ED-CEC0-1B8A-BB1E1FDA8034}"/>
              </a:ext>
            </a:extLst>
          </p:cNvPr>
          <p:cNvSpPr txBox="1"/>
          <p:nvPr/>
        </p:nvSpPr>
        <p:spPr>
          <a:xfrm>
            <a:off x="5534025" y="24765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FFCCCC"/>
                </a:solidFill>
                <a:latin typeface="Papyrus" panose="03070502060502030205" pitchFamily="66" charset="0"/>
              </a:rPr>
              <a:t>Pastoraal op school</a:t>
            </a:r>
            <a:br>
              <a:rPr lang="nl-NL" sz="5400" b="1" dirty="0">
                <a:solidFill>
                  <a:srgbClr val="FFCCCC"/>
                </a:solidFill>
                <a:latin typeface="Papyrus" panose="03070502060502030205" pitchFamily="66" charset="0"/>
              </a:rPr>
            </a:br>
            <a:endParaRPr lang="nl-NL" sz="3600" b="1" dirty="0">
              <a:solidFill>
                <a:srgbClr val="FFCCCC"/>
              </a:solidFill>
              <a:latin typeface="Papyrus" panose="03070502060502030205" pitchFamily="66" charset="0"/>
            </a:endParaRPr>
          </a:p>
          <a:p>
            <a:pPr algn="ctr"/>
            <a:r>
              <a:rPr lang="nl-NL" sz="3600" b="1" dirty="0">
                <a:solidFill>
                  <a:srgbClr val="FFCCCC"/>
                </a:solidFill>
                <a:latin typeface="Papyrus" panose="03070502060502030205" pitchFamily="66" charset="0"/>
              </a:rPr>
              <a:t>Digitale inspiratieavond</a:t>
            </a:r>
            <a:endParaRPr lang="nl-BE" sz="3600" b="1" dirty="0">
              <a:solidFill>
                <a:srgbClr val="FFCCCC"/>
              </a:solidFill>
              <a:latin typeface="Papyrus" panose="03070502060502030205" pitchFamily="66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60B9373-9479-5B59-6B24-A73F18F76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012" y="3257549"/>
            <a:ext cx="5686425" cy="956628"/>
          </a:xfrm>
          <a:noFill/>
        </p:spPr>
        <p:txBody>
          <a:bodyPr>
            <a:normAutofit/>
          </a:bodyPr>
          <a:lstStyle/>
          <a:p>
            <a:r>
              <a:rPr lang="nl-NL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Een initiatief van de diocesane werkgroep </a:t>
            </a:r>
            <a:r>
              <a:rPr lang="nl-NL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pastoraal op school</a:t>
            </a:r>
            <a:endParaRPr lang="nl-NL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i.s.m. Katholiek Onderwijs Vlaanderen</a:t>
            </a:r>
            <a:endParaRPr lang="nl-BE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3089341-173A-A482-F71C-74F5A0AB0689}"/>
              </a:ext>
            </a:extLst>
          </p:cNvPr>
          <p:cNvSpPr txBox="1"/>
          <p:nvPr/>
        </p:nvSpPr>
        <p:spPr>
          <a:xfrm>
            <a:off x="5331028" y="5276124"/>
            <a:ext cx="6707091" cy="1477328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badi Extra Light" panose="020B0204020104020204" pitchFamily="34" charset="0"/>
              </a:rPr>
              <a:t>Welkom!</a:t>
            </a:r>
            <a:br>
              <a:rPr lang="nl-NL" sz="1600" dirty="0">
                <a:latin typeface="Abadi Extra Light" panose="020B0204020104020204" pitchFamily="34" charset="0"/>
              </a:rPr>
            </a:br>
            <a:r>
              <a:rPr lang="nl-NL" dirty="0">
                <a:latin typeface="Abadi Extra Light" panose="020B0204020104020204" pitchFamily="34" charset="0"/>
              </a:rPr>
              <a:t>Gelieve in de chat te noteren vanuit welke school </a:t>
            </a:r>
            <a:br>
              <a:rPr lang="nl-NL" dirty="0">
                <a:latin typeface="Abadi Extra Light" panose="020B0204020104020204" pitchFamily="34" charset="0"/>
              </a:rPr>
            </a:br>
            <a:r>
              <a:rPr lang="nl-NL" dirty="0">
                <a:latin typeface="Abadi Extra Light" panose="020B0204020104020204" pitchFamily="34" charset="0"/>
              </a:rPr>
              <a:t>of pastorale eenheid u deelneemt.</a:t>
            </a:r>
            <a:br>
              <a:rPr lang="nl-NL" dirty="0">
                <a:latin typeface="Abadi Extra Light" panose="020B0204020104020204" pitchFamily="34" charset="0"/>
              </a:rPr>
            </a:br>
            <a:r>
              <a:rPr lang="nl-NL" dirty="0">
                <a:latin typeface="Abadi Extra Light" panose="020B0204020104020204" pitchFamily="34" charset="0"/>
              </a:rPr>
              <a:t>Indien u achteraf de PowerPoint en verdere updates wenst te ontvangen, gelieve dan ook uw e-mailadres te noteren.</a:t>
            </a:r>
            <a:endParaRPr lang="nl-BE" dirty="0">
              <a:latin typeface="Abadi Extra Light" panose="020B0204020104020204" pitchFamily="34" charset="0"/>
            </a:endParaRP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B00B58E-6B2A-100F-7F48-BC3DE92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06" y="3941150"/>
            <a:ext cx="956628" cy="9566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CF980A-9361-48FA-89BA-90EC56E31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74" y="4143029"/>
            <a:ext cx="1532607" cy="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73191"/>
            <a:ext cx="6604001" cy="3368809"/>
          </a:xfrm>
          <a:solidFill>
            <a:srgbClr val="990033">
              <a:alpha val="20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u="sng" dirty="0"/>
              <a:t>Kaars 4: Welzijnszorg </a:t>
            </a:r>
          </a:p>
          <a:p>
            <a:r>
              <a:rPr lang="nl-NL" dirty="0"/>
              <a:t>Campagne ‘Allemaal digitaal’</a:t>
            </a:r>
          </a:p>
          <a:p>
            <a:r>
              <a:rPr lang="nl-NL" dirty="0" err="1"/>
              <a:t>Pola</a:t>
            </a:r>
            <a:r>
              <a:rPr lang="nl-NL" dirty="0"/>
              <a:t> en het </a:t>
            </a:r>
            <a:r>
              <a:rPr lang="nl-NL" dirty="0" err="1"/>
              <a:t>armoedeweb</a:t>
            </a:r>
            <a:endParaRPr lang="nl-NL" dirty="0"/>
          </a:p>
          <a:p>
            <a:pPr lvl="1"/>
            <a:r>
              <a:rPr lang="nl-NL" dirty="0"/>
              <a:t>Vak- en netoverschrijdend project rond armoede</a:t>
            </a:r>
          </a:p>
          <a:p>
            <a:r>
              <a:rPr lang="nl-NL" dirty="0"/>
              <a:t>Actievoorstel voor scholen: Briefkaartenactie</a:t>
            </a:r>
          </a:p>
          <a:p>
            <a:r>
              <a:rPr lang="nl-NL" dirty="0"/>
              <a:t>Document ‘Katholiek Onderwijs Vlaanderen en e-inclusie’ (achtergrondinformatie)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1800" b="1" u="sng" dirty="0"/>
              <a:t>Belangrijk</a:t>
            </a:r>
            <a:r>
              <a:rPr lang="nl-NL" sz="1800" dirty="0"/>
              <a:t>: beschikbaar via </a:t>
            </a:r>
            <a:r>
              <a:rPr lang="nl-NL" sz="1800" dirty="0" err="1"/>
              <a:t>Thinglink</a:t>
            </a:r>
            <a:r>
              <a:rPr lang="nl-NL" sz="18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2" descr="Najaarscampagne 2022">
            <a:extLst>
              <a:ext uri="{FF2B5EF4-FFF2-40B4-BE49-F238E27FC236}">
                <a16:creationId xmlns:a16="http://schemas.microsoft.com/office/drawing/2014/main" id="{125EACE4-9A27-3D17-30C8-7F4A80B4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87" y="3045055"/>
            <a:ext cx="3728613" cy="27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2D0F4DDF-B89C-AF1C-F56F-6A53C9508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6" y="6016127"/>
            <a:ext cx="645480" cy="6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>
                <a:latin typeface="Century Gothic" panose="020B0502020202020204" pitchFamily="34" charset="0"/>
              </a:rPr>
              <a:t>Secundair onderwijs: </a:t>
            </a:r>
            <a:br>
              <a:rPr lang="nl-NL">
                <a:latin typeface="Century Gothic" panose="020B0502020202020204" pitchFamily="34" charset="0"/>
              </a:rPr>
            </a:br>
            <a:r>
              <a:rPr lang="nl-NL">
                <a:latin typeface="Century Gothic" panose="020B0502020202020204" pitchFamily="34" charset="0"/>
              </a:rPr>
              <a:t>visualisatie op school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75902"/>
            <a:ext cx="6604001" cy="4311835"/>
          </a:xfrm>
          <a:solidFill>
            <a:srgbClr val="990033">
              <a:alpha val="20000"/>
            </a:srgbClr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Advent en Kerstmis visualiseren in een periode van proefwerken?</a:t>
            </a:r>
          </a:p>
          <a:p>
            <a:pPr lvl="1"/>
            <a:r>
              <a:rPr lang="nl-NL" dirty="0"/>
              <a:t>Laagdrempelige werkvorm</a:t>
            </a:r>
          </a:p>
          <a:p>
            <a:pPr lvl="1"/>
            <a:r>
              <a:rPr lang="nl-NL" dirty="0"/>
              <a:t>Die aanzet tot gesprek</a:t>
            </a:r>
          </a:p>
          <a:p>
            <a:pPr lvl="1"/>
            <a:endParaRPr lang="nl-NL" dirty="0"/>
          </a:p>
          <a:p>
            <a:r>
              <a:rPr lang="nl-NL" dirty="0"/>
              <a:t>Afbeelding Maria + inspirerende quote</a:t>
            </a:r>
          </a:p>
          <a:p>
            <a:pPr lvl="1"/>
            <a:r>
              <a:rPr lang="nl-NL" dirty="0"/>
              <a:t>Maria = Bijbelse gids Leeftocht jaargang</a:t>
            </a:r>
          </a:p>
          <a:p>
            <a:pPr lvl="1"/>
            <a:r>
              <a:rPr lang="nl-NL" dirty="0"/>
              <a:t>Citaten over licht, dragen, dienstbaarheid</a:t>
            </a:r>
          </a:p>
          <a:p>
            <a:pPr lvl="1"/>
            <a:r>
              <a:rPr lang="nl-NL" dirty="0"/>
              <a:t>Voor elke schooldag in de adventsperiode</a:t>
            </a:r>
          </a:p>
          <a:p>
            <a:pPr lvl="2"/>
            <a:r>
              <a:rPr lang="nl-NL" dirty="0"/>
              <a:t>Digitale schermen in gangen, opening van de dag, startscherm Smartschool, …</a:t>
            </a:r>
            <a:endParaRPr lang="nl-BE" dirty="0"/>
          </a:p>
        </p:txBody>
      </p:sp>
      <p:pic>
        <p:nvPicPr>
          <p:cNvPr id="10" name="Picture 2" descr="jesus christ figurine on brown wooden table">
            <a:extLst>
              <a:ext uri="{FF2B5EF4-FFF2-40B4-BE49-F238E27FC236}">
                <a16:creationId xmlns:a16="http://schemas.microsoft.com/office/drawing/2014/main" id="{63B44001-8356-BEAE-2B6B-196C0BA5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41" y="1955800"/>
            <a:ext cx="3017149" cy="402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829A77B-A01A-9F05-46A8-EBD8949C6A0E}"/>
              </a:ext>
            </a:extLst>
          </p:cNvPr>
          <p:cNvSpPr txBox="1">
            <a:spLocks/>
          </p:cNvSpPr>
          <p:nvPr/>
        </p:nvSpPr>
        <p:spPr>
          <a:xfrm>
            <a:off x="838199" y="6264659"/>
            <a:ext cx="10515600" cy="5853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400" dirty="0">
                <a:hlinkClick r:id="rId4"/>
              </a:rPr>
              <a:t>https://pro.katholiekonderwijs.vlaanderen/pastoraal/inspirerend-materiaal/advent-2022-impulsen-voor-het-secundair-onderwijs</a:t>
            </a:r>
            <a:r>
              <a:rPr lang="nl-NL" sz="3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18084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/>
              <a:t>Kansen dwarsverbinding PE</a:t>
            </a:r>
            <a:endParaRPr lang="nl-BE" dirty="0"/>
          </a:p>
        </p:txBody>
      </p:sp>
      <p:pic>
        <p:nvPicPr>
          <p:cNvPr id="4" name="Graphic 3" descr="Sociaal netwerk met effen opvulling">
            <a:extLst>
              <a:ext uri="{FF2B5EF4-FFF2-40B4-BE49-F238E27FC236}">
                <a16:creationId xmlns:a16="http://schemas.microsoft.com/office/drawing/2014/main" id="{48A1D242-D9D1-6D26-5B0F-59D3D1FA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42" y="395767"/>
            <a:ext cx="1225635" cy="12256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2464FD2-B518-FEC0-9C59-3603743C2E8B}"/>
              </a:ext>
            </a:extLst>
          </p:cNvPr>
          <p:cNvSpPr txBox="1"/>
          <p:nvPr/>
        </p:nvSpPr>
        <p:spPr>
          <a:xfrm>
            <a:off x="838201" y="2013014"/>
            <a:ext cx="2056290" cy="147732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Evolutie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verhouding PE en school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BA941D-03AC-1C78-D5DC-0C84C573EECF}"/>
              </a:ext>
            </a:extLst>
          </p:cNvPr>
          <p:cNvSpPr txBox="1"/>
          <p:nvPr/>
        </p:nvSpPr>
        <p:spPr>
          <a:xfrm>
            <a:off x="841156" y="3835887"/>
            <a:ext cx="2056290" cy="147732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Voorbeeld: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Pilootproject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PE H. Veronica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EB0343-421D-D05A-0E8B-63E225B94AB7}"/>
              </a:ext>
            </a:extLst>
          </p:cNvPr>
          <p:cNvSpPr txBox="1"/>
          <p:nvPr/>
        </p:nvSpPr>
        <p:spPr>
          <a:xfrm>
            <a:off x="3154161" y="2023678"/>
            <a:ext cx="8188540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VAN:	“Kerk en school zijn twee handen op één buik.”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FB13422-2E59-647D-44E1-B972F72A02E2}"/>
              </a:ext>
            </a:extLst>
          </p:cNvPr>
          <p:cNvSpPr txBox="1"/>
          <p:nvPr/>
        </p:nvSpPr>
        <p:spPr>
          <a:xfrm>
            <a:off x="3165260" y="2560954"/>
            <a:ext cx="8188540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NAAR:	“Kerk en school zijn twee verschillende werelden.”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C62F71-4134-3A18-6F28-DD0D6F83C140}"/>
              </a:ext>
            </a:extLst>
          </p:cNvPr>
          <p:cNvSpPr txBox="1"/>
          <p:nvPr/>
        </p:nvSpPr>
        <p:spPr>
          <a:xfrm>
            <a:off x="3164517" y="3094342"/>
            <a:ext cx="8178184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TOT:	“In een school kan ook een geloofskern aanwezig zijn – naast andere in de PE.”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5E23554-6B1D-C8B4-9840-30A3D4436DE7}"/>
              </a:ext>
            </a:extLst>
          </p:cNvPr>
          <p:cNvSpPr txBox="1"/>
          <p:nvPr/>
        </p:nvSpPr>
        <p:spPr>
          <a:xfrm>
            <a:off x="3159339" y="3924671"/>
            <a:ext cx="8188540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Verbinding pastorale werkingen op de scholen met de pastorale eenheid. </a:t>
            </a:r>
            <a:endParaRPr lang="nl-BE" sz="1600" dirty="0">
              <a:solidFill>
                <a:schemeClr val="bg1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AF5FAC0D-45AA-53EB-18BD-C74466835520}"/>
              </a:ext>
            </a:extLst>
          </p:cNvPr>
          <p:cNvGrpSpPr>
            <a:grpSpLocks noChangeAspect="1"/>
          </p:cNvGrpSpPr>
          <p:nvPr/>
        </p:nvGrpSpPr>
        <p:grpSpPr>
          <a:xfrm>
            <a:off x="4746009" y="4654238"/>
            <a:ext cx="3721989" cy="1780805"/>
            <a:chOff x="4014946" y="2606104"/>
            <a:chExt cx="8155153" cy="3901876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80D2ACE-495D-1FBF-E066-C1F5206AEDD4}"/>
                </a:ext>
              </a:extLst>
            </p:cNvPr>
            <p:cNvSpPr/>
            <p:nvPr/>
          </p:nvSpPr>
          <p:spPr>
            <a:xfrm rot="668201">
              <a:off x="4014946" y="3229603"/>
              <a:ext cx="5339537" cy="327837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7C5AC06-59D0-7677-7AD9-E6E490D61A28}"/>
                </a:ext>
              </a:extLst>
            </p:cNvPr>
            <p:cNvSpPr/>
            <p:nvPr/>
          </p:nvSpPr>
          <p:spPr>
            <a:xfrm rot="668201">
              <a:off x="8203587" y="3293505"/>
              <a:ext cx="3966512" cy="276504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4" name="Afbeelding 23" descr="Afbeelding met tekst, amusementscentrum&#10;&#10;Automatisch gegenereerde beschrijving">
              <a:extLst>
                <a:ext uri="{FF2B5EF4-FFF2-40B4-BE49-F238E27FC236}">
                  <a16:creationId xmlns:a16="http://schemas.microsoft.com/office/drawing/2014/main" id="{04E8D28A-2098-2ABE-3A99-95F06C57B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77" r="13220"/>
            <a:stretch/>
          </p:blipFill>
          <p:spPr>
            <a:xfrm rot="668201">
              <a:off x="8932651" y="3506086"/>
              <a:ext cx="2595995" cy="21240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121393D-0EEC-02FE-CDA3-7926B49AE5F0}"/>
                </a:ext>
              </a:extLst>
            </p:cNvPr>
            <p:cNvSpPr/>
            <p:nvPr/>
          </p:nvSpPr>
          <p:spPr>
            <a:xfrm rot="668201">
              <a:off x="4275332" y="4572787"/>
              <a:ext cx="1449174" cy="9134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91C9983A-E8D9-934C-37D1-7596D9842E3A}"/>
                </a:ext>
              </a:extLst>
            </p:cNvPr>
            <p:cNvSpPr/>
            <p:nvPr/>
          </p:nvSpPr>
          <p:spPr>
            <a:xfrm rot="668201">
              <a:off x="4284475" y="2606104"/>
              <a:ext cx="875529" cy="6342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  <p:pic>
          <p:nvPicPr>
            <p:cNvPr id="27" name="Afbeelding 26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750AE-FED4-5AAB-324F-323E5F56D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749" b="3749"/>
            <a:stretch/>
          </p:blipFill>
          <p:spPr>
            <a:xfrm rot="668201">
              <a:off x="5818766" y="3612775"/>
              <a:ext cx="2060769" cy="2576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2EDD833-56D2-1081-BCE0-C0A8B6EAFDFD}"/>
                </a:ext>
              </a:extLst>
            </p:cNvPr>
            <p:cNvSpPr/>
            <p:nvPr/>
          </p:nvSpPr>
          <p:spPr>
            <a:xfrm rot="668201">
              <a:off x="7876091" y="5629198"/>
              <a:ext cx="875529" cy="6342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</p:spTree>
    <p:extLst>
      <p:ext uri="{BB962C8B-B14F-4D97-AF65-F5344CB8AC3E}">
        <p14:creationId xmlns:p14="http://schemas.microsoft.com/office/powerpoint/2010/main" val="147669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/>
              <a:t>Kansen dwarsverbinding PE</a:t>
            </a:r>
            <a:endParaRPr lang="nl-BE" dirty="0"/>
          </a:p>
        </p:txBody>
      </p:sp>
      <p:pic>
        <p:nvPicPr>
          <p:cNvPr id="4" name="Graphic 3" descr="Sociaal netwerk met effen opvulling">
            <a:extLst>
              <a:ext uri="{FF2B5EF4-FFF2-40B4-BE49-F238E27FC236}">
                <a16:creationId xmlns:a16="http://schemas.microsoft.com/office/drawing/2014/main" id="{48A1D242-D9D1-6D26-5B0F-59D3D1FA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42" y="395767"/>
            <a:ext cx="1225635" cy="12256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2464FD2-B518-FEC0-9C59-3603743C2E8B}"/>
              </a:ext>
            </a:extLst>
          </p:cNvPr>
          <p:cNvSpPr txBox="1"/>
          <p:nvPr/>
        </p:nvSpPr>
        <p:spPr>
          <a:xfrm>
            <a:off x="838201" y="1772384"/>
            <a:ext cx="2056290" cy="165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De ander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leren kennen en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de hand reiken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BA941D-03AC-1C78-D5DC-0C84C573EECF}"/>
              </a:ext>
            </a:extLst>
          </p:cNvPr>
          <p:cNvSpPr txBox="1"/>
          <p:nvPr/>
        </p:nvSpPr>
        <p:spPr>
          <a:xfrm>
            <a:off x="841156" y="4437850"/>
            <a:ext cx="2056290" cy="230832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Concrete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suggesties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EB0343-421D-D05A-0E8B-63E225B94AB7}"/>
              </a:ext>
            </a:extLst>
          </p:cNvPr>
          <p:cNvSpPr txBox="1"/>
          <p:nvPr/>
        </p:nvSpPr>
        <p:spPr>
          <a:xfrm>
            <a:off x="3165260" y="1758983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Welke (pastorale) materialen zijn er beschikbaar?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FB13422-2E59-647D-44E1-B972F72A02E2}"/>
              </a:ext>
            </a:extLst>
          </p:cNvPr>
          <p:cNvSpPr txBox="1"/>
          <p:nvPr/>
        </p:nvSpPr>
        <p:spPr>
          <a:xfrm>
            <a:off x="3165260" y="2175946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 gaat de school aan de slag met advent en Kerstmis?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C62F71-4134-3A18-6F28-DD0D6F83C140}"/>
              </a:ext>
            </a:extLst>
          </p:cNvPr>
          <p:cNvSpPr txBox="1"/>
          <p:nvPr/>
        </p:nvSpPr>
        <p:spPr>
          <a:xfrm>
            <a:off x="3175616" y="2610719"/>
            <a:ext cx="8178184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 kunnen wij als PE de (pastorale werking op) school ondersteunen?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5E23554-6B1D-C8B4-9840-30A3D4436DE7}"/>
              </a:ext>
            </a:extLst>
          </p:cNvPr>
          <p:cNvSpPr txBox="1"/>
          <p:nvPr/>
        </p:nvSpPr>
        <p:spPr>
          <a:xfrm>
            <a:off x="3159339" y="4487384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Bezinnen – bidden – vieren</a:t>
            </a:r>
            <a:r>
              <a:rPr lang="nl-NL" sz="1600" dirty="0">
                <a:solidFill>
                  <a:schemeClr val="bg1"/>
                </a:solidFill>
              </a:rPr>
              <a:t>: Samen met de school een viering opstellen o.b.v. de plukbundel </a:t>
            </a:r>
            <a:r>
              <a:rPr lang="nl-NL" sz="1600" dirty="0" err="1">
                <a:solidFill>
                  <a:schemeClr val="bg1"/>
                </a:solidFill>
              </a:rPr>
              <a:t>BaO</a:t>
            </a:r>
            <a:r>
              <a:rPr lang="nl-NL" sz="1600" dirty="0">
                <a:solidFill>
                  <a:schemeClr val="bg1"/>
                </a:solidFill>
              </a:rPr>
              <a:t>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5477F5-D013-2686-F3E8-E9B89D3EAA0C}"/>
              </a:ext>
            </a:extLst>
          </p:cNvPr>
          <p:cNvSpPr txBox="1"/>
          <p:nvPr/>
        </p:nvSpPr>
        <p:spPr>
          <a:xfrm>
            <a:off x="3175616" y="3068124"/>
            <a:ext cx="8178184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 kunnen we in onze PE aan de slag gaan met deze materialen?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3BCBAC-AE46-AE79-D273-1101794995B6}"/>
              </a:ext>
            </a:extLst>
          </p:cNvPr>
          <p:cNvSpPr txBox="1"/>
          <p:nvPr/>
        </p:nvSpPr>
        <p:spPr>
          <a:xfrm>
            <a:off x="841156" y="3627851"/>
            <a:ext cx="10506723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domeinen van pastoraal op school en de domeinen van pastoraal in de PE, parochies, </a:t>
            </a:r>
            <a:br>
              <a:rPr lang="nl-NL" dirty="0"/>
            </a:br>
            <a:r>
              <a:rPr lang="nl-NL" dirty="0"/>
              <a:t>geloofskernen sporen samen. Dat biedt kansen!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918D31-A80E-CD23-F107-4289934B4EFF}"/>
              </a:ext>
            </a:extLst>
          </p:cNvPr>
          <p:cNvSpPr txBox="1"/>
          <p:nvPr/>
        </p:nvSpPr>
        <p:spPr>
          <a:xfrm>
            <a:off x="3167361" y="4930253"/>
            <a:ext cx="8188540" cy="584775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Getuigen van Woord van God</a:t>
            </a:r>
            <a:r>
              <a:rPr lang="nl-NL" sz="1600" dirty="0">
                <a:solidFill>
                  <a:schemeClr val="bg1"/>
                </a:solidFill>
              </a:rPr>
              <a:t>: Wereldjongerendagen promoten in vieringen/kerken of in de  catechesewerking (vb. gebedskaart, getuigenis (oud-)deelnemer).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5E42E35-4E2C-B892-2B44-05A79C2ADE15}"/>
              </a:ext>
            </a:extLst>
          </p:cNvPr>
          <p:cNvSpPr txBox="1"/>
          <p:nvPr/>
        </p:nvSpPr>
        <p:spPr>
          <a:xfrm>
            <a:off x="3167361" y="5612898"/>
            <a:ext cx="8188540" cy="584775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Ontmoeten – gemeenschapsopbouw – verbondenheid</a:t>
            </a:r>
            <a:r>
              <a:rPr lang="nl-NL" sz="1600" dirty="0">
                <a:solidFill>
                  <a:schemeClr val="bg1"/>
                </a:solidFill>
              </a:rPr>
              <a:t>: Het Licht van Betlehem ophalen in één van de centrale locaties en naar de scholen brengen en duiden.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49860EE-AAF6-59FC-EDAF-078C41701702}"/>
              </a:ext>
            </a:extLst>
          </p:cNvPr>
          <p:cNvSpPr txBox="1"/>
          <p:nvPr/>
        </p:nvSpPr>
        <p:spPr>
          <a:xfrm>
            <a:off x="3187451" y="6308790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Dienstbaarheid</a:t>
            </a:r>
            <a:r>
              <a:rPr lang="nl-NL" sz="1600" dirty="0">
                <a:solidFill>
                  <a:schemeClr val="bg1"/>
                </a:solidFill>
              </a:rPr>
              <a:t>: Scholen uitnodigen op viering (liturgie) of activiteit (diaconie) </a:t>
            </a:r>
            <a:r>
              <a:rPr lang="nl-NL" sz="1600" dirty="0" err="1">
                <a:solidFill>
                  <a:schemeClr val="bg1"/>
                </a:solidFill>
              </a:rPr>
              <a:t>t.v.v</a:t>
            </a:r>
            <a:r>
              <a:rPr lang="nl-NL" sz="1600" dirty="0">
                <a:solidFill>
                  <a:schemeClr val="bg1"/>
                </a:solidFill>
              </a:rPr>
              <a:t>. Welzijnszorg. 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/>
              <a:t>Gesprek in kleinere groep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  <a:solidFill>
            <a:srgbClr val="990033">
              <a:alpha val="20000"/>
            </a:srgbClr>
          </a:solidFill>
        </p:spPr>
        <p:txBody>
          <a:bodyPr/>
          <a:lstStyle/>
          <a:p>
            <a:r>
              <a:rPr lang="nl-NL" dirty="0"/>
              <a:t>Break-outrooms (willekeurige indeling) tot einde (21u20)</a:t>
            </a:r>
          </a:p>
          <a:p>
            <a:r>
              <a:rPr lang="nl-NL" dirty="0"/>
              <a:t>Lid werkgroep POS als moderator in elke groep</a:t>
            </a:r>
          </a:p>
          <a:p>
            <a:r>
              <a:rPr lang="nl-NL" dirty="0"/>
              <a:t>Uitwisseling rond enkele reflectievragen</a:t>
            </a:r>
            <a:endParaRPr lang="nl-BE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113BF7FD-763B-CBFC-0E53-D4256AD79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41577"/>
              </p:ext>
            </p:extLst>
          </p:nvPr>
        </p:nvGraphicFramePr>
        <p:xfrm>
          <a:off x="838200" y="3660341"/>
          <a:ext cx="6516000" cy="296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5691">
                  <a:extLst>
                    <a:ext uri="{9D8B030D-6E8A-4147-A177-3AD203B41FA5}">
                      <a16:colId xmlns:a16="http://schemas.microsoft.com/office/drawing/2014/main" val="2016647451"/>
                    </a:ext>
                  </a:extLst>
                </a:gridCol>
                <a:gridCol w="3170309">
                  <a:extLst>
                    <a:ext uri="{9D8B030D-6E8A-4147-A177-3AD203B41FA5}">
                      <a16:colId xmlns:a16="http://schemas.microsoft.com/office/drawing/2014/main" val="1822064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Voor de scholen:</a:t>
                      </a:r>
                      <a:endParaRPr lang="nl-BE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Voor de </a:t>
                      </a:r>
                      <a:r>
                        <a:rPr lang="nl-NL" dirty="0" err="1"/>
                        <a:t>PE’s</a:t>
                      </a:r>
                      <a:r>
                        <a:rPr lang="nl-NL" dirty="0"/>
                        <a:t>:</a:t>
                      </a:r>
                      <a:endParaRPr lang="nl-BE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Wat gebeurt er op jouw school rond advent en Kerstmis?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Waar zie je kansen om met deze materialen aan de slag te gaan?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Hoe zou de PE een meerwaarde kunnen zijn hierbij?</a:t>
                      </a:r>
                      <a:endParaRPr lang="nl-BE" dirty="0"/>
                    </a:p>
                  </a:txBody>
                  <a:tcP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Wat doen jullie voor advent en Kerstmis waarbij jullie mogelijkheden voor de scholen zien?</a:t>
                      </a:r>
                      <a:endParaRPr lang="nl-BE" dirty="0"/>
                    </a:p>
                  </a:txBody>
                  <a:tcPr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2125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E530F57D-E5D4-1F88-7C14-F044321AD52C}"/>
              </a:ext>
            </a:extLst>
          </p:cNvPr>
          <p:cNvSpPr txBox="1"/>
          <p:nvPr/>
        </p:nvSpPr>
        <p:spPr>
          <a:xfrm>
            <a:off x="7696940" y="3618140"/>
            <a:ext cx="3656860" cy="3003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Heb je na vanavond nog concrete vragen over het materiaal en de uitwerking ervan? </a:t>
            </a:r>
            <a:br>
              <a:rPr lang="nl-NL" dirty="0"/>
            </a:br>
            <a:r>
              <a:rPr lang="nl-NL" dirty="0"/>
              <a:t>Aarzel dan niet om deze te </a:t>
            </a:r>
            <a:br>
              <a:rPr lang="nl-NL" dirty="0"/>
            </a:br>
            <a:r>
              <a:rPr lang="nl-NL" dirty="0"/>
              <a:t>bezorgen aan: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dirty="0"/>
              <a:t>Hanne Jacobs</a:t>
            </a:r>
            <a:br>
              <a:rPr lang="nl-NL" sz="1600" dirty="0"/>
            </a:br>
            <a:r>
              <a:rPr lang="nl-NL" sz="1200" dirty="0" err="1">
                <a:hlinkClick r:id="rId2"/>
              </a:rPr>
              <a:t>hanne.jacobs@katholiekonderwijs.vlaanderen</a:t>
            </a:r>
            <a:r>
              <a:rPr lang="nl-NL" sz="1200" dirty="0"/>
              <a:t> </a:t>
            </a:r>
            <a:br>
              <a:rPr lang="nl-NL" sz="1600" dirty="0"/>
            </a:br>
            <a:r>
              <a:rPr lang="nl-NL" dirty="0"/>
              <a:t>0497 45 97 95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Kristel De Leeuw</a:t>
            </a:r>
            <a:br>
              <a:rPr lang="nl-BE" sz="1600" dirty="0"/>
            </a:br>
            <a:r>
              <a:rPr lang="nl-BE" sz="1200" dirty="0" err="1">
                <a:hlinkClick r:id="rId3"/>
              </a:rPr>
              <a:t>kristel.deleeuw@katholiekonderwijs.vlaanderen</a:t>
            </a:r>
            <a:br>
              <a:rPr lang="nl-BE" sz="1600" dirty="0"/>
            </a:br>
            <a:r>
              <a:rPr lang="nl-BE" dirty="0"/>
              <a:t>0485 75 56 07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30728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Inleiding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  <a:solidFill>
            <a:srgbClr val="990033">
              <a:alpha val="20000"/>
            </a:srgbClr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Noteren in de chat:</a:t>
            </a:r>
          </a:p>
          <a:p>
            <a:pPr lvl="1"/>
            <a:r>
              <a:rPr lang="nl-NL" dirty="0"/>
              <a:t>Welke school/PE</a:t>
            </a:r>
          </a:p>
          <a:p>
            <a:pPr lvl="1"/>
            <a:r>
              <a:rPr lang="nl-NL" dirty="0"/>
              <a:t>E-mailadres (eventueel) (PPT!)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990033">
              <a:alpha val="20000"/>
            </a:srgbClr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Concept vanavond:</a:t>
            </a:r>
          </a:p>
          <a:p>
            <a:pPr lvl="1"/>
            <a:r>
              <a:rPr lang="nl-NL" dirty="0"/>
              <a:t>Een </a:t>
            </a:r>
            <a:r>
              <a:rPr lang="nl-NL" b="1" dirty="0"/>
              <a:t>stimulans </a:t>
            </a:r>
            <a:r>
              <a:rPr lang="nl-NL" dirty="0"/>
              <a:t>geven aan de pastorale werking op scholen, </a:t>
            </a:r>
            <a:br>
              <a:rPr lang="nl-NL" dirty="0"/>
            </a:br>
            <a:r>
              <a:rPr lang="nl-NL" dirty="0"/>
              <a:t>a.d.h.v. materialen advent en Kerstmis</a:t>
            </a:r>
          </a:p>
          <a:p>
            <a:pPr lvl="1"/>
            <a:r>
              <a:rPr lang="nl-NL" dirty="0"/>
              <a:t>Materialen Katholiek Onderwijs Vlaanderen </a:t>
            </a:r>
            <a:r>
              <a:rPr lang="nl-NL" b="1" dirty="0"/>
              <a:t>voorstellen</a:t>
            </a:r>
          </a:p>
          <a:p>
            <a:pPr lvl="1"/>
            <a:r>
              <a:rPr lang="nl-NL" dirty="0"/>
              <a:t>Twee </a:t>
            </a:r>
            <a:r>
              <a:rPr lang="nl-NL" b="1" dirty="0"/>
              <a:t>onderdelen</a:t>
            </a:r>
            <a:r>
              <a:rPr lang="nl-NL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dirty="0"/>
              <a:t>Presenteren materialen + mogelijkheden dwarsverbinding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dirty="0"/>
              <a:t>Uitwisseling in kleinere groep</a:t>
            </a:r>
            <a:endParaRPr lang="nl-NL" b="1" dirty="0"/>
          </a:p>
          <a:p>
            <a:pPr lvl="1"/>
            <a:r>
              <a:rPr lang="nl-NL" b="1" dirty="0"/>
              <a:t>Link studiedag 31 mei 2022 </a:t>
            </a:r>
            <a:r>
              <a:rPr lang="nl-NL" dirty="0"/>
              <a:t>(Dwarsverbinding onderwijs en PE)</a:t>
            </a:r>
          </a:p>
          <a:p>
            <a:endParaRPr lang="nl-BE" dirty="0"/>
          </a:p>
        </p:txBody>
      </p:sp>
      <p:pic>
        <p:nvPicPr>
          <p:cNvPr id="7" name="Afbeelding 6" descr="verbinding, loyaliteit, erkennen! – de ontmoeting!">
            <a:extLst>
              <a:ext uri="{FF2B5EF4-FFF2-40B4-BE49-F238E27FC236}">
                <a16:creationId xmlns:a16="http://schemas.microsoft.com/office/drawing/2014/main" id="{FB207E16-726D-94B4-08BC-1461D291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409"/>
          <a:stretch/>
        </p:blipFill>
        <p:spPr bwMode="auto">
          <a:xfrm>
            <a:off x="825223" y="3420122"/>
            <a:ext cx="5185699" cy="274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86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Materialen advent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21183" cy="2040981"/>
          </a:xfrm>
          <a:solidFill>
            <a:srgbClr val="990033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nl-NL" dirty="0"/>
              <a:t>Leeftocht</a:t>
            </a:r>
          </a:p>
          <a:p>
            <a:pPr lvl="1"/>
            <a:r>
              <a:rPr lang="nl-NL" dirty="0"/>
              <a:t>Proviand voor </a:t>
            </a:r>
            <a:r>
              <a:rPr lang="nl-NL" dirty="0" err="1"/>
              <a:t>onderwijs-mensen</a:t>
            </a:r>
            <a:endParaRPr lang="nl-NL" dirty="0"/>
          </a:p>
          <a:p>
            <a:pPr lvl="1"/>
            <a:r>
              <a:rPr lang="nl-NL" dirty="0"/>
              <a:t>Extra aanbod sterke tijden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8389" y="1825625"/>
            <a:ext cx="6285411" cy="2040981"/>
          </a:xfrm>
          <a:solidFill>
            <a:srgbClr val="990033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nl-NL" sz="2000" dirty="0"/>
              <a:t>Beschikbaar op de PRO-site:</a:t>
            </a:r>
            <a:br>
              <a:rPr lang="nl-NL" sz="2000" dirty="0"/>
            </a:br>
            <a:r>
              <a:rPr lang="nl-NL" sz="2000" dirty="0">
                <a:hlinkClick r:id="rId2"/>
              </a:rPr>
              <a:t>https://pro.katholiekonderwijs.vlaanderen/pastoraal/inspirerend-materiaal</a:t>
            </a:r>
            <a:r>
              <a:rPr lang="nl-NL" sz="2000" dirty="0"/>
              <a:t> 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/>
              <a:t>Opgesplitst in Basisonderwijs (</a:t>
            </a:r>
            <a:r>
              <a:rPr lang="nl-NL" sz="2000" dirty="0" err="1"/>
              <a:t>BaO</a:t>
            </a:r>
            <a:r>
              <a:rPr lang="nl-NL" sz="2000" dirty="0"/>
              <a:t>) en secundair onderwijs (SO)</a:t>
            </a:r>
          </a:p>
          <a:p>
            <a:r>
              <a:rPr lang="nl-NL" sz="2000" dirty="0"/>
              <a:t>Daarnaast ook aanbod voor personeel:</a:t>
            </a:r>
          </a:p>
          <a:p>
            <a:pPr lvl="1"/>
            <a:r>
              <a:rPr lang="nl-NL" sz="1600" dirty="0"/>
              <a:t>5 </a:t>
            </a:r>
            <a:r>
              <a:rPr lang="nl-NL" sz="1600" dirty="0" err="1"/>
              <a:t>weekbezinningen</a:t>
            </a:r>
            <a:endParaRPr lang="nl-NL" sz="1600" dirty="0"/>
          </a:p>
          <a:p>
            <a:r>
              <a:rPr lang="nl-NL" sz="2000" dirty="0"/>
              <a:t>Ontwikkeld voor pastorale werking op scholen, maar mogelijkheden tot dwarsverbinding met PE</a:t>
            </a:r>
          </a:p>
        </p:txBody>
      </p:sp>
      <p:pic>
        <p:nvPicPr>
          <p:cNvPr id="4" name="Afbeelding 3" descr="Afbeelding met tekst, outdoor-object&#10;&#10;Automatisch gegenereerde beschrijving">
            <a:extLst>
              <a:ext uri="{FF2B5EF4-FFF2-40B4-BE49-F238E27FC236}">
                <a16:creationId xmlns:a16="http://schemas.microsoft.com/office/drawing/2014/main" id="{AE270F2F-0B8C-DBB6-CCA4-45F27D387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74" y="4201306"/>
            <a:ext cx="1826139" cy="2484000"/>
          </a:xfrm>
          <a:prstGeom prst="rect">
            <a:avLst/>
          </a:prstGeom>
        </p:spPr>
      </p:pic>
      <p:pic>
        <p:nvPicPr>
          <p:cNvPr id="5" name="Afbeelding 4" descr="Afbeelding met tekst, persoon, buiten&#10;&#10;Automatisch gegenereerde beschrijving">
            <a:extLst>
              <a:ext uri="{FF2B5EF4-FFF2-40B4-BE49-F238E27FC236}">
                <a16:creationId xmlns:a16="http://schemas.microsoft.com/office/drawing/2014/main" id="{A341DA01-31C2-0695-3006-024951E12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6" y="4201306"/>
            <a:ext cx="1764000" cy="2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Basisonderwijs</a:t>
            </a:r>
            <a:endParaRPr lang="nl-B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7771"/>
            <a:ext cx="3354977" cy="2302238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nl-NL" dirty="0"/>
              <a:t>Accent:</a:t>
            </a:r>
          </a:p>
          <a:p>
            <a:pPr lvl="1"/>
            <a:r>
              <a:rPr lang="nl-NL" dirty="0"/>
              <a:t>Vieren </a:t>
            </a:r>
          </a:p>
          <a:p>
            <a:pPr lvl="1"/>
            <a:r>
              <a:rPr lang="nl-NL" dirty="0"/>
              <a:t>Verwerking met de kinderen in de klas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251" y="1887771"/>
            <a:ext cx="6729549" cy="2302238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nl-NL" dirty="0"/>
              <a:t>Materialen: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Plukbundel met suggesties voor vieringen</a:t>
            </a:r>
            <a:br>
              <a:rPr lang="nl-NL" dirty="0"/>
            </a:br>
            <a:r>
              <a:rPr lang="nl-NL" dirty="0"/>
              <a:t>“</a:t>
            </a:r>
            <a:r>
              <a:rPr lang="nl-NL" i="1" dirty="0"/>
              <a:t>Vol verwachting dragen en laten dragen”</a:t>
            </a:r>
          </a:p>
          <a:p>
            <a:pPr lvl="2"/>
            <a:r>
              <a:rPr lang="nl-NL" dirty="0"/>
              <a:t>Geen uitgewerkte viering, wel verschillende opties</a:t>
            </a:r>
            <a:br>
              <a:rPr lang="nl-NL" dirty="0"/>
            </a:b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Spel</a:t>
            </a:r>
          </a:p>
          <a:p>
            <a:pPr lvl="2"/>
            <a:r>
              <a:rPr lang="nl-NL" dirty="0"/>
              <a:t>Spelbord – handleiding – opdrachtenkaartjes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71BCBFA6-599F-C973-EA24-F2DE3F8BC08B}"/>
              </a:ext>
            </a:extLst>
          </p:cNvPr>
          <p:cNvSpPr txBox="1">
            <a:spLocks/>
          </p:cNvSpPr>
          <p:nvPr/>
        </p:nvSpPr>
        <p:spPr>
          <a:xfrm>
            <a:off x="828402" y="4506686"/>
            <a:ext cx="7649392" cy="802161"/>
          </a:xfrm>
          <a:prstGeom prst="rect">
            <a:avLst/>
          </a:prstGeom>
          <a:solidFill>
            <a:srgbClr val="990033">
              <a:alpha val="2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/>
              <a:t>Link met jaarthema Leeftocht (</a:t>
            </a:r>
            <a:r>
              <a:rPr lang="nl-NL" sz="2400" i="1"/>
              <a:t>vertrouwen uitstralen – lichtpuntjes</a:t>
            </a:r>
            <a:r>
              <a:rPr lang="nl-NL" sz="2400"/>
              <a:t>) in het </a:t>
            </a:r>
            <a:r>
              <a:rPr lang="nl-NL" sz="2400" b="1"/>
              <a:t>vonkmannetje</a:t>
            </a:r>
            <a:endParaRPr lang="nl-NL" sz="2400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D3592ED-8543-BA4D-7F03-6FCC69801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3" y="4500156"/>
            <a:ext cx="2105297" cy="21052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7920C7D7-CF93-9F85-37DA-E7FEDF527FF7}"/>
              </a:ext>
            </a:extLst>
          </p:cNvPr>
          <p:cNvSpPr txBox="1">
            <a:spLocks/>
          </p:cNvSpPr>
          <p:nvPr/>
        </p:nvSpPr>
        <p:spPr>
          <a:xfrm>
            <a:off x="838757" y="5555731"/>
            <a:ext cx="7649392" cy="802161"/>
          </a:xfrm>
          <a:prstGeom prst="rect">
            <a:avLst/>
          </a:prstGeom>
          <a:solidFill>
            <a:srgbClr val="990033">
              <a:alpha val="2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dirty="0">
                <a:hlinkClick r:id="rId3"/>
              </a:rPr>
              <a:t>https://pro.katholiekonderwijs.vlaanderen/pastoraal/inspirerend-materiaal/advent-2022-impulsen-voor-het-basisonderwijs</a:t>
            </a:r>
            <a:r>
              <a:rPr lang="nl-NL" sz="2400" b="1" dirty="0"/>
              <a:t> 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48425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</a:t>
            </a:r>
            <a:endParaRPr lang="nl-B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3119"/>
            <a:ext cx="10515600" cy="3072563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nl-NL" dirty="0"/>
              <a:t>Twee werkvormen:</a:t>
            </a:r>
            <a:br>
              <a:rPr lang="nl-NL" dirty="0"/>
            </a:br>
            <a:r>
              <a:rPr lang="nl-NL" dirty="0"/>
              <a:t>(kunnen los van elkaar gebruikt worden)</a:t>
            </a:r>
            <a:br>
              <a:rPr lang="nl-NL" dirty="0"/>
            </a:b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De adventskrans</a:t>
            </a:r>
          </a:p>
          <a:p>
            <a:pPr lvl="2"/>
            <a:r>
              <a:rPr lang="nl-NL" dirty="0"/>
              <a:t>Achter elke kaars gaat 1 thema schuil dat we linken aan advent en Kerstmis</a:t>
            </a:r>
            <a:br>
              <a:rPr lang="nl-NL" dirty="0"/>
            </a:b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Visualisatie op school</a:t>
            </a:r>
          </a:p>
          <a:p>
            <a:pPr lvl="2"/>
            <a:r>
              <a:rPr lang="nl-NL" dirty="0"/>
              <a:t>Hoe breng je een </a:t>
            </a:r>
            <a:r>
              <a:rPr lang="nl-NL" i="1" dirty="0"/>
              <a:t>pastorale prikkel</a:t>
            </a:r>
            <a:r>
              <a:rPr lang="nl-NL" dirty="0"/>
              <a:t> binnen wanneer de proefwerken bezig zijn?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8A83810-A619-A4DA-C57F-417D410C7C97}"/>
              </a:ext>
            </a:extLst>
          </p:cNvPr>
          <p:cNvSpPr txBox="1">
            <a:spLocks/>
          </p:cNvSpPr>
          <p:nvPr/>
        </p:nvSpPr>
        <p:spPr>
          <a:xfrm>
            <a:off x="838200" y="5478115"/>
            <a:ext cx="10515600" cy="5853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400" dirty="0">
                <a:hlinkClick r:id="rId3"/>
              </a:rPr>
              <a:t>https://pro.katholiekonderwijs.vlaanderen/pastoraal/inspirerend-materiaal/advent-2022-impulsen-voor-het-secundair-onderwijs</a:t>
            </a:r>
            <a:r>
              <a:rPr lang="nl-NL" sz="3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158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73191"/>
            <a:ext cx="7626531" cy="3900601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/>
              <a:t>Kaars 1: Materialen Leeftocht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“ </a:t>
            </a:r>
            <a:r>
              <a:rPr lang="nl-NL" i="1" dirty="0"/>
              <a:t>Vol verwachting dragen en laten dragen”</a:t>
            </a:r>
            <a:endParaRPr lang="nl-NL" dirty="0"/>
          </a:p>
          <a:p>
            <a:r>
              <a:rPr lang="nl-NL" dirty="0"/>
              <a:t>Affiche (opgestuurd met Leeftochtnummer)</a:t>
            </a:r>
          </a:p>
          <a:p>
            <a:r>
              <a:rPr lang="nl-NL" dirty="0"/>
              <a:t>Extra impulsen met reflectievragen</a:t>
            </a:r>
          </a:p>
          <a:p>
            <a:pPr lvl="1"/>
            <a:r>
              <a:rPr lang="nl-NL" dirty="0"/>
              <a:t>Lied:		‘Kom hier dat ik je draag’, </a:t>
            </a:r>
            <a:r>
              <a:rPr lang="nl-NL" dirty="0" err="1"/>
              <a:t>Kommil</a:t>
            </a:r>
            <a:r>
              <a:rPr lang="nl-NL" dirty="0"/>
              <a:t> </a:t>
            </a:r>
            <a:r>
              <a:rPr lang="nl-NL" dirty="0" err="1"/>
              <a:t>Foo</a:t>
            </a:r>
            <a:endParaRPr lang="nl-NL" dirty="0"/>
          </a:p>
          <a:p>
            <a:pPr lvl="1"/>
            <a:r>
              <a:rPr lang="nl-NL" dirty="0"/>
              <a:t>Bijbeltekst:	Genezing van de lamme</a:t>
            </a:r>
          </a:p>
          <a:p>
            <a:pPr lvl="1"/>
            <a:r>
              <a:rPr lang="nl-NL" dirty="0"/>
              <a:t>Verhaal:		‘Ik draag Uw Zoon!’, Bert Aerts</a:t>
            </a:r>
          </a:p>
          <a:p>
            <a:pPr lvl="1"/>
            <a:r>
              <a:rPr lang="nl-NL" dirty="0"/>
              <a:t>Traditie:		Legende H. Christoffel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u="sng" dirty="0"/>
              <a:t>Belangrijk</a:t>
            </a:r>
            <a:r>
              <a:rPr lang="nl-NL" sz="1700" dirty="0"/>
              <a:t>: beschikbaar via </a:t>
            </a:r>
            <a:r>
              <a:rPr lang="nl-NL" sz="1700" dirty="0" err="1"/>
              <a:t>Thinglink</a:t>
            </a:r>
            <a:r>
              <a:rPr lang="nl-NL" sz="17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 descr="Afbeelding met tekst, persoon, buiten&#10;&#10;Automatisch gegenereerde beschrijving">
            <a:extLst>
              <a:ext uri="{FF2B5EF4-FFF2-40B4-BE49-F238E27FC236}">
                <a16:creationId xmlns:a16="http://schemas.microsoft.com/office/drawing/2014/main" id="{E8FFACBB-FB77-CDED-86A7-C9D4D9AD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2470267"/>
            <a:ext cx="2771503" cy="39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5167" y="2473191"/>
            <a:ext cx="7578632" cy="3718603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u="sng" dirty="0"/>
              <a:t>Kaars 2: Wereldjongerendagen</a:t>
            </a:r>
            <a:endParaRPr lang="nl-NL" dirty="0"/>
          </a:p>
          <a:p>
            <a:r>
              <a:rPr lang="nl-NL" sz="2600" i="1" dirty="0"/>
              <a:t>“Maria stond op en ging met grote haast op weg” </a:t>
            </a:r>
            <a:r>
              <a:rPr lang="nl-NL" sz="1900" dirty="0"/>
              <a:t>(</a:t>
            </a:r>
            <a:r>
              <a:rPr lang="nl-NL" sz="1900" dirty="0" err="1"/>
              <a:t>Lc</a:t>
            </a:r>
            <a:r>
              <a:rPr lang="nl-NL" sz="1900" dirty="0"/>
              <a:t> 1,39)</a:t>
            </a:r>
          </a:p>
          <a:p>
            <a:pPr lvl="1"/>
            <a:r>
              <a:rPr lang="nl-NL" dirty="0"/>
              <a:t>Maria = Bijbelse gids Leeftocht jaargang</a:t>
            </a:r>
          </a:p>
          <a:p>
            <a:r>
              <a:rPr lang="nl-NL" dirty="0"/>
              <a:t>Beeldfragment</a:t>
            </a:r>
          </a:p>
          <a:p>
            <a:r>
              <a:rPr lang="nl-NL" dirty="0"/>
              <a:t>Infofiche</a:t>
            </a:r>
          </a:p>
          <a:p>
            <a:pPr lvl="1"/>
            <a:r>
              <a:rPr lang="nl-NL" dirty="0"/>
              <a:t>Achtergrond WJD</a:t>
            </a:r>
          </a:p>
          <a:p>
            <a:pPr lvl="1"/>
            <a:r>
              <a:rPr lang="nl-NL" dirty="0"/>
              <a:t>Voorprogramma IJD</a:t>
            </a:r>
          </a:p>
          <a:p>
            <a:pPr lvl="1"/>
            <a:r>
              <a:rPr lang="nl-NL" dirty="0"/>
              <a:t>Uitleg logo</a:t>
            </a:r>
          </a:p>
          <a:p>
            <a:pPr lvl="1"/>
            <a:r>
              <a:rPr lang="nl-NL" dirty="0"/>
              <a:t>Linken naar lespakketten</a:t>
            </a:r>
          </a:p>
          <a:p>
            <a:pPr lvl="1"/>
            <a:r>
              <a:rPr lang="nl-NL" dirty="0"/>
              <a:t>Linken naar getuigenissen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u="sng" dirty="0"/>
              <a:t>Belangrijk</a:t>
            </a:r>
            <a:r>
              <a:rPr lang="nl-NL" sz="1800" dirty="0"/>
              <a:t>: beschikbaar via </a:t>
            </a:r>
            <a:r>
              <a:rPr lang="nl-NL" sz="1800" dirty="0" err="1"/>
              <a:t>Thinglink</a:t>
            </a:r>
            <a:r>
              <a:rPr lang="nl-NL" sz="18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2" descr="Wereldjongerendagen 2023 voor onderwijs ">
            <a:extLst>
              <a:ext uri="{FF2B5EF4-FFF2-40B4-BE49-F238E27FC236}">
                <a16:creationId xmlns:a16="http://schemas.microsoft.com/office/drawing/2014/main" id="{F495211D-EB10-2E05-A08B-AB6BED1AA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" r="74297"/>
          <a:stretch/>
        </p:blipFill>
        <p:spPr bwMode="auto">
          <a:xfrm>
            <a:off x="838199" y="2473191"/>
            <a:ext cx="2532087" cy="371860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ABB69013-4887-31B7-9992-E9FF02793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5990" y="5530076"/>
            <a:ext cx="645480" cy="6454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F403281-BD08-46CE-2506-A6D7BD7EEF28}"/>
              </a:ext>
            </a:extLst>
          </p:cNvPr>
          <p:cNvSpPr txBox="1"/>
          <p:nvPr/>
        </p:nvSpPr>
        <p:spPr>
          <a:xfrm>
            <a:off x="3775166" y="6285718"/>
            <a:ext cx="7578631" cy="523220"/>
          </a:xfrm>
          <a:prstGeom prst="rect">
            <a:avLst/>
          </a:prstGeom>
          <a:solidFill>
            <a:srgbClr val="800000">
              <a:alpha val="20000"/>
            </a:srgb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!!! Aanbod IJD (WJD, advent, …) bisdom Antwerpen: Ruben Cuyvers</a:t>
            </a:r>
            <a:b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  <a:hlinkClick r:id="rId6"/>
              </a:rPr>
              <a:t>ruben.cuyvers@ijd.be</a:t>
            </a:r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nl-BE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1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3191"/>
            <a:ext cx="5797732" cy="4293369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/>
              <a:t>Kaars 3: Licht van Betlehem</a:t>
            </a:r>
            <a:endParaRPr lang="nl-NL" dirty="0"/>
          </a:p>
          <a:p>
            <a:r>
              <a:rPr lang="nl-NL" dirty="0"/>
              <a:t>Beeldfragment over het licht in Duitsland</a:t>
            </a:r>
          </a:p>
          <a:p>
            <a:r>
              <a:rPr lang="nl-NL" dirty="0"/>
              <a:t>Infofiche</a:t>
            </a:r>
          </a:p>
          <a:p>
            <a:pPr lvl="1"/>
            <a:r>
              <a:rPr lang="nl-NL" dirty="0"/>
              <a:t>Achtergrondinformatie</a:t>
            </a:r>
          </a:p>
          <a:p>
            <a:pPr lvl="1"/>
            <a:r>
              <a:rPr lang="nl-NL" dirty="0"/>
              <a:t>Aanpak en getuigenissen vorige jaren</a:t>
            </a:r>
          </a:p>
          <a:p>
            <a:pPr lvl="1"/>
            <a:r>
              <a:rPr lang="nl-NL" dirty="0"/>
              <a:t>Bundel met praktische werkvormen</a:t>
            </a:r>
          </a:p>
          <a:p>
            <a:r>
              <a:rPr lang="nl-NL" dirty="0"/>
              <a:t>Suggesties liederen en beeldfragmenten licht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u="sng" dirty="0"/>
              <a:t>Belangrijk</a:t>
            </a:r>
            <a:r>
              <a:rPr lang="nl-NL" sz="1700" dirty="0"/>
              <a:t>: beschikbaar via </a:t>
            </a:r>
            <a:r>
              <a:rPr lang="nl-NL" sz="1700" dirty="0" err="1"/>
              <a:t>Thinglink</a:t>
            </a:r>
            <a:r>
              <a:rPr lang="nl-NL" sz="17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AAA65A-A304-64A3-3F34-F964A6D3F411}"/>
              </a:ext>
            </a:extLst>
          </p:cNvPr>
          <p:cNvSpPr txBox="1">
            <a:spLocks/>
          </p:cNvSpPr>
          <p:nvPr/>
        </p:nvSpPr>
        <p:spPr>
          <a:xfrm>
            <a:off x="6753497" y="2473191"/>
            <a:ext cx="4600303" cy="4293369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b="1" dirty="0">
                <a:solidFill>
                  <a:schemeClr val="bg1"/>
                </a:solidFill>
              </a:rPr>
              <a:t>Uitwerking bisdom Antwerpen:</a:t>
            </a:r>
          </a:p>
          <a:p>
            <a:r>
              <a:rPr lang="nl-NL" sz="2000" dirty="0">
                <a:solidFill>
                  <a:schemeClr val="bg1"/>
                </a:solidFill>
              </a:rPr>
              <a:t>We brengen het licht naar ons bisdom en verspreiden het naar verschillende locaties.</a:t>
            </a:r>
          </a:p>
          <a:p>
            <a:r>
              <a:rPr lang="nl-NL" sz="2000" dirty="0">
                <a:solidFill>
                  <a:schemeClr val="bg1"/>
                </a:solidFill>
              </a:rPr>
              <a:t>Scholen, parochies, naburige </a:t>
            </a:r>
            <a:r>
              <a:rPr lang="nl-NL" sz="2000" dirty="0" err="1">
                <a:solidFill>
                  <a:schemeClr val="bg1"/>
                </a:solidFill>
              </a:rPr>
              <a:t>PE’s</a:t>
            </a:r>
            <a:r>
              <a:rPr lang="nl-NL" sz="2000" dirty="0">
                <a:solidFill>
                  <a:schemeClr val="bg1"/>
                </a:solidFill>
              </a:rPr>
              <a:t>… kunnen het licht daar halen.</a:t>
            </a:r>
          </a:p>
          <a:p>
            <a:r>
              <a:rPr lang="nl-NL" sz="2000" dirty="0">
                <a:solidFill>
                  <a:schemeClr val="bg1"/>
                </a:solidFill>
              </a:rPr>
              <a:t>Eigenaarschap ligt bij de locaties die zich opgegeven hebben:</a:t>
            </a:r>
          </a:p>
          <a:p>
            <a:pPr lvl="1"/>
            <a:r>
              <a:rPr lang="nl-NL" sz="1800" dirty="0">
                <a:solidFill>
                  <a:schemeClr val="bg1"/>
                </a:solidFill>
              </a:rPr>
              <a:t>Elke locatie kan zelf een aanpak uitwerken</a:t>
            </a:r>
          </a:p>
          <a:p>
            <a:pPr lvl="1"/>
            <a:r>
              <a:rPr lang="nl-NL" sz="1800" dirty="0">
                <a:solidFill>
                  <a:schemeClr val="bg1"/>
                </a:solidFill>
              </a:rPr>
              <a:t>Werkgroep POS wil ondersteunen met materialen (gebedskaarten, kaarsen)</a:t>
            </a:r>
          </a:p>
          <a:p>
            <a:pPr lvl="1"/>
            <a:r>
              <a:rPr lang="nl-NL" sz="1800" dirty="0">
                <a:solidFill>
                  <a:schemeClr val="bg1"/>
                </a:solidFill>
              </a:rPr>
              <a:t>Vanaf 12 december tot Kerstmis</a:t>
            </a:r>
          </a:p>
        </p:txBody>
      </p:sp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AD72DE70-5A72-1B11-0864-12116DC5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2176" y="3980927"/>
            <a:ext cx="645480" cy="6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pic>
        <p:nvPicPr>
          <p:cNvPr id="11" name="Tijdelijke aanduiding voor inhoud 5">
            <a:extLst>
              <a:ext uri="{FF2B5EF4-FFF2-40B4-BE49-F238E27FC236}">
                <a16:creationId xmlns:a16="http://schemas.microsoft.com/office/drawing/2014/main" id="{B5E4BB6D-0247-DE8A-E61F-FA4823C3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959"/>
            <a:ext cx="6215239" cy="4231697"/>
          </a:xfrm>
          <a:prstGeom prst="rect">
            <a:avLst/>
          </a:prstGeom>
        </p:spPr>
      </p:pic>
      <p:graphicFrame>
        <p:nvGraphicFramePr>
          <p:cNvPr id="12" name="Tabel 17">
            <a:extLst>
              <a:ext uri="{FF2B5EF4-FFF2-40B4-BE49-F238E27FC236}">
                <a16:creationId xmlns:a16="http://schemas.microsoft.com/office/drawing/2014/main" id="{046BEBF3-511C-617E-3D44-02DF811E3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75000"/>
              </p:ext>
            </p:extLst>
          </p:nvPr>
        </p:nvGraphicFramePr>
        <p:xfrm>
          <a:off x="6096001" y="1989015"/>
          <a:ext cx="5257800" cy="373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5975">
                  <a:extLst>
                    <a:ext uri="{9D8B030D-6E8A-4147-A177-3AD203B41FA5}">
                      <a16:colId xmlns:a16="http://schemas.microsoft.com/office/drawing/2014/main" val="2325992296"/>
                    </a:ext>
                  </a:extLst>
                </a:gridCol>
                <a:gridCol w="2421825">
                  <a:extLst>
                    <a:ext uri="{9D8B030D-6E8A-4147-A177-3AD203B41FA5}">
                      <a16:colId xmlns:a16="http://schemas.microsoft.com/office/drawing/2014/main" val="42284398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Locaties waar het licht beschikbaar is: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Kathedraal Antwerpen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Groenplaats 21, 2000 Antwerpen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Chris Van Vliet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Sint-Franciscus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Meersel</a:t>
                      </a: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 Dreef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Kenny </a:t>
                      </a: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Brack</a:t>
                      </a:r>
                      <a:endParaRPr lang="nl-B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3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TPC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Groenenborgerlaan 149, 2020 Antwerpen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Hanne Jacobs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Clara van Assisi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Sint-Pieterskerk, Grote Markt 80, 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2300 Turnhout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Pater Emmanuel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3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H. Veronica, St-</a:t>
                      </a:r>
                      <a:r>
                        <a:rPr lang="nl-BE" sz="1400" b="1" dirty="0" err="1">
                          <a:solidFill>
                            <a:schemeClr val="bg1"/>
                          </a:solidFill>
                        </a:rPr>
                        <a:t>Guibertuskerk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Kerkplein 1, 2790 Schilde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Marc van Kerkhoven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Heilige Apostelen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Taborkapel</a:t>
                      </a: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, Markt 2, 2400 Mol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Kristien </a:t>
                      </a: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Vanlommel</a:t>
                      </a:r>
                      <a:endParaRPr lang="nl-B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5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Vicariaat Kempen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Kapellebaan 30, 2240 Zandhoven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Ilse Deckers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PE Sint Salvator, St. Lambertus</a:t>
                      </a:r>
                      <a:br>
                        <a:rPr lang="nl-NL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Gasthuisstraat 1, 2560 Kessel</a:t>
                      </a:r>
                      <a:br>
                        <a:rPr lang="nl-NL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Contactpersoon: Jef De Wilde</a:t>
                      </a:r>
                      <a:endParaRPr lang="nl-B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4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PE H. </a:t>
                      </a: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Dimpna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en </a:t>
                      </a: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Gerebernus</a:t>
                      </a:r>
                      <a:br>
                        <a:rPr lang="nl-NL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b="0" dirty="0">
                          <a:solidFill>
                            <a:schemeClr val="bg1"/>
                          </a:solidFill>
                        </a:rPr>
                        <a:t>St.-Amandskerk, Werft 13, 2440 Geel</a:t>
                      </a:r>
                      <a:br>
                        <a:rPr lang="nl-NL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b="0" dirty="0">
                          <a:solidFill>
                            <a:schemeClr val="bg1"/>
                          </a:solidFill>
                        </a:rPr>
                        <a:t>Contactpersoon: Marcel De Vries</a:t>
                      </a:r>
                      <a:endParaRPr lang="nl-BE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Mogelijk nog extra locaties </a:t>
                      </a:r>
                      <a:br>
                        <a:rPr lang="nl-NL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in het vicariaat Antwerpen</a:t>
                      </a:r>
                      <a:endParaRPr lang="nl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521"/>
                  </a:ext>
                </a:extLst>
              </a:tr>
            </a:tbl>
          </a:graphicData>
        </a:graphic>
      </p:graphicFrame>
      <p:pic>
        <p:nvPicPr>
          <p:cNvPr id="13" name="Graphic 12" descr="Vlag toevoegen met effen opvulling">
            <a:extLst>
              <a:ext uri="{FF2B5EF4-FFF2-40B4-BE49-F238E27FC236}">
                <a16:creationId xmlns:a16="http://schemas.microsoft.com/office/drawing/2014/main" id="{74C0043B-59B5-EAEC-EE87-DE0605AC8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4991" y="3460587"/>
            <a:ext cx="428348" cy="428348"/>
          </a:xfrm>
          <a:prstGeom prst="rect">
            <a:avLst/>
          </a:prstGeom>
        </p:spPr>
      </p:pic>
      <p:pic>
        <p:nvPicPr>
          <p:cNvPr id="14" name="Graphic 13" descr="Vlag toevoegen met effen opvulling">
            <a:extLst>
              <a:ext uri="{FF2B5EF4-FFF2-40B4-BE49-F238E27FC236}">
                <a16:creationId xmlns:a16="http://schemas.microsoft.com/office/drawing/2014/main" id="{A48CE501-0698-A8AF-DF0C-0D6180D9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4991" y="4162309"/>
            <a:ext cx="428348" cy="428348"/>
          </a:xfrm>
          <a:prstGeom prst="rect">
            <a:avLst/>
          </a:prstGeom>
        </p:spPr>
      </p:pic>
      <p:pic>
        <p:nvPicPr>
          <p:cNvPr id="15" name="Graphic 14" descr="Vlag toevoegen met effen opvulling">
            <a:extLst>
              <a:ext uri="{FF2B5EF4-FFF2-40B4-BE49-F238E27FC236}">
                <a16:creationId xmlns:a16="http://schemas.microsoft.com/office/drawing/2014/main" id="{D5711E71-8AA6-9C66-D1DF-5EF78837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445" y="3756351"/>
            <a:ext cx="428348" cy="428348"/>
          </a:xfrm>
          <a:prstGeom prst="rect">
            <a:avLst/>
          </a:prstGeom>
        </p:spPr>
      </p:pic>
      <p:pic>
        <p:nvPicPr>
          <p:cNvPr id="16" name="Graphic 15" descr="Vlag toevoegen met effen opvulling">
            <a:extLst>
              <a:ext uri="{FF2B5EF4-FFF2-40B4-BE49-F238E27FC236}">
                <a16:creationId xmlns:a16="http://schemas.microsoft.com/office/drawing/2014/main" id="{2CD48BB1-748A-7B83-C2A6-AD06C6FD0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9379" y="4184699"/>
            <a:ext cx="428348" cy="428348"/>
          </a:xfrm>
          <a:prstGeom prst="rect">
            <a:avLst/>
          </a:prstGeom>
        </p:spPr>
      </p:pic>
      <p:pic>
        <p:nvPicPr>
          <p:cNvPr id="17" name="Graphic 16" descr="Vlag toevoegen met effen opvulling">
            <a:extLst>
              <a:ext uri="{FF2B5EF4-FFF2-40B4-BE49-F238E27FC236}">
                <a16:creationId xmlns:a16="http://schemas.microsoft.com/office/drawing/2014/main" id="{874E25B8-DADA-48CC-A21E-C6DB2DF5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8718" y="3800807"/>
            <a:ext cx="428348" cy="428348"/>
          </a:xfrm>
          <a:prstGeom prst="rect">
            <a:avLst/>
          </a:prstGeom>
        </p:spPr>
      </p:pic>
      <p:pic>
        <p:nvPicPr>
          <p:cNvPr id="18" name="Graphic 17" descr="Vlag toevoegen met effen opvulling">
            <a:extLst>
              <a:ext uri="{FF2B5EF4-FFF2-40B4-BE49-F238E27FC236}">
                <a16:creationId xmlns:a16="http://schemas.microsoft.com/office/drawing/2014/main" id="{A8F1ABDD-03C9-5B4A-125E-94995AD4B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9111" y="2582174"/>
            <a:ext cx="428348" cy="428348"/>
          </a:xfrm>
          <a:prstGeom prst="rect">
            <a:avLst/>
          </a:prstGeom>
        </p:spPr>
      </p:pic>
      <p:pic>
        <p:nvPicPr>
          <p:cNvPr id="19" name="Graphic 18" descr="Vlag toevoegen met effen opvulling">
            <a:extLst>
              <a:ext uri="{FF2B5EF4-FFF2-40B4-BE49-F238E27FC236}">
                <a16:creationId xmlns:a16="http://schemas.microsoft.com/office/drawing/2014/main" id="{6A726079-F30B-7C36-3F75-591753C3D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3553" y="1866824"/>
            <a:ext cx="428348" cy="428348"/>
          </a:xfrm>
          <a:prstGeom prst="rect">
            <a:avLst/>
          </a:prstGeom>
        </p:spPr>
      </p:pic>
      <p:pic>
        <p:nvPicPr>
          <p:cNvPr id="20" name="Graphic 19" descr="Vlag toevoegen met effen opvulling">
            <a:extLst>
              <a:ext uri="{FF2B5EF4-FFF2-40B4-BE49-F238E27FC236}">
                <a16:creationId xmlns:a16="http://schemas.microsoft.com/office/drawing/2014/main" id="{A86CDD74-6E03-46CC-2F30-0C37CADE8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3669" y="3299681"/>
            <a:ext cx="428348" cy="428348"/>
          </a:xfrm>
          <a:prstGeom prst="rect">
            <a:avLst/>
          </a:prstGeom>
        </p:spPr>
      </p:pic>
      <p:pic>
        <p:nvPicPr>
          <p:cNvPr id="21" name="Graphic 20" descr="Vlag toevoegen met effen opvulling">
            <a:extLst>
              <a:ext uri="{FF2B5EF4-FFF2-40B4-BE49-F238E27FC236}">
                <a16:creationId xmlns:a16="http://schemas.microsoft.com/office/drawing/2014/main" id="{A76F466F-7F8C-0208-7094-E029ECABF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0603" y="3868545"/>
            <a:ext cx="428348" cy="42834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4F3ED1A1-EE14-385B-A02F-FB1C9B63909A}"/>
              </a:ext>
            </a:extLst>
          </p:cNvPr>
          <p:cNvSpPr txBox="1"/>
          <p:nvPr/>
        </p:nvSpPr>
        <p:spPr>
          <a:xfrm>
            <a:off x="248575" y="5971749"/>
            <a:ext cx="11105225" cy="830997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Concrete uitwerking (telefoonnummers/e-mailadressen contactpersonen, aanpak verdeling licht) wordt op later tijdstip gecommuniceerd. Extra werkmaterialen vind je op </a:t>
            </a:r>
            <a:r>
              <a:rPr lang="nl-NL" sz="16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www.vredeslicht.be</a:t>
            </a:r>
            <a:r>
              <a:rPr lang="nl-NL" sz="1600" b="1" dirty="0"/>
              <a:t> </a:t>
            </a:r>
            <a:r>
              <a:rPr lang="nl-NL" sz="1600" dirty="0"/>
              <a:t>of op </a:t>
            </a:r>
            <a:r>
              <a:rPr lang="nl-NL" sz="1600" b="1" u="sng" dirty="0"/>
              <a:t>p</a:t>
            </a:r>
            <a:r>
              <a:rPr lang="nl-BE" sz="1600" b="1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ro.katholiekonderwijs.vlaanderen</a:t>
            </a:r>
            <a:r>
              <a:rPr lang="nl-BE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nl-BE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identiteit/</a:t>
            </a:r>
            <a:r>
              <a:rPr lang="nl-BE" sz="1600" b="1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pastoraalopschool</a:t>
            </a:r>
            <a:r>
              <a:rPr lang="nl-BE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/vredeslicht </a:t>
            </a:r>
            <a:r>
              <a:rPr lang="nl-BE" sz="1600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7003215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Breedbeeld</PresentationFormat>
  <Paragraphs>148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Abadi Extra Light</vt:lpstr>
      <vt:lpstr>Arial</vt:lpstr>
      <vt:lpstr>Calibri</vt:lpstr>
      <vt:lpstr>Calibri Light</vt:lpstr>
      <vt:lpstr>Century Gothic</vt:lpstr>
      <vt:lpstr>Papyrus</vt:lpstr>
      <vt:lpstr>Wingdings</vt:lpstr>
      <vt:lpstr>Kantoorthema</vt:lpstr>
      <vt:lpstr>PowerPoint-presentatie</vt:lpstr>
      <vt:lpstr>Inleiding</vt:lpstr>
      <vt:lpstr>Materialen advent</vt:lpstr>
      <vt:lpstr>Basisonderwijs</vt:lpstr>
      <vt:lpstr>Secundair onderwijs</vt:lpstr>
      <vt:lpstr>Secundair onderwijs: adventskrans</vt:lpstr>
      <vt:lpstr>Secundair onderwijs: adventskrans</vt:lpstr>
      <vt:lpstr>Secundair onderwijs: adventskrans</vt:lpstr>
      <vt:lpstr>Secundair onderwijs: adventskrans</vt:lpstr>
      <vt:lpstr>Secundair onderwijs: adventskrans</vt:lpstr>
      <vt:lpstr>Secundair onderwijs:  visualisatie op school</vt:lpstr>
      <vt:lpstr>Kansen dwarsverbinding PE</vt:lpstr>
      <vt:lpstr>Kansen dwarsverbinding PE</vt:lpstr>
      <vt:lpstr>Gesprek in kleinere groep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 Jacobs</dc:creator>
  <cp:lastModifiedBy>Carina Pichal</cp:lastModifiedBy>
  <cp:revision>34</cp:revision>
  <dcterms:created xsi:type="dcterms:W3CDTF">2022-11-06T10:44:21Z</dcterms:created>
  <dcterms:modified xsi:type="dcterms:W3CDTF">2022-11-14T14:06:18Z</dcterms:modified>
</cp:coreProperties>
</file>