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61" r:id="rId4"/>
    <p:sldId id="265" r:id="rId5"/>
    <p:sldId id="266" r:id="rId6"/>
    <p:sldId id="285" r:id="rId7"/>
    <p:sldId id="286" r:id="rId8"/>
    <p:sldId id="280" r:id="rId9"/>
    <p:sldId id="281" r:id="rId10"/>
    <p:sldId id="282" r:id="rId11"/>
    <p:sldId id="277" r:id="rId12"/>
  </p:sldIdLst>
  <p:sldSz cx="9144000" cy="6858000" type="screen4x3"/>
  <p:notesSz cx="6735763" cy="9866313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iek De Roo" initials="NDR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95" autoAdjust="0"/>
    <p:restoredTop sz="66940" autoAdjust="0"/>
  </p:normalViewPr>
  <p:slideViewPr>
    <p:cSldViewPr snapToGrid="0">
      <p:cViewPr>
        <p:scale>
          <a:sx n="33" d="100"/>
          <a:sy n="33" d="100"/>
        </p:scale>
        <p:origin x="-145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4-12-02T14:26:31.208" idx="1">
    <p:pos x="10" y="10"/>
    <p:text>1 priester 8 dorpen, om de 14 dagen ...</p:tex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B0D478-0FBD-4C26-A667-6F8289D9EF74}" type="datetimeFigureOut">
              <a:rPr lang="nl-BE" smtClean="0"/>
              <a:t>14/04/2016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C719EB-2820-456D-94DE-84416F4DE6C0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9405051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E1341C-04AB-4099-928F-0C191F2B91EC}" type="datetimeFigureOut">
              <a:rPr lang="nl-BE" smtClean="0"/>
              <a:t>14/04/2016</a:t>
            </a:fld>
            <a:endParaRPr lang="nl-BE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9350" y="1233488"/>
            <a:ext cx="44370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796433-F1E5-4430-A269-0223DB5C5A9A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1132613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796433-F1E5-4430-A269-0223DB5C5A9A}" type="slidenum">
              <a:rPr lang="nl-BE" smtClean="0"/>
              <a:t>1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8165335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5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nl-BE" altLang="nl-BE" dirty="0" smtClean="0">
              <a:latin typeface="Arial" panose="020B0604020202020204" pitchFamily="34" charset="0"/>
            </a:endParaRPr>
          </a:p>
        </p:txBody>
      </p:sp>
      <p:sp>
        <p:nvSpPr>
          <p:cNvPr id="13316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A20BF8F-4ADA-429A-8ADB-437DE8599FA8}" type="slidenum">
              <a:rPr lang="nl-NL" altLang="nl-BE" smtClean="0"/>
              <a:pPr>
                <a:spcBef>
                  <a:spcPct val="0"/>
                </a:spcBef>
              </a:pPr>
              <a:t>2</a:t>
            </a:fld>
            <a:endParaRPr lang="nl-NL" altLang="nl-BE" smtClean="0"/>
          </a:p>
        </p:txBody>
      </p:sp>
    </p:spTree>
    <p:extLst>
      <p:ext uri="{BB962C8B-B14F-4D97-AF65-F5344CB8AC3E}">
        <p14:creationId xmlns:p14="http://schemas.microsoft.com/office/powerpoint/2010/main" val="18531820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796433-F1E5-4430-A269-0223DB5C5A9A}" type="slidenum">
              <a:rPr lang="nl-BE" smtClean="0"/>
              <a:t>3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8349038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796433-F1E5-4430-A269-0223DB5C5A9A}" type="slidenum">
              <a:rPr lang="nl-BE" smtClean="0"/>
              <a:t>5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293583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796433-F1E5-4430-A269-0223DB5C5A9A}" type="slidenum">
              <a:rPr lang="nl-BE" smtClean="0"/>
              <a:t>7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0924576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sz="1400" dirty="0">
                <a:latin typeface="Arial" panose="020B0604020202020204" pitchFamily="34" charset="0"/>
                <a:cs typeface="Arial" panose="020B0604020202020204" pitchFamily="34" charset="0"/>
              </a:rPr>
              <a:t>EENVOUDIGE DOSSIERS</a:t>
            </a:r>
          </a:p>
          <a:p>
            <a:r>
              <a:rPr lang="nl-BE" sz="1400" dirty="0">
                <a:latin typeface="Arial" panose="020B0604020202020204" pitchFamily="34" charset="0"/>
                <a:cs typeface="Arial" panose="020B0604020202020204" pitchFamily="34" charset="0"/>
              </a:rPr>
              <a:t>Kerkgebouwen zijn niet aangepast voor nieuwe functies.</a:t>
            </a:r>
          </a:p>
          <a:p>
            <a:pPr defTabSz="931774"/>
            <a:r>
              <a:rPr lang="nl-BE" sz="1400" dirty="0">
                <a:latin typeface="Arial" panose="020B0604020202020204" pitchFamily="34" charset="0"/>
                <a:cs typeface="Arial" panose="020B0604020202020204" pitchFamily="34" charset="0"/>
              </a:rPr>
              <a:t>Soms volstaan eenvoudige ingrepen (het gaat hierbij om beperkte transformaties van kerken waarbij het gebouw of de functie geen aanleiding geven tot een complexe ontwerpopgave):</a:t>
            </a:r>
          </a:p>
          <a:p>
            <a:pPr marL="174708" indent="-174708">
              <a:buFontTx/>
              <a:buChar char="-"/>
            </a:pPr>
            <a:r>
              <a:rPr lang="nl-BE" sz="1400" dirty="0">
                <a:latin typeface="Arial" panose="020B0604020202020204" pitchFamily="34" charset="0"/>
                <a:cs typeface="Arial" panose="020B0604020202020204" pitchFamily="34" charset="0"/>
              </a:rPr>
              <a:t>plaatsen van een tussenwand</a:t>
            </a:r>
          </a:p>
          <a:p>
            <a:pPr marL="174708" indent="-174708">
              <a:buFontTx/>
              <a:buChar char="-"/>
            </a:pPr>
            <a:r>
              <a:rPr lang="nl-BE" sz="1400" dirty="0">
                <a:latin typeface="Arial" panose="020B0604020202020204" pitchFamily="34" charset="0"/>
                <a:cs typeface="Arial" panose="020B0604020202020204" pitchFamily="34" charset="0"/>
              </a:rPr>
              <a:t>oplossingen voor sanitair, garderobe, berging</a:t>
            </a:r>
          </a:p>
          <a:p>
            <a:pPr marL="174708" indent="-174708">
              <a:buFontTx/>
              <a:buChar char="-"/>
            </a:pPr>
            <a:r>
              <a:rPr lang="nl-BE" sz="1400" dirty="0">
                <a:latin typeface="Arial" panose="020B0604020202020204" pitchFamily="34" charset="0"/>
                <a:cs typeface="Arial" panose="020B0604020202020204" pitchFamily="34" charset="0"/>
              </a:rPr>
              <a:t>het is niet omdat het kleine aanpassingen of toevoegingen zijn dat dit niet zorgvuldig moet gebeuren</a:t>
            </a:r>
          </a:p>
          <a:p>
            <a:endParaRPr lang="nl-B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BE" sz="1400" b="1" dirty="0">
                <a:latin typeface="Arial" panose="020B0604020202020204" pitchFamily="34" charset="0"/>
                <a:cs typeface="Arial" panose="020B0604020202020204" pitchFamily="34" charset="0"/>
              </a:rPr>
              <a:t>Voor deze dossiers wordt een ereloon aangerekend van 12.000€ excl. BTW</a:t>
            </a:r>
          </a:p>
          <a:p>
            <a:r>
              <a:rPr lang="nl-BE" sz="1400" b="1" dirty="0">
                <a:latin typeface="Arial" panose="020B0604020202020204" pitchFamily="34" charset="0"/>
                <a:cs typeface="Arial" panose="020B0604020202020204" pitchFamily="34" charset="0"/>
              </a:rPr>
              <a:t>te betalen door de gemeente</a:t>
            </a:r>
          </a:p>
          <a:p>
            <a:r>
              <a:rPr lang="nl-BE" sz="1400" b="1" dirty="0">
                <a:latin typeface="Arial" panose="020B0604020202020204" pitchFamily="34" charset="0"/>
                <a:cs typeface="Arial" panose="020B0604020202020204" pitchFamily="34" charset="0"/>
              </a:rPr>
              <a:t>komt in aanmerking voor subsidie</a:t>
            </a:r>
          </a:p>
          <a:p>
            <a:endParaRPr lang="nl-B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BE" sz="1400" b="1" dirty="0">
                <a:latin typeface="Arial" panose="020B0604020202020204" pitchFamily="34" charset="0"/>
                <a:cs typeface="Arial" panose="020B0604020202020204" pitchFamily="34" charset="0"/>
              </a:rPr>
              <a:t>Voorbeelden:</a:t>
            </a:r>
          </a:p>
          <a:p>
            <a:pPr marL="174708" indent="-174708">
              <a:buFontTx/>
              <a:buChar char="-"/>
            </a:pPr>
            <a:r>
              <a:rPr lang="nl-BE" sz="1400" dirty="0">
                <a:latin typeface="Arial" panose="020B0604020202020204" pitchFamily="34" charset="0"/>
                <a:cs typeface="Arial" panose="020B0604020202020204" pitchFamily="34" charset="0"/>
              </a:rPr>
              <a:t>Links </a:t>
            </a:r>
            <a:r>
              <a:rPr lang="nl-BE" sz="1400" dirty="0" err="1">
                <a:latin typeface="Arial" panose="020B0604020202020204" pitchFamily="34" charset="0"/>
                <a:cs typeface="Arial" panose="020B0604020202020204" pitchFamily="34" charset="0"/>
              </a:rPr>
              <a:t>St.joriskerk</a:t>
            </a:r>
            <a:r>
              <a:rPr lang="nl-BE" sz="1400" dirty="0">
                <a:latin typeface="Arial" panose="020B0604020202020204" pitchFamily="34" charset="0"/>
                <a:cs typeface="Arial" panose="020B0604020202020204" pitchFamily="34" charset="0"/>
              </a:rPr>
              <a:t> Amersfoort – garderobe en ontvangstruimte</a:t>
            </a:r>
          </a:p>
          <a:p>
            <a:pPr marL="174708" indent="-174708">
              <a:buFontTx/>
              <a:buChar char="-"/>
            </a:pPr>
            <a:r>
              <a:rPr lang="nl-BE" sz="1400" dirty="0">
                <a:latin typeface="Arial" panose="020B0604020202020204" pitchFamily="34" charset="0"/>
                <a:cs typeface="Arial" panose="020B0604020202020204" pitchFamily="34" charset="0"/>
              </a:rPr>
              <a:t>Rechts kitchenette in kerk Klein </a:t>
            </a:r>
            <a:r>
              <a:rPr lang="nl-BE" sz="1400" dirty="0" err="1">
                <a:latin typeface="Arial" panose="020B0604020202020204" pitchFamily="34" charset="0"/>
                <a:cs typeface="Arial" panose="020B0604020202020204" pitchFamily="34" charset="0"/>
              </a:rPr>
              <a:t>Wetsinge</a:t>
            </a:r>
            <a:r>
              <a:rPr lang="nl-BE" sz="1400" dirty="0">
                <a:latin typeface="Arial" panose="020B0604020202020204" pitchFamily="34" charset="0"/>
                <a:cs typeface="Arial" panose="020B0604020202020204" pitchFamily="34" charset="0"/>
              </a:rPr>
              <a:t> Nederland</a:t>
            </a:r>
          </a:p>
          <a:p>
            <a:endParaRPr lang="nl-BE" b="1" dirty="0" smtClean="0"/>
          </a:p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5A0D9C-0CD0-4097-81EC-9B83965EC080}" type="slidenum">
              <a:rPr lang="nl-BE" smtClean="0"/>
              <a:pPr/>
              <a:t>8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791109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sz="1400" dirty="0">
                <a:latin typeface="Arial" panose="020B0604020202020204" pitchFamily="34" charset="0"/>
                <a:cs typeface="Arial" panose="020B0604020202020204" pitchFamily="34" charset="0"/>
              </a:rPr>
              <a:t>VEEL VOORKOMENDE DOSSIERS</a:t>
            </a:r>
          </a:p>
          <a:p>
            <a:r>
              <a:rPr lang="nl-BE" sz="1400" dirty="0">
                <a:latin typeface="Arial" panose="020B0604020202020204" pitchFamily="34" charset="0"/>
                <a:cs typeface="Arial" panose="020B0604020202020204" pitchFamily="34" charset="0"/>
              </a:rPr>
              <a:t>Het gaat hierbij om een meer verregaande vorm van transformatie waarbij het gebouw of de functie geen aanleiding geven tot een complexe ontwerpgave.</a:t>
            </a:r>
          </a:p>
          <a:p>
            <a:r>
              <a:rPr lang="nl-BE" sz="1400" dirty="0">
                <a:latin typeface="Arial" panose="020B0604020202020204" pitchFamily="34" charset="0"/>
                <a:cs typeface="Arial" panose="020B0604020202020204" pitchFamily="34" charset="0"/>
              </a:rPr>
              <a:t>Bijvoorbeeld:</a:t>
            </a:r>
          </a:p>
          <a:p>
            <a:pPr marL="174708" indent="-174708">
              <a:buFontTx/>
              <a:buChar char="-"/>
            </a:pPr>
            <a:r>
              <a:rPr lang="nl-BE" sz="1400" dirty="0">
                <a:latin typeface="Arial" panose="020B0604020202020204" pitchFamily="34" charset="0"/>
                <a:cs typeface="Arial" panose="020B0604020202020204" pitchFamily="34" charset="0"/>
              </a:rPr>
              <a:t>Kinderopvang</a:t>
            </a:r>
          </a:p>
          <a:p>
            <a:pPr marL="174708" indent="-174708">
              <a:buFontTx/>
              <a:buChar char="-"/>
            </a:pPr>
            <a:r>
              <a:rPr lang="nl-BE" sz="1400" dirty="0">
                <a:latin typeface="Arial" panose="020B0604020202020204" pitchFamily="34" charset="0"/>
                <a:cs typeface="Arial" panose="020B0604020202020204" pitchFamily="34" charset="0"/>
              </a:rPr>
              <a:t>eenvoudige uitvoeringszaal of vergaderruimtes</a:t>
            </a:r>
          </a:p>
          <a:p>
            <a:pPr marL="174708" indent="-174708">
              <a:buFontTx/>
              <a:buChar char="-"/>
            </a:pPr>
            <a:r>
              <a:rPr lang="nl-BE" sz="1400" dirty="0">
                <a:latin typeface="Arial" panose="020B0604020202020204" pitchFamily="34" charset="0"/>
                <a:cs typeface="Arial" panose="020B0604020202020204" pitchFamily="34" charset="0"/>
              </a:rPr>
              <a:t>Kantoren</a:t>
            </a:r>
          </a:p>
          <a:p>
            <a:pPr marL="174708" indent="-174708">
              <a:buFontTx/>
              <a:buChar char="-"/>
            </a:pPr>
            <a:r>
              <a:rPr lang="nl-BE" sz="1400" dirty="0">
                <a:latin typeface="Arial" panose="020B0604020202020204" pitchFamily="34" charset="0"/>
                <a:cs typeface="Arial" panose="020B0604020202020204" pitchFamily="34" charset="0"/>
              </a:rPr>
              <a:t>eventueel met beperkte ingrepen in de buitenruimte ...</a:t>
            </a:r>
          </a:p>
          <a:p>
            <a:endParaRPr lang="nl-B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BE" sz="1400" b="1" dirty="0">
                <a:latin typeface="Arial" panose="020B0604020202020204" pitchFamily="34" charset="0"/>
                <a:cs typeface="Arial" panose="020B0604020202020204" pitchFamily="34" charset="0"/>
              </a:rPr>
              <a:t>Voor deze dossiers wordt een ereloon aangerekend van 16.000€ excl. BTW.</a:t>
            </a:r>
          </a:p>
          <a:p>
            <a:endParaRPr lang="nl-BE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31774"/>
            <a:r>
              <a:rPr lang="nl-BE" sz="1400" dirty="0">
                <a:latin typeface="Arial" panose="020B0604020202020204" pitchFamily="34" charset="0"/>
                <a:cs typeface="Arial" panose="020B0604020202020204" pitchFamily="34" charset="0"/>
              </a:rPr>
              <a:t>Foto rechts: </a:t>
            </a:r>
            <a:r>
              <a:rPr lang="nl-BE" sz="1400" dirty="0" err="1">
                <a:latin typeface="Arial" panose="020B0604020202020204" pitchFamily="34" charset="0"/>
                <a:cs typeface="Arial" panose="020B0604020202020204" pitchFamily="34" charset="0"/>
              </a:rPr>
              <a:t>Gemeindezentrum</a:t>
            </a:r>
            <a:r>
              <a:rPr lang="nl-BE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1400" dirty="0" err="1">
                <a:latin typeface="Arial" panose="020B0604020202020204" pitchFamily="34" charset="0"/>
                <a:cs typeface="Arial" panose="020B0604020202020204" pitchFamily="34" charset="0"/>
              </a:rPr>
              <a:t>St.Peter</a:t>
            </a:r>
            <a:r>
              <a:rPr lang="nl-BE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1400" dirty="0" err="1">
                <a:latin typeface="Arial" panose="020B0604020202020204" pitchFamily="34" charset="0"/>
                <a:cs typeface="Arial" panose="020B0604020202020204" pitchFamily="34" charset="0"/>
              </a:rPr>
              <a:t>und</a:t>
            </a:r>
            <a:r>
              <a:rPr lang="nl-BE" sz="1400" dirty="0">
                <a:latin typeface="Arial" panose="020B0604020202020204" pitchFamily="34" charset="0"/>
                <a:cs typeface="Arial" panose="020B0604020202020204" pitchFamily="34" charset="0"/>
              </a:rPr>
              <a:t> Paul </a:t>
            </a:r>
            <a:r>
              <a:rPr lang="nl-BE" sz="1400" dirty="0" err="1">
                <a:latin typeface="Arial" panose="020B0604020202020204" pitchFamily="34" charset="0"/>
                <a:cs typeface="Arial" panose="020B0604020202020204" pitchFamily="34" charset="0"/>
              </a:rPr>
              <a:t>Helmsdorf</a:t>
            </a:r>
            <a:r>
              <a:rPr lang="nl-BE" sz="1400" dirty="0">
                <a:latin typeface="Arial" panose="020B0604020202020204" pitchFamily="34" charset="0"/>
                <a:cs typeface="Arial" panose="020B0604020202020204" pitchFamily="34" charset="0"/>
              </a:rPr>
              <a:t> Duitsland - gemeenschapscentrum</a:t>
            </a:r>
          </a:p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5A0D9C-0CD0-4097-81EC-9B83965EC080}" type="slidenum">
              <a:rPr lang="nl-BE" smtClean="0"/>
              <a:pPr/>
              <a:t>9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8906207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sz="1400" dirty="0">
                <a:latin typeface="Arial" panose="020B0604020202020204" pitchFamily="34" charset="0"/>
                <a:cs typeface="Arial" panose="020B0604020202020204" pitchFamily="34" charset="0"/>
              </a:rPr>
              <a:t>COMPLEXE DOSSIERS</a:t>
            </a:r>
          </a:p>
          <a:p>
            <a:r>
              <a:rPr lang="nl-BE" sz="1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nl-BE" sz="1400" dirty="0">
                <a:latin typeface="Arial" panose="020B0604020202020204" pitchFamily="34" charset="0"/>
                <a:cs typeface="Arial" panose="020B0604020202020204" pitchFamily="34" charset="0"/>
              </a:rPr>
              <a:t>Complexe functies in complex gebouwen (vaak beschermde gebouwen ).</a:t>
            </a:r>
          </a:p>
          <a:p>
            <a:r>
              <a:rPr lang="nl-BE" sz="1400" dirty="0">
                <a:latin typeface="Arial" panose="020B0604020202020204" pitchFamily="34" charset="0"/>
                <a:cs typeface="Arial" panose="020B0604020202020204" pitchFamily="34" charset="0"/>
              </a:rPr>
              <a:t>Het gaat hierbij om een verregaande vorm van transformatie waarbij het gebouw of de functie aanleiding geven tot een complexe ontwerpgave.</a:t>
            </a:r>
          </a:p>
          <a:p>
            <a:r>
              <a:rPr lang="nl-BE" sz="1400" dirty="0">
                <a:latin typeface="Arial" panose="020B0604020202020204" pitchFamily="34" charset="0"/>
                <a:cs typeface="Arial" panose="020B0604020202020204" pitchFamily="34" charset="0"/>
              </a:rPr>
              <a:t>Bijvoorbeeld:</a:t>
            </a:r>
          </a:p>
          <a:p>
            <a:pPr marL="174708" indent="-174708">
              <a:buFontTx/>
              <a:buChar char="-"/>
            </a:pPr>
            <a:r>
              <a:rPr lang="nl-BE" sz="1400" dirty="0">
                <a:latin typeface="Arial" panose="020B0604020202020204" pitchFamily="34" charset="0"/>
                <a:cs typeface="Arial" panose="020B0604020202020204" pitchFamily="34" charset="0"/>
              </a:rPr>
              <a:t>huisvesting</a:t>
            </a:r>
          </a:p>
          <a:p>
            <a:pPr marL="174708" indent="-174708">
              <a:buFontTx/>
              <a:buChar char="-"/>
            </a:pPr>
            <a:r>
              <a:rPr lang="nl-BE" sz="1400" dirty="0">
                <a:latin typeface="Arial" panose="020B0604020202020204" pitchFamily="34" charset="0"/>
                <a:cs typeface="Arial" panose="020B0604020202020204" pitchFamily="34" charset="0"/>
              </a:rPr>
              <a:t>kantoren voor instellingen</a:t>
            </a:r>
          </a:p>
          <a:p>
            <a:pPr marL="174708" indent="-174708">
              <a:buFontTx/>
              <a:buChar char="-"/>
            </a:pPr>
            <a:r>
              <a:rPr lang="nl-BE" sz="1400" dirty="0">
                <a:latin typeface="Arial" panose="020B0604020202020204" pitchFamily="34" charset="0"/>
                <a:cs typeface="Arial" panose="020B0604020202020204" pitchFamily="34" charset="0"/>
              </a:rPr>
              <a:t>complexe kerkgebouwen omwille van aard, omvang, erfgoedwaarde etc. </a:t>
            </a:r>
          </a:p>
          <a:p>
            <a:pPr marL="174708" indent="-174708">
              <a:buFontTx/>
              <a:buChar char="-"/>
            </a:pPr>
            <a:r>
              <a:rPr lang="nl-BE" sz="1400" dirty="0">
                <a:latin typeface="Arial" panose="020B0604020202020204" pitchFamily="34" charset="0"/>
                <a:cs typeface="Arial" panose="020B0604020202020204" pitchFamily="34" charset="0"/>
              </a:rPr>
              <a:t>eventueel met noodzakelijke ingrepen in de buitenruimte ...</a:t>
            </a:r>
          </a:p>
          <a:p>
            <a:endParaRPr lang="nl-B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BE" sz="1400" b="1" dirty="0">
                <a:latin typeface="Arial" panose="020B0604020202020204" pitchFamily="34" charset="0"/>
                <a:cs typeface="Arial" panose="020B0604020202020204" pitchFamily="34" charset="0"/>
              </a:rPr>
              <a:t>Voor deze dossiers wordt een ereloon aangerekend van 20.000€ excl. BTW.</a:t>
            </a:r>
          </a:p>
          <a:p>
            <a:r>
              <a:rPr lang="nl-BE" sz="1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5A0D9C-0CD0-4097-81EC-9B83965EC080}" type="slidenum">
              <a:rPr lang="nl-BE" smtClean="0"/>
              <a:pPr/>
              <a:t>10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3587384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 smtClean="0"/>
              <a:t>Via projectbureau</a:t>
            </a:r>
            <a:r>
              <a:rPr lang="nl-BE" baseline="0" dirty="0" smtClean="0"/>
              <a:t>@herbestemmingkerken.be kunt u vrijblijvend de nodige documenten of informatie opvragen. (vb. het aanvraagformulier begeleidingstraject haalbaarheidsstudie voor herbestemming van een parochiekerk) </a:t>
            </a: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796433-F1E5-4430-A269-0223DB5C5A9A}" type="slidenum">
              <a:rPr lang="nl-BE" smtClean="0"/>
              <a:t>11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4416513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C31AA-8A88-41E4-AD21-F51370311252}" type="datetimeFigureOut">
              <a:rPr lang="nl-BE" smtClean="0"/>
              <a:t>14/04/2016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81D51-171F-47A8-8075-F8196A3D96C9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8400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C31AA-8A88-41E4-AD21-F51370311252}" type="datetimeFigureOut">
              <a:rPr lang="nl-BE" smtClean="0"/>
              <a:t>14/04/2016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81D51-171F-47A8-8075-F8196A3D96C9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753420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C31AA-8A88-41E4-AD21-F51370311252}" type="datetimeFigureOut">
              <a:rPr lang="nl-BE" smtClean="0"/>
              <a:t>14/04/2016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81D51-171F-47A8-8075-F8196A3D96C9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1404681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6876014" y="6336000"/>
            <a:ext cx="2141621" cy="365125"/>
          </a:xfrm>
        </p:spPr>
        <p:txBody>
          <a:bodyPr/>
          <a:lstStyle>
            <a:lvl1pPr>
              <a:defRPr sz="900"/>
            </a:lvl1pPr>
          </a:lstStyle>
          <a:p>
            <a:fld id="{7749CDD0-7D77-4D23-9A27-F361E39BA472}" type="datetime1">
              <a:rPr lang="nl-BE" smtClean="0"/>
              <a:pPr/>
              <a:t>14/04/2016</a:t>
            </a:fld>
            <a:r>
              <a:rPr lang="nl-BE" dirty="0" smtClean="0"/>
              <a:t> </a:t>
            </a:r>
            <a:r>
              <a:rPr lang="nl-BE" b="1" dirty="0" smtClean="0">
                <a:latin typeface="Calibri" panose="020F0502020204030204" pitchFamily="34" charset="0"/>
              </a:rPr>
              <a:t>│</a:t>
            </a:r>
            <a:fld id="{B263F6C6-2226-4286-8995-C42CB1E7C290}" type="slidenum">
              <a:rPr lang="nl-BE" smtClean="0">
                <a:latin typeface="Calibri" panose="020F0502020204030204" pitchFamily="34" charset="0"/>
              </a:rPr>
              <a:pPr/>
              <a:t>‹nr.›</a:t>
            </a:fld>
            <a:endParaRPr lang="nl-BE" dirty="0"/>
          </a:p>
        </p:txBody>
      </p:sp>
      <p:sp>
        <p:nvSpPr>
          <p:cNvPr id="8" name="Titel 1"/>
          <p:cNvSpPr>
            <a:spLocks noGrp="1"/>
          </p:cNvSpPr>
          <p:nvPr>
            <p:ph type="title"/>
          </p:nvPr>
        </p:nvSpPr>
        <p:spPr>
          <a:xfrm>
            <a:off x="1296000" y="756000"/>
            <a:ext cx="7416000" cy="1116000"/>
          </a:xfrm>
        </p:spPr>
        <p:txBody>
          <a:bodyPr anchor="t" anchorCtr="0"/>
          <a:lstStyle>
            <a:lvl1pPr>
              <a:defRPr>
                <a:latin typeface="Flanders Art Sans Bold" pitchFamily="50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BE" dirty="0"/>
          </a:p>
        </p:txBody>
      </p:sp>
      <p:sp>
        <p:nvSpPr>
          <p:cNvPr id="9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296000" y="1915200"/>
            <a:ext cx="7416000" cy="3672000"/>
          </a:xfrm>
        </p:spPr>
        <p:txBody>
          <a:bodyPr bIns="0"/>
          <a:lstStyle>
            <a:lvl1pPr marL="0" indent="0">
              <a:lnSpc>
                <a:spcPct val="90000"/>
              </a:lnSpc>
              <a:buFontTx/>
              <a:buBlip>
                <a:blip r:embed="rId2"/>
              </a:buBlip>
              <a:defRPr sz="2200">
                <a:latin typeface="Flanders Art Sans" panose="00000500000000000000" pitchFamily="50" charset="0"/>
              </a:defRPr>
            </a:lvl1pPr>
            <a:lvl2pPr>
              <a:lnSpc>
                <a:spcPct val="90000"/>
              </a:lnSpc>
              <a:buSzPct val="75000"/>
              <a:buFontTx/>
              <a:buBlip>
                <a:blip r:embed="rId3"/>
              </a:buBlip>
              <a:defRPr sz="2200">
                <a:solidFill>
                  <a:schemeClr val="bg1">
                    <a:lumMod val="50000"/>
                  </a:schemeClr>
                </a:solidFill>
                <a:latin typeface="Flanders Art Sans" panose="00000500000000000000" pitchFamily="50" charset="0"/>
              </a:defRPr>
            </a:lvl2pPr>
            <a:lvl3pPr>
              <a:lnSpc>
                <a:spcPct val="90000"/>
              </a:lnSpc>
              <a:buSzPct val="85000"/>
              <a:defRPr>
                <a:latin typeface="Flanders Art Sans" panose="00000500000000000000" pitchFamily="50" charset="0"/>
              </a:defRPr>
            </a:lvl3pPr>
            <a:lvl4pPr>
              <a:lnSpc>
                <a:spcPct val="90000"/>
              </a:lnSpc>
              <a:defRPr>
                <a:latin typeface="Flanders Art Sans" panose="00000500000000000000" pitchFamily="50" charset="0"/>
              </a:defRPr>
            </a:lvl4pPr>
            <a:lvl5pPr>
              <a:lnSpc>
                <a:spcPct val="90000"/>
              </a:lnSpc>
              <a:defRPr>
                <a:latin typeface="Flanders Art Sans" panose="00000500000000000000" pitchFamily="50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 dirty="0"/>
          </a:p>
        </p:txBody>
      </p:sp>
      <p:pic>
        <p:nvPicPr>
          <p:cNvPr id="10" name="Afbeelding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000" y="5857200"/>
            <a:ext cx="1836000" cy="714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61587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6876014" y="6336000"/>
            <a:ext cx="2141621" cy="365125"/>
          </a:xfrm>
        </p:spPr>
        <p:txBody>
          <a:bodyPr/>
          <a:lstStyle>
            <a:lvl1pPr>
              <a:defRPr sz="900"/>
            </a:lvl1pPr>
          </a:lstStyle>
          <a:p>
            <a:fld id="{7749CDD0-7D77-4D23-9A27-F361E39BA472}" type="datetime1">
              <a:rPr lang="nl-BE" smtClean="0"/>
              <a:pPr/>
              <a:t>14/04/2016</a:t>
            </a:fld>
            <a:r>
              <a:rPr lang="nl-BE" dirty="0" smtClean="0"/>
              <a:t> </a:t>
            </a:r>
            <a:r>
              <a:rPr lang="nl-BE" b="1" dirty="0" smtClean="0">
                <a:latin typeface="Calibri" panose="020F0502020204030204" pitchFamily="34" charset="0"/>
              </a:rPr>
              <a:t>│</a:t>
            </a:r>
            <a:fld id="{B263F6C6-2226-4286-8995-C42CB1E7C290}" type="slidenum">
              <a:rPr lang="nl-BE" smtClean="0">
                <a:latin typeface="Calibri" panose="020F0502020204030204" pitchFamily="34" charset="0"/>
              </a:rPr>
              <a:pPr/>
              <a:t>‹nr.›</a:t>
            </a:fld>
            <a:endParaRPr lang="nl-BE" dirty="0"/>
          </a:p>
        </p:txBody>
      </p:sp>
      <p:sp>
        <p:nvSpPr>
          <p:cNvPr id="8" name="Titel 1"/>
          <p:cNvSpPr>
            <a:spLocks noGrp="1"/>
          </p:cNvSpPr>
          <p:nvPr>
            <p:ph type="title"/>
          </p:nvPr>
        </p:nvSpPr>
        <p:spPr>
          <a:xfrm>
            <a:off x="1296000" y="756000"/>
            <a:ext cx="7416000" cy="1116000"/>
          </a:xfrm>
        </p:spPr>
        <p:txBody>
          <a:bodyPr anchor="t" anchorCtr="0"/>
          <a:lstStyle>
            <a:lvl1pPr>
              <a:defRPr>
                <a:latin typeface="Flanders Art Sans Bold" pitchFamily="50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BE" dirty="0"/>
          </a:p>
        </p:txBody>
      </p:sp>
      <p:sp>
        <p:nvSpPr>
          <p:cNvPr id="9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296000" y="1915200"/>
            <a:ext cx="7416000" cy="3672000"/>
          </a:xfrm>
        </p:spPr>
        <p:txBody>
          <a:bodyPr bIns="0"/>
          <a:lstStyle>
            <a:lvl1pPr marL="0" indent="0">
              <a:lnSpc>
                <a:spcPct val="90000"/>
              </a:lnSpc>
              <a:buFontTx/>
              <a:buBlip>
                <a:blip r:embed="rId2"/>
              </a:buBlip>
              <a:defRPr sz="2200">
                <a:latin typeface="Flanders Art Sans" panose="00000500000000000000" pitchFamily="50" charset="0"/>
              </a:defRPr>
            </a:lvl1pPr>
            <a:lvl2pPr>
              <a:lnSpc>
                <a:spcPct val="90000"/>
              </a:lnSpc>
              <a:buSzPct val="75000"/>
              <a:buFontTx/>
              <a:buBlip>
                <a:blip r:embed="rId3"/>
              </a:buBlip>
              <a:defRPr sz="2200">
                <a:solidFill>
                  <a:schemeClr val="bg1">
                    <a:lumMod val="50000"/>
                  </a:schemeClr>
                </a:solidFill>
                <a:latin typeface="Flanders Art Sans" panose="00000500000000000000" pitchFamily="50" charset="0"/>
              </a:defRPr>
            </a:lvl2pPr>
            <a:lvl3pPr>
              <a:lnSpc>
                <a:spcPct val="90000"/>
              </a:lnSpc>
              <a:buSzPct val="85000"/>
              <a:defRPr>
                <a:latin typeface="Flanders Art Sans" panose="00000500000000000000" pitchFamily="50" charset="0"/>
              </a:defRPr>
            </a:lvl3pPr>
            <a:lvl4pPr>
              <a:lnSpc>
                <a:spcPct val="90000"/>
              </a:lnSpc>
              <a:defRPr>
                <a:latin typeface="Flanders Art Sans" panose="00000500000000000000" pitchFamily="50" charset="0"/>
              </a:defRPr>
            </a:lvl4pPr>
            <a:lvl5pPr>
              <a:lnSpc>
                <a:spcPct val="90000"/>
              </a:lnSpc>
              <a:defRPr>
                <a:latin typeface="Flanders Art Sans" panose="00000500000000000000" pitchFamily="50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 dirty="0"/>
          </a:p>
        </p:txBody>
      </p:sp>
      <p:pic>
        <p:nvPicPr>
          <p:cNvPr id="10" name="Afbeelding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000" y="5857200"/>
            <a:ext cx="1836000" cy="714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1330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6876014" y="6336000"/>
            <a:ext cx="2141621" cy="365125"/>
          </a:xfrm>
        </p:spPr>
        <p:txBody>
          <a:bodyPr/>
          <a:lstStyle>
            <a:lvl1pPr>
              <a:defRPr sz="900"/>
            </a:lvl1pPr>
          </a:lstStyle>
          <a:p>
            <a:fld id="{7749CDD0-7D77-4D23-9A27-F361E39BA472}" type="datetime1">
              <a:rPr lang="nl-BE" smtClean="0"/>
              <a:pPr/>
              <a:t>14/04/2016</a:t>
            </a:fld>
            <a:r>
              <a:rPr lang="nl-BE" dirty="0" smtClean="0"/>
              <a:t> </a:t>
            </a:r>
            <a:r>
              <a:rPr lang="nl-BE" b="1" dirty="0" smtClean="0">
                <a:latin typeface="Calibri" panose="020F0502020204030204" pitchFamily="34" charset="0"/>
              </a:rPr>
              <a:t>│</a:t>
            </a:r>
            <a:fld id="{B263F6C6-2226-4286-8995-C42CB1E7C290}" type="slidenum">
              <a:rPr lang="nl-BE" smtClean="0">
                <a:latin typeface="Calibri" panose="020F0502020204030204" pitchFamily="34" charset="0"/>
              </a:rPr>
              <a:pPr/>
              <a:t>‹nr.›</a:t>
            </a:fld>
            <a:endParaRPr lang="nl-BE" dirty="0"/>
          </a:p>
        </p:txBody>
      </p:sp>
      <p:sp>
        <p:nvSpPr>
          <p:cNvPr id="8" name="Titel 1"/>
          <p:cNvSpPr>
            <a:spLocks noGrp="1"/>
          </p:cNvSpPr>
          <p:nvPr>
            <p:ph type="title"/>
          </p:nvPr>
        </p:nvSpPr>
        <p:spPr>
          <a:xfrm>
            <a:off x="1296000" y="756000"/>
            <a:ext cx="7416000" cy="1116000"/>
          </a:xfrm>
        </p:spPr>
        <p:txBody>
          <a:bodyPr anchor="t" anchorCtr="0"/>
          <a:lstStyle>
            <a:lvl1pPr>
              <a:defRPr>
                <a:latin typeface="Flanders Art Sans Bold" pitchFamily="50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BE" dirty="0"/>
          </a:p>
        </p:txBody>
      </p:sp>
      <p:sp>
        <p:nvSpPr>
          <p:cNvPr id="9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296000" y="1915200"/>
            <a:ext cx="7416000" cy="3672000"/>
          </a:xfrm>
        </p:spPr>
        <p:txBody>
          <a:bodyPr bIns="0"/>
          <a:lstStyle>
            <a:lvl1pPr marL="0" indent="0">
              <a:lnSpc>
                <a:spcPct val="90000"/>
              </a:lnSpc>
              <a:buFontTx/>
              <a:buBlip>
                <a:blip r:embed="rId2"/>
              </a:buBlip>
              <a:defRPr sz="2200">
                <a:latin typeface="Flanders Art Sans" panose="00000500000000000000" pitchFamily="50" charset="0"/>
              </a:defRPr>
            </a:lvl1pPr>
            <a:lvl2pPr>
              <a:lnSpc>
                <a:spcPct val="90000"/>
              </a:lnSpc>
              <a:buSzPct val="75000"/>
              <a:buFontTx/>
              <a:buBlip>
                <a:blip r:embed="rId3"/>
              </a:buBlip>
              <a:defRPr sz="2200">
                <a:solidFill>
                  <a:schemeClr val="bg1">
                    <a:lumMod val="50000"/>
                  </a:schemeClr>
                </a:solidFill>
                <a:latin typeface="Flanders Art Sans" panose="00000500000000000000" pitchFamily="50" charset="0"/>
              </a:defRPr>
            </a:lvl2pPr>
            <a:lvl3pPr>
              <a:lnSpc>
                <a:spcPct val="90000"/>
              </a:lnSpc>
              <a:buSzPct val="85000"/>
              <a:defRPr>
                <a:latin typeface="Flanders Art Sans" panose="00000500000000000000" pitchFamily="50" charset="0"/>
              </a:defRPr>
            </a:lvl3pPr>
            <a:lvl4pPr>
              <a:lnSpc>
                <a:spcPct val="90000"/>
              </a:lnSpc>
              <a:defRPr>
                <a:latin typeface="Flanders Art Sans" panose="00000500000000000000" pitchFamily="50" charset="0"/>
              </a:defRPr>
            </a:lvl4pPr>
            <a:lvl5pPr>
              <a:lnSpc>
                <a:spcPct val="90000"/>
              </a:lnSpc>
              <a:defRPr>
                <a:latin typeface="Flanders Art Sans" panose="00000500000000000000" pitchFamily="50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 dirty="0"/>
          </a:p>
        </p:txBody>
      </p:sp>
      <p:pic>
        <p:nvPicPr>
          <p:cNvPr id="10" name="Afbeelding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000" y="5857200"/>
            <a:ext cx="1836000" cy="714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9852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C31AA-8A88-41E4-AD21-F51370311252}" type="datetimeFigureOut">
              <a:rPr lang="nl-BE" smtClean="0"/>
              <a:t>14/04/2016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81D51-171F-47A8-8075-F8196A3D96C9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637765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C31AA-8A88-41E4-AD21-F51370311252}" type="datetimeFigureOut">
              <a:rPr lang="nl-BE" smtClean="0"/>
              <a:t>14/04/2016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81D51-171F-47A8-8075-F8196A3D96C9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718882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C31AA-8A88-41E4-AD21-F51370311252}" type="datetimeFigureOut">
              <a:rPr lang="nl-BE" smtClean="0"/>
              <a:t>14/04/2016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81D51-171F-47A8-8075-F8196A3D96C9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415506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C31AA-8A88-41E4-AD21-F51370311252}" type="datetimeFigureOut">
              <a:rPr lang="nl-BE" smtClean="0"/>
              <a:t>14/04/2016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81D51-171F-47A8-8075-F8196A3D96C9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43147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C31AA-8A88-41E4-AD21-F51370311252}" type="datetimeFigureOut">
              <a:rPr lang="nl-BE" smtClean="0"/>
              <a:t>14/04/2016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81D51-171F-47A8-8075-F8196A3D96C9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29761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C31AA-8A88-41E4-AD21-F51370311252}" type="datetimeFigureOut">
              <a:rPr lang="nl-BE" smtClean="0"/>
              <a:t>14/04/2016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81D51-171F-47A8-8075-F8196A3D96C9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043168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C31AA-8A88-41E4-AD21-F51370311252}" type="datetimeFigureOut">
              <a:rPr lang="nl-BE" smtClean="0"/>
              <a:t>14/04/2016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81D51-171F-47A8-8075-F8196A3D96C9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20020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C31AA-8A88-41E4-AD21-F51370311252}" type="datetimeFigureOut">
              <a:rPr lang="nl-BE" smtClean="0"/>
              <a:t>14/04/2016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81D51-171F-47A8-8075-F8196A3D96C9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203368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C31AA-8A88-41E4-AD21-F51370311252}" type="datetimeFigureOut">
              <a:rPr lang="nl-BE" smtClean="0"/>
              <a:t>14/04/2016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B81D51-171F-47A8-8075-F8196A3D96C9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673939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3" r:id="rId12"/>
    <p:sldLayoutId id="2147483674" r:id="rId13"/>
    <p:sldLayoutId id="2147483675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10.jp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lv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r>
              <a:rPr lang="nl-BE" altLang="nl-BE" sz="4000" kern="0" dirty="0" smtClean="0">
                <a:solidFill>
                  <a:srgbClr val="808080"/>
                </a:solidFill>
                <a:latin typeface="Calibri Light" panose="020F0302020204030204" pitchFamily="34" charset="0"/>
              </a:rPr>
              <a:t/>
            </a:r>
            <a:br>
              <a:rPr lang="nl-BE" altLang="nl-BE" sz="4000" kern="0" dirty="0" smtClean="0">
                <a:solidFill>
                  <a:srgbClr val="808080"/>
                </a:solidFill>
                <a:latin typeface="Calibri Light" panose="020F0302020204030204" pitchFamily="34" charset="0"/>
              </a:rPr>
            </a:br>
            <a:r>
              <a:rPr lang="nl-BE" altLang="nl-BE" sz="4000" kern="0" dirty="0" smtClean="0">
                <a:solidFill>
                  <a:srgbClr val="808080"/>
                </a:solidFill>
                <a:latin typeface="Calibri Light" panose="020F0302020204030204" pitchFamily="34" charset="0"/>
              </a:rPr>
              <a:t>Projectbureau Herbestemming Kerken</a:t>
            </a:r>
            <a:br>
              <a:rPr lang="nl-BE" altLang="nl-BE" sz="4000" kern="0" dirty="0" smtClean="0">
                <a:solidFill>
                  <a:srgbClr val="808080"/>
                </a:solidFill>
                <a:latin typeface="Calibri Light" panose="020F0302020204030204" pitchFamily="34" charset="0"/>
              </a:rPr>
            </a:br>
            <a:r>
              <a:rPr lang="nl-BE" altLang="nl-BE" sz="3600" kern="0" dirty="0" smtClean="0">
                <a:solidFill>
                  <a:srgbClr val="808080"/>
                </a:solidFill>
                <a:latin typeface="Calibri Light" panose="020F0302020204030204" pitchFamily="34" charset="0"/>
              </a:rPr>
              <a:t>Begeleidingsaanbod </a:t>
            </a:r>
            <a:r>
              <a:rPr lang="nl-BE" altLang="nl-BE" sz="3600" kern="0" dirty="0">
                <a:solidFill>
                  <a:srgbClr val="808080"/>
                </a:solidFill>
                <a:latin typeface="Calibri Light" panose="020F0302020204030204" pitchFamily="34" charset="0"/>
              </a:rPr>
              <a:t>voor steden en gemeenten </a:t>
            </a:r>
            <a:br>
              <a:rPr lang="nl-BE" altLang="nl-BE" sz="3600" kern="0" dirty="0">
                <a:solidFill>
                  <a:srgbClr val="808080"/>
                </a:solidFill>
                <a:latin typeface="Calibri Light" panose="020F0302020204030204" pitchFamily="34" charset="0"/>
              </a:rPr>
            </a:br>
            <a:r>
              <a:rPr lang="nl-BE" altLang="nl-BE" sz="3600" kern="0" dirty="0">
                <a:solidFill>
                  <a:srgbClr val="808080"/>
                </a:solidFill>
                <a:latin typeface="Calibri Light" panose="020F0302020204030204" pitchFamily="34" charset="0"/>
              </a:rPr>
              <a:t>voor </a:t>
            </a:r>
            <a:r>
              <a:rPr lang="nl-BE" altLang="nl-BE" sz="3600" kern="0" dirty="0" smtClean="0">
                <a:solidFill>
                  <a:srgbClr val="808080"/>
                </a:solidFill>
                <a:latin typeface="Calibri Light" panose="020F0302020204030204" pitchFamily="34" charset="0"/>
              </a:rPr>
              <a:t>haalbaarheidsonderzoeken </a:t>
            </a:r>
            <a:r>
              <a:rPr lang="nl-BE" altLang="nl-BE" sz="3600" kern="0" dirty="0">
                <a:solidFill>
                  <a:srgbClr val="808080"/>
                </a:solidFill>
                <a:latin typeface="Calibri Light" panose="020F0302020204030204" pitchFamily="34" charset="0"/>
              </a:rPr>
              <a:t>rond de toekomst van parochiekerken</a:t>
            </a:r>
            <a:r>
              <a:rPr lang="nl-BE" altLang="nl-BE" sz="3100" kern="0" dirty="0">
                <a:solidFill>
                  <a:srgbClr val="808080"/>
                </a:solidFill>
                <a:latin typeface="Calibri Light" panose="020F0302020204030204" pitchFamily="34" charset="0"/>
              </a:rPr>
              <a:t/>
            </a:r>
            <a:br>
              <a:rPr lang="nl-BE" altLang="nl-BE" sz="3100" kern="0" dirty="0">
                <a:solidFill>
                  <a:srgbClr val="808080"/>
                </a:solidFill>
                <a:latin typeface="Calibri Light" panose="020F0302020204030204" pitchFamily="34" charset="0"/>
              </a:rPr>
            </a:br>
            <a:endParaRPr lang="nl-BE" sz="5300" dirty="0">
              <a:latin typeface="Calibri Light" panose="020F0302020204030204" pitchFamily="34" charset="0"/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BE" dirty="0"/>
          </a:p>
        </p:txBody>
      </p:sp>
      <p:pic>
        <p:nvPicPr>
          <p:cNvPr id="4" name="Afbeelding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7879" y="2958059"/>
            <a:ext cx="2198687" cy="141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hthoek 4"/>
          <p:cNvSpPr/>
          <p:nvPr/>
        </p:nvSpPr>
        <p:spPr>
          <a:xfrm>
            <a:off x="3969146" y="3031024"/>
            <a:ext cx="756745" cy="515007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6" name="Tekstvak 5"/>
          <p:cNvSpPr txBox="1"/>
          <p:nvPr/>
        </p:nvSpPr>
        <p:spPr>
          <a:xfrm>
            <a:off x="113802" y="4687619"/>
            <a:ext cx="8997207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sz="2000" b="1" dirty="0" smtClean="0">
                <a:latin typeface="+mj-lt"/>
              </a:rPr>
              <a:t>Samenwerkingsverband </a:t>
            </a:r>
          </a:p>
          <a:p>
            <a:pPr algn="ctr"/>
            <a:r>
              <a:rPr lang="nl-BE" sz="2000" dirty="0" smtClean="0">
                <a:latin typeface="+mj-lt"/>
              </a:rPr>
              <a:t>VVSG – VLINTER – KCVS</a:t>
            </a:r>
          </a:p>
          <a:p>
            <a:pPr algn="ctr"/>
            <a:r>
              <a:rPr lang="nl-BE" sz="2000" dirty="0" smtClean="0">
                <a:latin typeface="+mj-lt"/>
              </a:rPr>
              <a:t>VLAAMS BOUWMEESTER</a:t>
            </a:r>
          </a:p>
          <a:p>
            <a:pPr algn="ctr"/>
            <a:r>
              <a:rPr lang="nl-BE" sz="2000" dirty="0" smtClean="0">
                <a:latin typeface="+mj-lt"/>
              </a:rPr>
              <a:t>CRKC</a:t>
            </a:r>
          </a:p>
          <a:p>
            <a:pPr algn="ctr"/>
            <a:r>
              <a:rPr lang="nl-BE" sz="2000" dirty="0" smtClean="0">
                <a:latin typeface="+mj-lt"/>
              </a:rPr>
              <a:t>MP G.BOURGEOIS  (erfgoed) EN MIN. L.HOMANS (eredienst en binnenlands bestuur)</a:t>
            </a:r>
            <a:endParaRPr lang="nl-BE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39294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nl-BE" altLang="nl-BE" sz="3600" dirty="0">
                <a:latin typeface="Arial" panose="020B0604020202020204" pitchFamily="34" charset="0"/>
                <a:cs typeface="Arial" panose="020B0604020202020204" pitchFamily="34" charset="0"/>
              </a:rPr>
              <a:t>Complexe dossiers</a:t>
            </a:r>
            <a:br>
              <a:rPr lang="nl-BE" altLang="nl-BE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BE" altLang="nl-BE" sz="3600" dirty="0">
                <a:latin typeface="Arial" panose="020B0604020202020204" pitchFamily="34" charset="0"/>
                <a:cs typeface="Arial" panose="020B0604020202020204" pitchFamily="34" charset="0"/>
              </a:rPr>
              <a:t>20.000€ (excl. BTW)</a:t>
            </a:r>
            <a:r>
              <a:rPr lang="nl-BE" altLang="nl-BE" sz="3600" dirty="0"/>
              <a:t/>
            </a:r>
            <a:br>
              <a:rPr lang="nl-BE" altLang="nl-BE" sz="3600" dirty="0"/>
            </a:br>
            <a:endParaRPr lang="nl-BE" dirty="0"/>
          </a:p>
        </p:txBody>
      </p:sp>
      <p:pic>
        <p:nvPicPr>
          <p:cNvPr id="5" name="Picture 5" descr="C:\Documents and Settings\Administrator\Mijn documenten\Mijn afbeeldingen\kerken\kerk12-580x38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151" y="1799321"/>
            <a:ext cx="4320480" cy="34441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Tijdelijke aanduiding voor inhoud 7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3014" y="1799321"/>
            <a:ext cx="4208165" cy="3456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8916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4800" y="365126"/>
            <a:ext cx="8210550" cy="1325563"/>
          </a:xfrm>
        </p:spPr>
        <p:txBody>
          <a:bodyPr>
            <a:normAutofit/>
          </a:bodyPr>
          <a:lstStyle/>
          <a:p>
            <a:r>
              <a:rPr lang="nl-BE" dirty="0" smtClean="0">
                <a:solidFill>
                  <a:schemeClr val="bg2">
                    <a:lumMod val="90000"/>
                  </a:schemeClr>
                </a:solidFill>
              </a:rPr>
              <a:t>Samenvatting procedure </a:t>
            </a:r>
            <a:endParaRPr lang="en-US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04800" y="1460938"/>
            <a:ext cx="8576441" cy="6074979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nl-BE" sz="2200" dirty="0" smtClean="0">
                <a:latin typeface="+mj-lt"/>
              </a:rPr>
              <a:t>Tot 13 juni : vrijblijvend indienen aanvraagformulier met informatie over kerkgebouw en mogelijke functie(s) na een (gedeeltelijke) herbestemming – gemeente tekent altijd mee het aanvraagformulier !</a:t>
            </a:r>
          </a:p>
          <a:p>
            <a:pPr>
              <a:buFontTx/>
              <a:buChar char="-"/>
            </a:pPr>
            <a:r>
              <a:rPr lang="nl-BE" sz="2200" dirty="0" smtClean="0">
                <a:latin typeface="+mj-lt"/>
              </a:rPr>
              <a:t>2</a:t>
            </a:r>
            <a:r>
              <a:rPr lang="nl-BE" sz="2200" baseline="30000" dirty="0" smtClean="0">
                <a:latin typeface="+mj-lt"/>
              </a:rPr>
              <a:t>de</a:t>
            </a:r>
            <a:r>
              <a:rPr lang="nl-BE" sz="2200" dirty="0" smtClean="0">
                <a:latin typeface="+mj-lt"/>
              </a:rPr>
              <a:t> helft juni : de aanvraag wordt al dan niet  geselecteerd voor een begeleid haalbaarheidsonderzoek</a:t>
            </a:r>
          </a:p>
          <a:p>
            <a:pPr>
              <a:buFontTx/>
              <a:buChar char="-"/>
            </a:pPr>
            <a:r>
              <a:rPr lang="nl-BE" sz="2200" dirty="0" smtClean="0">
                <a:latin typeface="+mj-lt"/>
              </a:rPr>
              <a:t>Contactgesprek : afspraken over voorwaarden, verloop …</a:t>
            </a:r>
          </a:p>
          <a:p>
            <a:pPr>
              <a:buFontTx/>
              <a:buChar char="-"/>
            </a:pPr>
            <a:r>
              <a:rPr lang="nl-BE" sz="2200" dirty="0" smtClean="0">
                <a:latin typeface="+mj-lt"/>
              </a:rPr>
              <a:t>Definitief plaatsen van de bestelling : bestelbon tekenen door het College Burgemeester en Schepenen en/of kerkbestuur </a:t>
            </a:r>
          </a:p>
          <a:p>
            <a:pPr>
              <a:buFontTx/>
              <a:buChar char="-"/>
            </a:pPr>
            <a:r>
              <a:rPr lang="nl-BE" sz="2200" dirty="0" smtClean="0">
                <a:latin typeface="+mj-lt"/>
              </a:rPr>
              <a:t>Uitvoering haalbaarheidsonderzoek : doorlooptijd 4 à 6 maand</a:t>
            </a:r>
          </a:p>
          <a:p>
            <a:pPr>
              <a:buFontTx/>
              <a:buChar char="-"/>
            </a:pPr>
            <a:r>
              <a:rPr lang="nl-BE" sz="2200" dirty="0" smtClean="0">
                <a:latin typeface="+mj-lt"/>
              </a:rPr>
              <a:t>Na oplevering eindrapport : betalen factuur van de ontwerpers en indienen factuur voor subsidies</a:t>
            </a:r>
          </a:p>
          <a:p>
            <a:pPr>
              <a:buFontTx/>
              <a:buChar char="-"/>
            </a:pPr>
            <a:endParaRPr lang="nl-BE" sz="6800" dirty="0" smtClean="0">
              <a:latin typeface="+mj-lt"/>
            </a:endParaRPr>
          </a:p>
          <a:p>
            <a:pPr>
              <a:buFontTx/>
              <a:buChar char="-"/>
            </a:pPr>
            <a:endParaRPr lang="nl-BE" sz="6800" dirty="0" smtClean="0">
              <a:latin typeface="+mj-lt"/>
            </a:endParaRPr>
          </a:p>
          <a:p>
            <a:pPr marL="0" indent="0">
              <a:buNone/>
            </a:pPr>
            <a:endParaRPr lang="nl-BE" sz="6000" dirty="0" smtClean="0">
              <a:latin typeface="+mj-lt"/>
            </a:endParaRPr>
          </a:p>
          <a:p>
            <a:pPr marL="0" indent="0">
              <a:buNone/>
            </a:pPr>
            <a:endParaRPr lang="nl-BE" sz="3100" dirty="0" smtClean="0">
              <a:latin typeface="+mj-lt"/>
            </a:endParaRPr>
          </a:p>
          <a:p>
            <a:pPr>
              <a:buFontTx/>
              <a:buChar char="-"/>
            </a:pPr>
            <a:endParaRPr lang="nl-BE" sz="3100" dirty="0" smtClean="0">
              <a:latin typeface="+mj-lt"/>
            </a:endParaRPr>
          </a:p>
          <a:p>
            <a:pPr marL="0" indent="0">
              <a:buNone/>
            </a:pPr>
            <a:endParaRPr lang="nl-BE" sz="3100" dirty="0" smtClean="0">
              <a:latin typeface="+mj-lt"/>
            </a:endParaRPr>
          </a:p>
          <a:p>
            <a:pPr lvl="1"/>
            <a:endParaRPr lang="nl-BE" sz="3100" dirty="0" smtClean="0">
              <a:latin typeface="+mj-lt"/>
            </a:endParaRPr>
          </a:p>
          <a:p>
            <a:pPr marL="0" indent="0">
              <a:buNone/>
            </a:pPr>
            <a:endParaRPr lang="nl-BE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8210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altLang="nl-BE" dirty="0" smtClean="0">
                <a:solidFill>
                  <a:schemeClr val="bg2">
                    <a:lumMod val="90000"/>
                  </a:schemeClr>
                </a:solidFill>
              </a:rPr>
              <a:t>Wijzigende context</a:t>
            </a:r>
            <a:r>
              <a:rPr lang="nl-BE" altLang="nl-BE" sz="2954" dirty="0">
                <a:solidFill>
                  <a:schemeClr val="bg2">
                    <a:lumMod val="90000"/>
                  </a:schemeClr>
                </a:solidFill>
              </a:rPr>
              <a:t/>
            </a:r>
            <a:br>
              <a:rPr lang="nl-BE" altLang="nl-BE" sz="2954" dirty="0">
                <a:solidFill>
                  <a:schemeClr val="bg2">
                    <a:lumMod val="90000"/>
                  </a:schemeClr>
                </a:solidFill>
              </a:rPr>
            </a:br>
            <a:endParaRPr lang="nl-BE" altLang="nl-BE" sz="1846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28650" y="1405210"/>
            <a:ext cx="7886700" cy="4351338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nl-BE" altLang="nl-BE" sz="2400" dirty="0" smtClean="0">
                <a:latin typeface="+mj-lt"/>
              </a:rPr>
              <a:t>Ontkerkelijking, minder priesters, verminderd aanbod aan erediensten</a:t>
            </a:r>
          </a:p>
          <a:p>
            <a:pPr>
              <a:defRPr/>
            </a:pPr>
            <a:r>
              <a:rPr lang="nl-BE" altLang="nl-BE" sz="2400" dirty="0" smtClean="0">
                <a:latin typeface="+mj-lt"/>
              </a:rPr>
              <a:t>Groeiende bezorgdheid over toename investerings- en exploitatiekost</a:t>
            </a:r>
          </a:p>
          <a:p>
            <a:pPr>
              <a:defRPr/>
            </a:pPr>
            <a:r>
              <a:rPr lang="nl-BE" altLang="nl-BE" sz="2400" dirty="0" smtClean="0">
                <a:latin typeface="+mj-lt"/>
              </a:rPr>
              <a:t>Wijzigend beleid bisdommen : richtlijnen over gebruik parochiekerken, opschaling naar nieuwe pastorale entiteiten..</a:t>
            </a:r>
          </a:p>
          <a:p>
            <a:pPr marL="0" indent="0">
              <a:defRPr/>
            </a:pPr>
            <a:r>
              <a:rPr lang="nl-BE" altLang="nl-BE" sz="2400" dirty="0" smtClean="0">
                <a:latin typeface="+mj-lt"/>
              </a:rPr>
              <a:t>  Wijzigend Vlaams Beleid</a:t>
            </a:r>
          </a:p>
          <a:p>
            <a:pPr lvl="1"/>
            <a:r>
              <a:rPr lang="nl-BE" altLang="nl-BE" dirty="0">
                <a:latin typeface="+mj-lt"/>
              </a:rPr>
              <a:t>Eredienstendecreet</a:t>
            </a:r>
          </a:p>
          <a:p>
            <a:pPr lvl="1"/>
            <a:r>
              <a:rPr lang="nl-BE" altLang="nl-BE" dirty="0">
                <a:latin typeface="+mj-lt"/>
              </a:rPr>
              <a:t>Subsidiedecreet niet-beschermde gebouwen van de eredienst</a:t>
            </a:r>
          </a:p>
          <a:p>
            <a:pPr lvl="1"/>
            <a:r>
              <a:rPr lang="nl-BE" altLang="nl-BE" dirty="0">
                <a:latin typeface="+mj-lt"/>
              </a:rPr>
              <a:t>Onroerend erfgoeddecreet</a:t>
            </a:r>
          </a:p>
          <a:p>
            <a:pPr lvl="1"/>
            <a:r>
              <a:rPr lang="nl-BE" altLang="nl-BE" dirty="0">
                <a:latin typeface="+mj-lt"/>
              </a:rPr>
              <a:t>Conceptnota en omzendbrief </a:t>
            </a:r>
            <a:r>
              <a:rPr lang="nl-BE" altLang="nl-BE" dirty="0" err="1" smtClean="0">
                <a:latin typeface="+mj-lt"/>
              </a:rPr>
              <a:t>Min.G.Bourgeois</a:t>
            </a:r>
            <a:endParaRPr lang="nl-BE" altLang="nl-BE" dirty="0" smtClean="0">
              <a:latin typeface="+mj-lt"/>
            </a:endParaRPr>
          </a:p>
          <a:p>
            <a:pPr lvl="1"/>
            <a:r>
              <a:rPr lang="nl-BE" altLang="nl-BE" dirty="0" smtClean="0">
                <a:latin typeface="+mj-lt"/>
              </a:rPr>
              <a:t>Ontwerp wijziging Onroerend Erfgoeddecreet</a:t>
            </a:r>
            <a:endParaRPr lang="nl-BE" altLang="nl-BE" dirty="0">
              <a:latin typeface="+mj-lt"/>
            </a:endParaRPr>
          </a:p>
          <a:p>
            <a:pPr lvl="0"/>
            <a:endParaRPr lang="nl-BE" altLang="nl-BE" dirty="0"/>
          </a:p>
          <a:p>
            <a:pPr marL="0" indent="0">
              <a:defRPr/>
            </a:pPr>
            <a:endParaRPr lang="nl-BE" altLang="nl-BE" sz="3692" dirty="0"/>
          </a:p>
        </p:txBody>
      </p:sp>
    </p:spTree>
    <p:extLst>
      <p:ext uri="{BB962C8B-B14F-4D97-AF65-F5344CB8AC3E}">
        <p14:creationId xmlns:p14="http://schemas.microsoft.com/office/powerpoint/2010/main" val="1046512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>
                <a:solidFill>
                  <a:schemeClr val="bg2">
                    <a:lumMod val="90000"/>
                  </a:schemeClr>
                </a:solidFill>
              </a:rPr>
              <a:t>Situatie op het terrein</a:t>
            </a:r>
            <a:endParaRPr lang="en-US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sz="2400" dirty="0" smtClean="0">
                <a:latin typeface="+mj-lt"/>
              </a:rPr>
              <a:t>Gezamenlijke zoektocht </a:t>
            </a:r>
            <a:r>
              <a:rPr lang="nl-BE" sz="2400" dirty="0">
                <a:latin typeface="+mj-lt"/>
              </a:rPr>
              <a:t>(</a:t>
            </a:r>
            <a:r>
              <a:rPr lang="nl-BE" sz="2400" dirty="0" smtClean="0">
                <a:latin typeface="+mj-lt"/>
              </a:rPr>
              <a:t>centrale) kerkbesturen en gemeenten rond de toekomst van de parochiekerken op het grondgebied van een gemeente/stad (onder de vorm van opmaak van parochiekerkenplannen, studies …. )</a:t>
            </a:r>
          </a:p>
          <a:p>
            <a:r>
              <a:rPr lang="nl-BE" sz="2400" dirty="0" smtClean="0">
                <a:latin typeface="+mj-lt"/>
              </a:rPr>
              <a:t>Toenemend draagvlak voor een nieuwe toekomst voor een aantal hiertoe geselecteerde kerkgebouwen (onder de vorm van suggesties, overwegingen, denkoefeningen …)</a:t>
            </a:r>
          </a:p>
          <a:p>
            <a:pPr marL="0" indent="0">
              <a:buNone/>
            </a:pPr>
            <a:endParaRPr lang="nl-BE" sz="2400" b="1" dirty="0" smtClean="0">
              <a:solidFill>
                <a:srgbClr val="FF0000"/>
              </a:solidFill>
              <a:latin typeface="+mj-lt"/>
            </a:endParaRPr>
          </a:p>
          <a:p>
            <a:pPr marL="0" indent="0">
              <a:buNone/>
            </a:pPr>
            <a:r>
              <a:rPr lang="nl-BE" sz="2400" b="1" dirty="0" smtClean="0">
                <a:solidFill>
                  <a:srgbClr val="FF0000"/>
                </a:solidFill>
                <a:latin typeface="+mj-lt"/>
              </a:rPr>
              <a:t>Vaststelling : onzekerheid of de suggesties voor een gedeeltelijke of volledige herbestemming wel haalbaar, uitvoerbaar, betaalbaar, kwaliteitsvol zullen zijn ….</a:t>
            </a:r>
          </a:p>
          <a:p>
            <a:pPr marL="0" indent="0">
              <a:buNone/>
            </a:pPr>
            <a:endParaRPr lang="nl-BE" sz="2400" dirty="0" smtClean="0">
              <a:solidFill>
                <a:srgbClr val="FF0000"/>
              </a:solidFill>
              <a:latin typeface="+mj-lt"/>
            </a:endParaRPr>
          </a:p>
          <a:p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08004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99794" y="484846"/>
            <a:ext cx="8630964" cy="1298512"/>
          </a:xfrm>
        </p:spPr>
        <p:txBody>
          <a:bodyPr>
            <a:normAutofit fontScale="90000"/>
          </a:bodyPr>
          <a:lstStyle/>
          <a:p>
            <a:r>
              <a:rPr lang="nl-BE" dirty="0">
                <a:solidFill>
                  <a:schemeClr val="bg2">
                    <a:lumMod val="90000"/>
                  </a:schemeClr>
                </a:solidFill>
              </a:rPr>
              <a:t>A</a:t>
            </a:r>
            <a:r>
              <a:rPr lang="nl-BE" dirty="0" smtClean="0">
                <a:solidFill>
                  <a:schemeClr val="bg2">
                    <a:lumMod val="90000"/>
                  </a:schemeClr>
                </a:solidFill>
              </a:rPr>
              <a:t>anbod van het Projectbureau Herbestemming Kerken</a:t>
            </a:r>
            <a:br>
              <a:rPr lang="nl-BE" dirty="0" smtClean="0">
                <a:solidFill>
                  <a:schemeClr val="bg2">
                    <a:lumMod val="90000"/>
                  </a:schemeClr>
                </a:solidFill>
              </a:rPr>
            </a:br>
            <a:r>
              <a:rPr lang="nl-BE" dirty="0" smtClean="0"/>
              <a:t> 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13442" y="1105475"/>
            <a:ext cx="8180980" cy="6095059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nl-BE" sz="2200" b="1" dirty="0" smtClean="0">
              <a:solidFill>
                <a:prstClr val="black"/>
              </a:solidFill>
              <a:latin typeface="Calibri Light" panose="020F0302020204030204"/>
              <a:ea typeface="+mj-ea"/>
              <a:cs typeface="+mj-cs"/>
            </a:endParaRPr>
          </a:p>
          <a:p>
            <a:pPr marL="0" indent="0">
              <a:buNone/>
            </a:pPr>
            <a:r>
              <a:rPr lang="nl-BE" sz="2400" b="1" dirty="0" smtClean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>Opzet </a:t>
            </a:r>
            <a:r>
              <a:rPr lang="nl-BE" sz="2400" b="1" dirty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>: </a:t>
            </a:r>
            <a:endParaRPr lang="nl-BE" sz="2400" b="1" dirty="0" smtClean="0">
              <a:solidFill>
                <a:prstClr val="black"/>
              </a:solidFill>
              <a:latin typeface="Calibri Light" panose="020F0302020204030204"/>
              <a:ea typeface="+mj-ea"/>
              <a:cs typeface="+mj-cs"/>
            </a:endParaRPr>
          </a:p>
          <a:p>
            <a:pPr marL="0" indent="0">
              <a:buNone/>
            </a:pPr>
            <a:r>
              <a:rPr lang="nl-BE" sz="2400" dirty="0" smtClean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>Een eenvoudig en snel inzetbaar instrument om duidelijkheid </a:t>
            </a:r>
            <a:r>
              <a:rPr lang="nl-BE" sz="2400" dirty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>krijgen over wenselijkheid/haalbaarheid van suggesties en scenario’s</a:t>
            </a:r>
            <a:r>
              <a:rPr lang="nl-BE" sz="2400" dirty="0">
                <a:solidFill>
                  <a:prstClr val="black"/>
                </a:solidFill>
                <a:ea typeface="+mj-ea"/>
                <a:cs typeface="+mj-cs"/>
              </a:rPr>
              <a:t/>
            </a:r>
            <a:br>
              <a:rPr lang="nl-BE" sz="2400" dirty="0">
                <a:solidFill>
                  <a:prstClr val="black"/>
                </a:solidFill>
                <a:ea typeface="+mj-ea"/>
                <a:cs typeface="+mj-cs"/>
              </a:rPr>
            </a:br>
            <a:endParaRPr lang="nl-BE" sz="2400" dirty="0" smtClean="0">
              <a:solidFill>
                <a:prstClr val="black"/>
              </a:solidFill>
              <a:ea typeface="+mj-ea"/>
              <a:cs typeface="+mj-cs"/>
            </a:endParaRPr>
          </a:p>
          <a:p>
            <a:pPr marL="0" indent="0">
              <a:buNone/>
            </a:pPr>
            <a:r>
              <a:rPr lang="nl-BE" sz="2400" b="1" dirty="0" smtClean="0">
                <a:latin typeface="+mj-lt"/>
              </a:rPr>
              <a:t>Voor wie : </a:t>
            </a:r>
          </a:p>
          <a:p>
            <a:pPr marL="0" indent="0">
              <a:buNone/>
            </a:pPr>
            <a:r>
              <a:rPr lang="nl-BE" sz="2400" dirty="0" smtClean="0">
                <a:latin typeface="+mj-lt"/>
              </a:rPr>
              <a:t>Voor steden/gemeenten en/of kerkbesturen die nadenken over concrete toekomstopties voor een parochiekerk</a:t>
            </a:r>
          </a:p>
          <a:p>
            <a:pPr marL="0" indent="0">
              <a:buNone/>
            </a:pPr>
            <a:endParaRPr lang="nl-BE" sz="2400" dirty="0">
              <a:latin typeface="+mj-lt"/>
            </a:endParaRPr>
          </a:p>
          <a:p>
            <a:pPr marL="0" indent="0">
              <a:buNone/>
            </a:pPr>
            <a:r>
              <a:rPr lang="nl-BE" sz="2400" b="1" dirty="0" smtClean="0">
                <a:latin typeface="+mj-lt"/>
              </a:rPr>
              <a:t>Wanneer :</a:t>
            </a:r>
          </a:p>
          <a:p>
            <a:pPr marL="0" indent="0">
              <a:buNone/>
            </a:pPr>
            <a:r>
              <a:rPr lang="nl-BE" sz="2400" dirty="0" smtClean="0">
                <a:latin typeface="+mj-lt"/>
              </a:rPr>
              <a:t>Op het moment dat dit meest zinvol kan bijdragen tot een goede </a:t>
            </a:r>
            <a:r>
              <a:rPr lang="nl-BE" sz="2400" dirty="0" err="1" smtClean="0">
                <a:latin typeface="+mj-lt"/>
              </a:rPr>
              <a:t>besluitingvorming</a:t>
            </a:r>
            <a:r>
              <a:rPr lang="nl-BE" sz="2400" dirty="0" smtClean="0">
                <a:latin typeface="+mj-lt"/>
              </a:rPr>
              <a:t>. Dit kan zowel in de fase van opmaak van een parochiekerkenplan of als eerste stap voor uitvoering.</a:t>
            </a:r>
          </a:p>
          <a:p>
            <a:pPr marL="0" indent="0">
              <a:buNone/>
            </a:pPr>
            <a:endParaRPr lang="nl-BE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11871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4800" y="365126"/>
            <a:ext cx="8210550" cy="1325563"/>
          </a:xfrm>
        </p:spPr>
        <p:txBody>
          <a:bodyPr>
            <a:normAutofit/>
          </a:bodyPr>
          <a:lstStyle/>
          <a:p>
            <a:r>
              <a:rPr lang="nl-BE" dirty="0" smtClean="0">
                <a:solidFill>
                  <a:schemeClr val="bg2">
                    <a:lumMod val="90000"/>
                  </a:schemeClr>
                </a:solidFill>
              </a:rPr>
              <a:t>Aanpak </a:t>
            </a:r>
            <a:endParaRPr lang="en-US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04800" y="1460938"/>
            <a:ext cx="8576441" cy="60749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BE" sz="2400" b="1" dirty="0" smtClean="0">
                <a:latin typeface="+mj-lt"/>
              </a:rPr>
              <a:t>Jaarlijkse oproep : </a:t>
            </a:r>
          </a:p>
          <a:p>
            <a:pPr marL="0" indent="0">
              <a:buNone/>
            </a:pPr>
            <a:r>
              <a:rPr lang="nl-BE" sz="2400" dirty="0" smtClean="0">
                <a:latin typeface="+mj-lt"/>
              </a:rPr>
              <a:t> Steden/gemeenten en/of kerkbesturen kunnen zich via eenvoudig aanvraagformulier kandidaat stellen voor een </a:t>
            </a:r>
            <a:r>
              <a:rPr lang="nl-BE" sz="2400" b="1" dirty="0" smtClean="0">
                <a:latin typeface="+mj-lt"/>
              </a:rPr>
              <a:t>begeleid haalbaarheidsonderzoek</a:t>
            </a:r>
          </a:p>
          <a:p>
            <a:pPr marL="0" indent="0">
              <a:buNone/>
            </a:pPr>
            <a:r>
              <a:rPr lang="nl-BE" sz="2400" dirty="0" smtClean="0">
                <a:latin typeface="+mj-lt"/>
              </a:rPr>
              <a:t>Volgende oproep : 15 mei, aanvraag indienen voor 13 juni. </a:t>
            </a:r>
          </a:p>
          <a:p>
            <a:pPr marL="0" indent="0">
              <a:buNone/>
            </a:pPr>
            <a:r>
              <a:rPr lang="nl-BE" sz="2400" dirty="0" smtClean="0">
                <a:latin typeface="+mj-lt"/>
              </a:rPr>
              <a:t>Aanvraagformulier beschikbaar via VVSG, Vlaams Bouwmeester, CRKC, Intercommunales ....</a:t>
            </a:r>
          </a:p>
          <a:p>
            <a:pPr marL="0" indent="0">
              <a:buNone/>
            </a:pPr>
            <a:endParaRPr lang="nl-BE" sz="2400" b="1" dirty="0" smtClean="0">
              <a:latin typeface="+mj-lt"/>
            </a:endParaRPr>
          </a:p>
          <a:p>
            <a:pPr marL="0" indent="0">
              <a:buNone/>
            </a:pPr>
            <a:r>
              <a:rPr lang="nl-BE" sz="2400" b="1" dirty="0" smtClean="0">
                <a:latin typeface="+mj-lt"/>
              </a:rPr>
              <a:t>Selectie :</a:t>
            </a:r>
            <a:r>
              <a:rPr lang="nl-BE" sz="2400" dirty="0" smtClean="0">
                <a:latin typeface="+mj-lt"/>
              </a:rPr>
              <a:t> </a:t>
            </a:r>
          </a:p>
          <a:p>
            <a:pPr marL="0" indent="0">
              <a:buNone/>
            </a:pPr>
            <a:r>
              <a:rPr lang="nl-BE" sz="2400" dirty="0">
                <a:latin typeface="+mj-lt"/>
              </a:rPr>
              <a:t>P</a:t>
            </a:r>
            <a:r>
              <a:rPr lang="nl-BE" sz="2400" dirty="0" smtClean="0">
                <a:latin typeface="+mj-lt"/>
              </a:rPr>
              <a:t>er jaar worden 30 aanvragen weerhouden (op basis van spreiding, beschermd/niet beschermd, stad/platteland, aard van nieuwe functie …)</a:t>
            </a:r>
          </a:p>
          <a:p>
            <a:pPr marL="0" indent="0">
              <a:buNone/>
            </a:pPr>
            <a:endParaRPr lang="nl-BE" sz="2400" dirty="0">
              <a:latin typeface="+mj-lt"/>
            </a:endParaRPr>
          </a:p>
          <a:p>
            <a:pPr marL="0" indent="0">
              <a:buNone/>
            </a:pPr>
            <a:endParaRPr lang="nl-BE" sz="2400" dirty="0" smtClean="0">
              <a:latin typeface="+mj-lt"/>
            </a:endParaRPr>
          </a:p>
          <a:p>
            <a:pPr marL="0" indent="0">
              <a:buNone/>
            </a:pPr>
            <a:endParaRPr lang="nl-BE" sz="6800" dirty="0" smtClean="0">
              <a:latin typeface="+mj-lt"/>
            </a:endParaRPr>
          </a:p>
          <a:p>
            <a:pPr marL="0" indent="0">
              <a:buNone/>
            </a:pPr>
            <a:endParaRPr lang="nl-BE" sz="3100" dirty="0" smtClean="0">
              <a:latin typeface="+mj-lt"/>
            </a:endParaRPr>
          </a:p>
          <a:p>
            <a:pPr lvl="1"/>
            <a:endParaRPr lang="nl-BE" sz="3100" dirty="0" smtClean="0">
              <a:latin typeface="+mj-lt"/>
            </a:endParaRPr>
          </a:p>
          <a:p>
            <a:pPr marL="0" indent="0">
              <a:buNone/>
            </a:pPr>
            <a:endParaRPr lang="nl-BE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46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13442" y="-26953"/>
            <a:ext cx="8630964" cy="1298512"/>
          </a:xfrm>
        </p:spPr>
        <p:txBody>
          <a:bodyPr>
            <a:normAutofit/>
          </a:bodyPr>
          <a:lstStyle/>
          <a:p>
            <a:r>
              <a:rPr lang="nl-BE" dirty="0" smtClean="0">
                <a:solidFill>
                  <a:schemeClr val="bg2">
                    <a:lumMod val="90000"/>
                  </a:schemeClr>
                </a:solidFill>
              </a:rPr>
              <a:t>Stappen</a:t>
            </a:r>
            <a:endParaRPr lang="en-US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13442" y="928046"/>
            <a:ext cx="8180980" cy="609372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BE" sz="2200" dirty="0" smtClean="0">
                <a:solidFill>
                  <a:prstClr val="black"/>
                </a:solidFill>
                <a:ea typeface="+mj-ea"/>
                <a:cs typeface="+mj-cs"/>
              </a:rPr>
              <a:t/>
            </a:r>
            <a:br>
              <a:rPr lang="nl-BE" sz="2200" dirty="0" smtClean="0">
                <a:solidFill>
                  <a:prstClr val="black"/>
                </a:solidFill>
                <a:ea typeface="+mj-ea"/>
                <a:cs typeface="+mj-cs"/>
              </a:rPr>
            </a:br>
            <a:r>
              <a:rPr lang="nl-BE" sz="2400" dirty="0" smtClean="0">
                <a:latin typeface="+mj-lt"/>
              </a:rPr>
              <a:t>- </a:t>
            </a:r>
            <a:r>
              <a:rPr lang="nl-BE" sz="2400" b="1" dirty="0" smtClean="0">
                <a:latin typeface="+mj-lt"/>
              </a:rPr>
              <a:t>Contactgesprek </a:t>
            </a:r>
            <a:r>
              <a:rPr lang="nl-BE" sz="2400" dirty="0" smtClean="0">
                <a:latin typeface="+mj-lt"/>
              </a:rPr>
              <a:t>: afspraken aanpak, verloop …</a:t>
            </a:r>
          </a:p>
          <a:p>
            <a:pPr marL="0" indent="0">
              <a:buNone/>
            </a:pPr>
            <a:r>
              <a:rPr lang="nl-BE" sz="2400" dirty="0" smtClean="0">
                <a:latin typeface="+mj-lt"/>
              </a:rPr>
              <a:t>- </a:t>
            </a:r>
            <a:r>
              <a:rPr lang="nl-BE" sz="2400" b="1" dirty="0" smtClean="0">
                <a:latin typeface="+mj-lt"/>
              </a:rPr>
              <a:t>Bestelbon</a:t>
            </a:r>
            <a:r>
              <a:rPr lang="nl-BE" sz="2400" dirty="0" smtClean="0">
                <a:latin typeface="+mj-lt"/>
              </a:rPr>
              <a:t> : vastleggen afspraken, prijs etc.</a:t>
            </a:r>
          </a:p>
          <a:p>
            <a:pPr marL="0" indent="0">
              <a:buNone/>
            </a:pPr>
            <a:r>
              <a:rPr lang="nl-BE" sz="2400" dirty="0" smtClean="0">
                <a:latin typeface="+mj-lt"/>
              </a:rPr>
              <a:t>- </a:t>
            </a:r>
            <a:r>
              <a:rPr lang="nl-BE" sz="2400" b="1" dirty="0" smtClean="0">
                <a:latin typeface="+mj-lt"/>
              </a:rPr>
              <a:t>Concreet verloop haalbaarheidsonderzoek </a:t>
            </a:r>
            <a:r>
              <a:rPr lang="nl-BE" sz="2400" dirty="0" smtClean="0">
                <a:latin typeface="+mj-lt"/>
              </a:rPr>
              <a:t>: drie overlegmomenten ter plaatse (voorbereid en begeleid vanuit projectbureau en ontwerpbureau)</a:t>
            </a:r>
          </a:p>
          <a:p>
            <a:pPr lvl="1"/>
            <a:r>
              <a:rPr lang="nl-BE" i="1" dirty="0" smtClean="0">
                <a:latin typeface="+mj-lt"/>
              </a:rPr>
              <a:t>Intake-vergadering </a:t>
            </a:r>
            <a:r>
              <a:rPr lang="nl-BE" dirty="0" smtClean="0">
                <a:latin typeface="+mj-lt"/>
              </a:rPr>
              <a:t>: gesprek gemeente/kerkbestuur/ontwerpers : alle beschikbare documenten </a:t>
            </a:r>
            <a:r>
              <a:rPr lang="nl-BE" dirty="0" err="1" smtClean="0">
                <a:latin typeface="+mj-lt"/>
              </a:rPr>
              <a:t>ivm</a:t>
            </a:r>
            <a:r>
              <a:rPr lang="nl-BE" dirty="0" smtClean="0">
                <a:latin typeface="+mj-lt"/>
              </a:rPr>
              <a:t> gebouw (archief, opmetingsplannen ..) en functies (programma, volumes, verwachtingen …) + bezoek aan kerkgebouw</a:t>
            </a:r>
          </a:p>
          <a:p>
            <a:pPr lvl="1"/>
            <a:r>
              <a:rPr lang="nl-BE" i="1" dirty="0" smtClean="0">
                <a:latin typeface="+mj-lt"/>
              </a:rPr>
              <a:t>Scenariovergadering</a:t>
            </a:r>
            <a:r>
              <a:rPr lang="nl-BE" dirty="0" smtClean="0">
                <a:latin typeface="+mj-lt"/>
              </a:rPr>
              <a:t> : ontwerpers stellen minimum 3 scenario’s voor. Discussie en keuze voorkeurscenario</a:t>
            </a:r>
          </a:p>
          <a:p>
            <a:pPr lvl="1"/>
            <a:r>
              <a:rPr lang="nl-BE" i="1" dirty="0" smtClean="0">
                <a:latin typeface="+mj-lt"/>
              </a:rPr>
              <a:t>Slotvergadering</a:t>
            </a:r>
            <a:r>
              <a:rPr lang="nl-BE" dirty="0" smtClean="0">
                <a:latin typeface="+mj-lt"/>
              </a:rPr>
              <a:t> : presentatie uitgewerkt scenario en budgettering</a:t>
            </a:r>
          </a:p>
          <a:p>
            <a:pPr lvl="1"/>
            <a:r>
              <a:rPr lang="nl-BE" dirty="0" smtClean="0">
                <a:latin typeface="+mj-lt"/>
              </a:rPr>
              <a:t>Bezorgen eindrapport</a:t>
            </a:r>
          </a:p>
          <a:p>
            <a:pPr marL="457200" lvl="1" indent="0">
              <a:buNone/>
            </a:pPr>
            <a:endParaRPr lang="nl-BE" sz="2200" dirty="0" smtClean="0">
              <a:latin typeface="+mj-lt"/>
            </a:endParaRPr>
          </a:p>
          <a:p>
            <a:pPr lvl="1"/>
            <a:endParaRPr lang="nl-BE" sz="2200" dirty="0" smtClean="0">
              <a:latin typeface="+mj-lt"/>
            </a:endParaRPr>
          </a:p>
          <a:p>
            <a:pPr marL="0" indent="0">
              <a:buNone/>
            </a:pPr>
            <a:endParaRPr lang="nl-BE" sz="2200" dirty="0" smtClean="0"/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747922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4800" y="365126"/>
            <a:ext cx="8210550" cy="1325563"/>
          </a:xfrm>
        </p:spPr>
        <p:txBody>
          <a:bodyPr>
            <a:normAutofit/>
          </a:bodyPr>
          <a:lstStyle/>
          <a:p>
            <a:r>
              <a:rPr lang="nl-BE" dirty="0" smtClean="0">
                <a:solidFill>
                  <a:schemeClr val="bg2">
                    <a:lumMod val="90000"/>
                  </a:schemeClr>
                </a:solidFill>
              </a:rPr>
              <a:t>Financieel </a:t>
            </a:r>
            <a:endParaRPr lang="en-US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04800" y="1460938"/>
            <a:ext cx="8576441" cy="6074979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nl-BE" sz="2400" dirty="0" smtClean="0">
                <a:latin typeface="+mj-lt"/>
              </a:rPr>
              <a:t>Begeleiding : gratis (financiering samenwerkingsverband)</a:t>
            </a:r>
          </a:p>
          <a:p>
            <a:pPr>
              <a:buFontTx/>
              <a:buChar char="-"/>
            </a:pPr>
            <a:r>
              <a:rPr lang="nl-BE" sz="2400" dirty="0" smtClean="0">
                <a:latin typeface="+mj-lt"/>
              </a:rPr>
              <a:t>Factuur ontwerper : na oplevering eindrapport rechtstreeks door de gemeente/kerkbestuur te betalen</a:t>
            </a:r>
          </a:p>
          <a:p>
            <a:pPr lvl="1">
              <a:buFontTx/>
              <a:buChar char="-"/>
            </a:pPr>
            <a:r>
              <a:rPr lang="nl-BE" dirty="0">
                <a:latin typeface="+mj-lt"/>
              </a:rPr>
              <a:t>O</a:t>
            </a:r>
            <a:r>
              <a:rPr lang="nl-BE" dirty="0" smtClean="0">
                <a:latin typeface="+mj-lt"/>
              </a:rPr>
              <a:t>ntwerpers aangesteld binnen Vlaamse raamovereenkomst (geen procedure voor gemeente,  drukken prijs via ‘</a:t>
            </a:r>
            <a:r>
              <a:rPr lang="nl-BE" dirty="0" err="1" smtClean="0">
                <a:latin typeface="+mj-lt"/>
              </a:rPr>
              <a:t>samenaankoop</a:t>
            </a:r>
            <a:r>
              <a:rPr lang="nl-BE" dirty="0" smtClean="0">
                <a:latin typeface="+mj-lt"/>
              </a:rPr>
              <a:t>’)</a:t>
            </a:r>
          </a:p>
          <a:p>
            <a:pPr lvl="1">
              <a:buFontTx/>
              <a:buChar char="-"/>
            </a:pPr>
            <a:r>
              <a:rPr lang="nl-BE" dirty="0" smtClean="0">
                <a:latin typeface="+mj-lt"/>
              </a:rPr>
              <a:t>3 categorieën : richtprijs -  12.000 – 16.000 – 20.000 € (</a:t>
            </a:r>
            <a:r>
              <a:rPr lang="nl-BE" dirty="0" err="1" smtClean="0">
                <a:latin typeface="+mj-lt"/>
              </a:rPr>
              <a:t>excl</a:t>
            </a:r>
            <a:r>
              <a:rPr lang="nl-BE" dirty="0" smtClean="0">
                <a:latin typeface="+mj-lt"/>
              </a:rPr>
              <a:t> BTW) – zie verder</a:t>
            </a:r>
          </a:p>
          <a:p>
            <a:pPr>
              <a:buFontTx/>
              <a:buChar char="-"/>
            </a:pPr>
            <a:r>
              <a:rPr lang="nl-BE" sz="2400" dirty="0" smtClean="0">
                <a:latin typeface="+mj-lt"/>
              </a:rPr>
              <a:t>Subsidie op deze factuur : gebundelde opvolging van toegang tot Vlaamse subsidies (30% via eredienstdecreet of 80 % erfgoeddecreet) of in sommige regio’s eventueel lokaal inzetbare Europese subsidies </a:t>
            </a:r>
          </a:p>
          <a:p>
            <a:pPr marL="0" indent="0">
              <a:buNone/>
            </a:pPr>
            <a:endParaRPr lang="nl-BE" dirty="0" smtClean="0">
              <a:latin typeface="+mj-lt"/>
            </a:endParaRPr>
          </a:p>
          <a:p>
            <a:pPr marL="0" indent="0">
              <a:buNone/>
            </a:pPr>
            <a:endParaRPr lang="nl-BE" sz="3100" dirty="0" smtClean="0">
              <a:latin typeface="+mj-lt"/>
            </a:endParaRPr>
          </a:p>
          <a:p>
            <a:pPr>
              <a:buFontTx/>
              <a:buChar char="-"/>
            </a:pPr>
            <a:endParaRPr lang="nl-BE" sz="3100" dirty="0" smtClean="0">
              <a:latin typeface="+mj-lt"/>
            </a:endParaRPr>
          </a:p>
          <a:p>
            <a:pPr marL="0" indent="0">
              <a:buNone/>
            </a:pPr>
            <a:endParaRPr lang="nl-BE" sz="3100" dirty="0" smtClean="0">
              <a:latin typeface="+mj-lt"/>
            </a:endParaRPr>
          </a:p>
          <a:p>
            <a:pPr lvl="1"/>
            <a:endParaRPr lang="nl-BE" sz="3100" dirty="0" smtClean="0">
              <a:latin typeface="+mj-lt"/>
            </a:endParaRPr>
          </a:p>
          <a:p>
            <a:pPr marL="0" indent="0">
              <a:buNone/>
            </a:pPr>
            <a:endParaRPr lang="nl-BE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7143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BE" altLang="nl-BE" sz="3600" dirty="0">
                <a:latin typeface="Arial" panose="020B0604020202020204" pitchFamily="34" charset="0"/>
                <a:cs typeface="Arial" panose="020B0604020202020204" pitchFamily="34" charset="0"/>
              </a:rPr>
              <a:t>Eenvoudige dossiers</a:t>
            </a:r>
            <a:br>
              <a:rPr lang="nl-BE" altLang="nl-BE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BE" altLang="nl-BE" sz="3600" dirty="0">
                <a:latin typeface="Arial" panose="020B0604020202020204" pitchFamily="34" charset="0"/>
                <a:cs typeface="Arial" panose="020B0604020202020204" pitchFamily="34" charset="0"/>
              </a:rPr>
              <a:t>12.000€ (excl. BTW)</a:t>
            </a:r>
            <a:endParaRPr lang="nl-B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 descr="C:\Documents and Settings\Administrator\Mijn documenten\Mijn afbeeldingen\kerken\sintjoriskerk amsterdam 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0940" y="1997669"/>
            <a:ext cx="3098800" cy="4643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Tijdelijke aanduiding voor inhoud 4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0500" y="1997669"/>
            <a:ext cx="438150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1843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nl-BE" altLang="nl-BE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Gangbare dossiers</a:t>
            </a:r>
            <a:r>
              <a:rPr lang="nl-BE" altLang="nl-BE" sz="3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l-BE" altLang="nl-BE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BE" altLang="nl-BE" sz="3600" dirty="0">
                <a:latin typeface="Arial" panose="020B0604020202020204" pitchFamily="34" charset="0"/>
                <a:cs typeface="Arial" panose="020B0604020202020204" pitchFamily="34" charset="0"/>
              </a:rPr>
              <a:t>16.000€ (excl. BTW)</a:t>
            </a:r>
            <a:r>
              <a:rPr lang="nl-BE" altLang="nl-BE" sz="3600" dirty="0"/>
              <a:t/>
            </a:r>
            <a:br>
              <a:rPr lang="nl-BE" altLang="nl-BE" sz="3600" dirty="0"/>
            </a:br>
            <a:endParaRPr lang="nl-BE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385" y="1974797"/>
            <a:ext cx="4427554" cy="2959350"/>
          </a:xfrm>
          <a:prstGeom prst="rect">
            <a:avLst/>
          </a:prstGeom>
        </p:spPr>
      </p:pic>
      <p:pic>
        <p:nvPicPr>
          <p:cNvPr id="5" name="Tijdelijke aanduiding voor inhoud 5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00" y="1974797"/>
            <a:ext cx="4124710" cy="2952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4044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341</TotalTime>
  <Words>642</Words>
  <Application>Microsoft Office PowerPoint</Application>
  <PresentationFormat>Diavoorstelling (4:3)</PresentationFormat>
  <Paragraphs>128</Paragraphs>
  <Slides>11</Slides>
  <Notes>9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2" baseType="lpstr">
      <vt:lpstr>Kantoorthema</vt:lpstr>
      <vt:lpstr> Projectbureau Herbestemming Kerken Begeleidingsaanbod voor steden en gemeenten  voor haalbaarheidsonderzoeken rond de toekomst van parochiekerken </vt:lpstr>
      <vt:lpstr>Wijzigende context </vt:lpstr>
      <vt:lpstr>Situatie op het terrein</vt:lpstr>
      <vt:lpstr>Aanbod van het Projectbureau Herbestemming Kerken  </vt:lpstr>
      <vt:lpstr>Aanpak </vt:lpstr>
      <vt:lpstr>Stappen</vt:lpstr>
      <vt:lpstr>Financieel </vt:lpstr>
      <vt:lpstr>Eenvoudige dossiers 12.000€ (excl. BTW)</vt:lpstr>
      <vt:lpstr>Gangbare dossiers 16.000€ (excl. BTW) </vt:lpstr>
      <vt:lpstr>Complexe dossiers 20.000€ (excl. BTW) </vt:lpstr>
      <vt:lpstr>Samenvatting procedure </vt:lpstr>
    </vt:vector>
  </TitlesOfParts>
  <Company>wvi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Begeleidingsaanbod voor steden en gemeenten  voor haalbaarheidsonderzoek rond de toekomst van parochiekerken</dc:title>
  <dc:creator>Niek De Roo</dc:creator>
  <cp:lastModifiedBy>Vuurens Anke</cp:lastModifiedBy>
  <cp:revision>37</cp:revision>
  <cp:lastPrinted>2016-04-12T08:24:41Z</cp:lastPrinted>
  <dcterms:created xsi:type="dcterms:W3CDTF">2015-11-05T10:11:17Z</dcterms:created>
  <dcterms:modified xsi:type="dcterms:W3CDTF">2016-04-14T09:54:53Z</dcterms:modified>
</cp:coreProperties>
</file>