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1" r:id="rId4"/>
    <p:sldId id="265" r:id="rId5"/>
    <p:sldId id="266" r:id="rId6"/>
    <p:sldId id="285" r:id="rId7"/>
    <p:sldId id="286" r:id="rId8"/>
    <p:sldId id="280" r:id="rId9"/>
    <p:sldId id="281" r:id="rId10"/>
    <p:sldId id="282" r:id="rId11"/>
    <p:sldId id="277" r:id="rId12"/>
  </p:sldIdLst>
  <p:sldSz cx="9144000" cy="6858000" type="screen4x3"/>
  <p:notesSz cx="6735763" cy="98663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ek De Roo" initials="ND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95" autoAdjust="0"/>
    <p:restoredTop sz="66940" autoAdjust="0"/>
  </p:normalViewPr>
  <p:slideViewPr>
    <p:cSldViewPr snapToGrid="0">
      <p:cViewPr>
        <p:scale>
          <a:sx n="33" d="100"/>
          <a:sy n="33" d="100"/>
        </p:scale>
        <p:origin x="-14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12-02T14:26:31.208" idx="1">
    <p:pos x="10" y="10"/>
    <p:text>1 priester 8 dorpen, om de 14 dagen ...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0D478-0FBD-4C26-A667-6F8289D9EF74}" type="datetimeFigureOut">
              <a:rPr lang="nl-BE" smtClean="0"/>
              <a:t>14/04/2016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719EB-2820-456D-94DE-84416F4DE6C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0505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1341C-04AB-4099-928F-0C191F2B91EC}" type="datetimeFigureOut">
              <a:rPr lang="nl-BE" smtClean="0"/>
              <a:t>14/04/2016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96433-F1E5-4430-A269-0223DB5C5A9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1326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96433-F1E5-4430-A269-0223DB5C5A9A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6533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BE" altLang="nl-BE" dirty="0" smtClean="0">
              <a:latin typeface="Arial" panose="020B0604020202020204" pitchFamily="34" charset="0"/>
            </a:endParaRPr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20BF8F-4ADA-429A-8ADB-437DE8599FA8}" type="slidenum">
              <a:rPr lang="nl-NL" altLang="nl-BE" smtClean="0"/>
              <a:pPr>
                <a:spcBef>
                  <a:spcPct val="0"/>
                </a:spcBef>
              </a:pPr>
              <a:t>2</a:t>
            </a:fld>
            <a:endParaRPr lang="nl-NL" altLang="nl-BE" smtClean="0"/>
          </a:p>
        </p:txBody>
      </p:sp>
    </p:spTree>
    <p:extLst>
      <p:ext uri="{BB962C8B-B14F-4D97-AF65-F5344CB8AC3E}">
        <p14:creationId xmlns:p14="http://schemas.microsoft.com/office/powerpoint/2010/main" val="1853182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96433-F1E5-4430-A269-0223DB5C5A9A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34903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96433-F1E5-4430-A269-0223DB5C5A9A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9358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96433-F1E5-4430-A269-0223DB5C5A9A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2457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EENVOUDIGE DOSSIERS</a:t>
            </a:r>
          </a:p>
          <a:p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Kerkgebouwen zijn niet aangepast voor nieuwe functies.</a:t>
            </a:r>
          </a:p>
          <a:p>
            <a:pPr defTabSz="931774"/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Soms volstaan eenvoudige ingrepen (het gaat hierbij om beperkte transformaties van kerken waarbij het gebouw of de functie geen aanleiding geven tot een complexe ontwerpopgave):</a:t>
            </a:r>
          </a:p>
          <a:p>
            <a:pPr marL="174708" indent="-174708">
              <a:buFontTx/>
              <a:buChar char="-"/>
            </a:pP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plaatsen van een tussenwand</a:t>
            </a:r>
          </a:p>
          <a:p>
            <a:pPr marL="174708" indent="-174708">
              <a:buFontTx/>
              <a:buChar char="-"/>
            </a:pP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oplossingen voor sanitair, garderobe, berging</a:t>
            </a:r>
          </a:p>
          <a:p>
            <a:pPr marL="174708" indent="-174708">
              <a:buFontTx/>
              <a:buChar char="-"/>
            </a:pP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het is niet omdat het kleine aanpassingen of toevoegingen zijn dat dit niet zorgvuldig moet gebeuren</a:t>
            </a:r>
          </a:p>
          <a:p>
            <a:endParaRPr lang="nl-B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BE" sz="1400" b="1" dirty="0">
                <a:latin typeface="Arial" panose="020B0604020202020204" pitchFamily="34" charset="0"/>
                <a:cs typeface="Arial" panose="020B0604020202020204" pitchFamily="34" charset="0"/>
              </a:rPr>
              <a:t>Voor deze dossiers wordt een ereloon aangerekend van 12.000€ excl. BTW</a:t>
            </a:r>
          </a:p>
          <a:p>
            <a:r>
              <a:rPr lang="nl-BE" sz="1400" b="1" dirty="0">
                <a:latin typeface="Arial" panose="020B0604020202020204" pitchFamily="34" charset="0"/>
                <a:cs typeface="Arial" panose="020B0604020202020204" pitchFamily="34" charset="0"/>
              </a:rPr>
              <a:t>te betalen door de gemeente</a:t>
            </a:r>
          </a:p>
          <a:p>
            <a:r>
              <a:rPr lang="nl-BE" sz="1400" b="1" dirty="0">
                <a:latin typeface="Arial" panose="020B0604020202020204" pitchFamily="34" charset="0"/>
                <a:cs typeface="Arial" panose="020B0604020202020204" pitchFamily="34" charset="0"/>
              </a:rPr>
              <a:t>komt in aanmerking voor subsidie</a:t>
            </a:r>
          </a:p>
          <a:p>
            <a:endParaRPr lang="nl-B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BE" sz="1400" b="1" dirty="0">
                <a:latin typeface="Arial" panose="020B0604020202020204" pitchFamily="34" charset="0"/>
                <a:cs typeface="Arial" panose="020B0604020202020204" pitchFamily="34" charset="0"/>
              </a:rPr>
              <a:t>Voorbeelden:</a:t>
            </a:r>
          </a:p>
          <a:p>
            <a:pPr marL="174708" indent="-174708">
              <a:buFontTx/>
              <a:buChar char="-"/>
            </a:pP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Links </a:t>
            </a:r>
            <a:r>
              <a:rPr lang="nl-BE" sz="1400" dirty="0" err="1">
                <a:latin typeface="Arial" panose="020B0604020202020204" pitchFamily="34" charset="0"/>
                <a:cs typeface="Arial" panose="020B0604020202020204" pitchFamily="34" charset="0"/>
              </a:rPr>
              <a:t>St.joriskerk</a:t>
            </a: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 Amersfoort – garderobe en ontvangstruimte</a:t>
            </a:r>
          </a:p>
          <a:p>
            <a:pPr marL="174708" indent="-174708">
              <a:buFontTx/>
              <a:buChar char="-"/>
            </a:pP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Rechts kitchenette in kerk Klein </a:t>
            </a:r>
            <a:r>
              <a:rPr lang="nl-BE" sz="1400" dirty="0" err="1">
                <a:latin typeface="Arial" panose="020B0604020202020204" pitchFamily="34" charset="0"/>
                <a:cs typeface="Arial" panose="020B0604020202020204" pitchFamily="34" charset="0"/>
              </a:rPr>
              <a:t>Wetsinge</a:t>
            </a: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 Nederland</a:t>
            </a:r>
          </a:p>
          <a:p>
            <a:endParaRPr lang="nl-BE" b="1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110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VEEL VOORKOMENDE DOSSIERS</a:t>
            </a:r>
          </a:p>
          <a:p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Het gaat hierbij om een meer verregaande vorm van transformatie waarbij het gebouw of de functie geen aanleiding geven tot een complexe ontwerpgave.</a:t>
            </a:r>
          </a:p>
          <a:p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Bijvoorbeeld:</a:t>
            </a:r>
          </a:p>
          <a:p>
            <a:pPr marL="174708" indent="-174708">
              <a:buFontTx/>
              <a:buChar char="-"/>
            </a:pP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Kinderopvang</a:t>
            </a:r>
          </a:p>
          <a:p>
            <a:pPr marL="174708" indent="-174708">
              <a:buFontTx/>
              <a:buChar char="-"/>
            </a:pP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eenvoudige uitvoeringszaal of vergaderruimtes</a:t>
            </a:r>
          </a:p>
          <a:p>
            <a:pPr marL="174708" indent="-174708">
              <a:buFontTx/>
              <a:buChar char="-"/>
            </a:pP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Kantoren</a:t>
            </a:r>
          </a:p>
          <a:p>
            <a:pPr marL="174708" indent="-174708">
              <a:buFontTx/>
              <a:buChar char="-"/>
            </a:pP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eventueel met beperkte ingrepen in de buitenruimte ...</a:t>
            </a:r>
          </a:p>
          <a:p>
            <a:endParaRPr lang="nl-B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BE" sz="1400" b="1" dirty="0">
                <a:latin typeface="Arial" panose="020B0604020202020204" pitchFamily="34" charset="0"/>
                <a:cs typeface="Arial" panose="020B0604020202020204" pitchFamily="34" charset="0"/>
              </a:rPr>
              <a:t>Voor deze dossiers wordt een ereloon aangerekend van 16.000€ excl. BTW.</a:t>
            </a:r>
          </a:p>
          <a:p>
            <a:endParaRPr lang="nl-B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31774"/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Foto rechts: </a:t>
            </a:r>
            <a:r>
              <a:rPr lang="nl-BE" sz="1400" dirty="0" err="1">
                <a:latin typeface="Arial" panose="020B0604020202020204" pitchFamily="34" charset="0"/>
                <a:cs typeface="Arial" panose="020B0604020202020204" pitchFamily="34" charset="0"/>
              </a:rPr>
              <a:t>Gemeindezentrum</a:t>
            </a: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400" dirty="0" err="1">
                <a:latin typeface="Arial" panose="020B0604020202020204" pitchFamily="34" charset="0"/>
                <a:cs typeface="Arial" panose="020B0604020202020204" pitchFamily="34" charset="0"/>
              </a:rPr>
              <a:t>St.Peter</a:t>
            </a: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400" dirty="0" err="1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 Paul </a:t>
            </a:r>
            <a:r>
              <a:rPr lang="nl-BE" sz="1400" dirty="0" err="1">
                <a:latin typeface="Arial" panose="020B0604020202020204" pitchFamily="34" charset="0"/>
                <a:cs typeface="Arial" panose="020B0604020202020204" pitchFamily="34" charset="0"/>
              </a:rPr>
              <a:t>Helmsdorf</a:t>
            </a: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 Duitsland - gemeenschapscentrum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0620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COMPLEXE DOSSIERS</a:t>
            </a:r>
          </a:p>
          <a:p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Complexe functies in complex gebouwen (vaak beschermde gebouwen ).</a:t>
            </a:r>
          </a:p>
          <a:p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Het gaat hierbij om een verregaande vorm van transformatie waarbij het gebouw of de functie aanleiding geven tot een complexe ontwerpgave.</a:t>
            </a:r>
          </a:p>
          <a:p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Bijvoorbeeld:</a:t>
            </a:r>
          </a:p>
          <a:p>
            <a:pPr marL="174708" indent="-174708">
              <a:buFontTx/>
              <a:buChar char="-"/>
            </a:pP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huisvesting</a:t>
            </a:r>
          </a:p>
          <a:p>
            <a:pPr marL="174708" indent="-174708">
              <a:buFontTx/>
              <a:buChar char="-"/>
            </a:pP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kantoren voor instellingen</a:t>
            </a:r>
          </a:p>
          <a:p>
            <a:pPr marL="174708" indent="-174708">
              <a:buFontTx/>
              <a:buChar char="-"/>
            </a:pP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complexe kerkgebouwen omwille van aard, omvang, erfgoedwaarde etc. </a:t>
            </a:r>
          </a:p>
          <a:p>
            <a:pPr marL="174708" indent="-174708">
              <a:buFontTx/>
              <a:buChar char="-"/>
            </a:pP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eventueel met noodzakelijke ingrepen in de buitenruimte ...</a:t>
            </a:r>
          </a:p>
          <a:p>
            <a:endParaRPr lang="nl-B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BE" sz="1400" b="1" dirty="0">
                <a:latin typeface="Arial" panose="020B0604020202020204" pitchFamily="34" charset="0"/>
                <a:cs typeface="Arial" panose="020B0604020202020204" pitchFamily="34" charset="0"/>
              </a:rPr>
              <a:t>Voor deze dossiers wordt een ereloon aangerekend van 20.000€ excl. BTW.</a:t>
            </a:r>
          </a:p>
          <a:p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8738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Via projectbureau</a:t>
            </a:r>
            <a:r>
              <a:rPr lang="nl-BE" baseline="0" dirty="0" smtClean="0"/>
              <a:t>@herbestemmingkerken.be kunt u vrijblijvend de nodige documenten of informatie opvragen. (vb. het aanvraagformulier begeleidingstraject haalbaarheidsstudie voor herbestemming van een parochiekerk)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96433-F1E5-4430-A269-0223DB5C5A9A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1651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1AA-8A88-41E4-AD21-F51370311252}" type="datetimeFigureOut">
              <a:rPr lang="nl-BE" smtClean="0"/>
              <a:t>14/04/2016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1D51-171F-47A8-8075-F8196A3D96C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400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1AA-8A88-41E4-AD21-F51370311252}" type="datetimeFigureOut">
              <a:rPr lang="nl-BE" smtClean="0"/>
              <a:t>14/04/2016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1D51-171F-47A8-8075-F8196A3D96C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3420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1AA-8A88-41E4-AD21-F51370311252}" type="datetimeFigureOut">
              <a:rPr lang="nl-BE" smtClean="0"/>
              <a:t>14/04/2016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1D51-171F-47A8-8075-F8196A3D96C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40468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/>
            </a:lvl1pPr>
          </a:lstStyle>
          <a:p>
            <a:fld id="{7749CDD0-7D77-4D23-9A27-F361E39BA472}" type="datetime1">
              <a:rPr lang="nl-BE" smtClean="0"/>
              <a:pPr/>
              <a:t>14/04/2016</a:t>
            </a:fld>
            <a:r>
              <a:rPr lang="nl-BE" dirty="0" smtClean="0"/>
              <a:t> </a:t>
            </a:r>
            <a:r>
              <a:rPr lang="nl-BE" b="1" dirty="0" smtClean="0">
                <a:latin typeface="Calibri" panose="020F0502020204030204" pitchFamily="34" charset="0"/>
              </a:rPr>
              <a:t>│</a:t>
            </a:r>
            <a:fld id="{B263F6C6-2226-4286-8995-C42CB1E7C290}" type="slidenum">
              <a:rPr lang="nl-BE" smtClean="0">
                <a:latin typeface="Calibri" panose="020F0502020204030204" pitchFamily="34" charset="0"/>
              </a:rPr>
              <a:pPr/>
              <a:t>‹nr.›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>
                <a:latin typeface="Flanders Art Sans Bold" pitchFamily="50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Flanders Art Sans" panose="00000500000000000000" pitchFamily="50" charset="0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Flanders Art Sans" panose="00000500000000000000" pitchFamily="50" charset="0"/>
              </a:defRPr>
            </a:lvl2pPr>
            <a:lvl3pPr>
              <a:lnSpc>
                <a:spcPct val="90000"/>
              </a:lnSpc>
              <a:buSzPct val="85000"/>
              <a:defRPr>
                <a:latin typeface="Flanders Art Sans" panose="00000500000000000000" pitchFamily="50" charset="0"/>
              </a:defRPr>
            </a:lvl3pPr>
            <a:lvl4pPr>
              <a:lnSpc>
                <a:spcPct val="90000"/>
              </a:lnSpc>
              <a:defRPr>
                <a:latin typeface="Flanders Art Sans" panose="00000500000000000000" pitchFamily="50" charset="0"/>
              </a:defRPr>
            </a:lvl4pPr>
            <a:lvl5pPr>
              <a:lnSpc>
                <a:spcPct val="90000"/>
              </a:lnSpc>
              <a:defRPr>
                <a:latin typeface="Flanders Art Sans" panose="00000500000000000000" pitchFamily="50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5857200"/>
            <a:ext cx="1836000" cy="7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58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/>
            </a:lvl1pPr>
          </a:lstStyle>
          <a:p>
            <a:fld id="{7749CDD0-7D77-4D23-9A27-F361E39BA472}" type="datetime1">
              <a:rPr lang="nl-BE" smtClean="0"/>
              <a:pPr/>
              <a:t>14/04/2016</a:t>
            </a:fld>
            <a:r>
              <a:rPr lang="nl-BE" dirty="0" smtClean="0"/>
              <a:t> </a:t>
            </a:r>
            <a:r>
              <a:rPr lang="nl-BE" b="1" dirty="0" smtClean="0">
                <a:latin typeface="Calibri" panose="020F0502020204030204" pitchFamily="34" charset="0"/>
              </a:rPr>
              <a:t>│</a:t>
            </a:r>
            <a:fld id="{B263F6C6-2226-4286-8995-C42CB1E7C290}" type="slidenum">
              <a:rPr lang="nl-BE" smtClean="0">
                <a:latin typeface="Calibri" panose="020F0502020204030204" pitchFamily="34" charset="0"/>
              </a:rPr>
              <a:pPr/>
              <a:t>‹nr.›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>
                <a:latin typeface="Flanders Art Sans Bold" pitchFamily="50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Flanders Art Sans" panose="00000500000000000000" pitchFamily="50" charset="0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Flanders Art Sans" panose="00000500000000000000" pitchFamily="50" charset="0"/>
              </a:defRPr>
            </a:lvl2pPr>
            <a:lvl3pPr>
              <a:lnSpc>
                <a:spcPct val="90000"/>
              </a:lnSpc>
              <a:buSzPct val="85000"/>
              <a:defRPr>
                <a:latin typeface="Flanders Art Sans" panose="00000500000000000000" pitchFamily="50" charset="0"/>
              </a:defRPr>
            </a:lvl3pPr>
            <a:lvl4pPr>
              <a:lnSpc>
                <a:spcPct val="90000"/>
              </a:lnSpc>
              <a:defRPr>
                <a:latin typeface="Flanders Art Sans" panose="00000500000000000000" pitchFamily="50" charset="0"/>
              </a:defRPr>
            </a:lvl4pPr>
            <a:lvl5pPr>
              <a:lnSpc>
                <a:spcPct val="90000"/>
              </a:lnSpc>
              <a:defRPr>
                <a:latin typeface="Flanders Art Sans" panose="00000500000000000000" pitchFamily="50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5857200"/>
            <a:ext cx="1836000" cy="7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33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/>
            </a:lvl1pPr>
          </a:lstStyle>
          <a:p>
            <a:fld id="{7749CDD0-7D77-4D23-9A27-F361E39BA472}" type="datetime1">
              <a:rPr lang="nl-BE" smtClean="0"/>
              <a:pPr/>
              <a:t>14/04/2016</a:t>
            </a:fld>
            <a:r>
              <a:rPr lang="nl-BE" dirty="0" smtClean="0"/>
              <a:t> </a:t>
            </a:r>
            <a:r>
              <a:rPr lang="nl-BE" b="1" dirty="0" smtClean="0">
                <a:latin typeface="Calibri" panose="020F0502020204030204" pitchFamily="34" charset="0"/>
              </a:rPr>
              <a:t>│</a:t>
            </a:r>
            <a:fld id="{B263F6C6-2226-4286-8995-C42CB1E7C290}" type="slidenum">
              <a:rPr lang="nl-BE" smtClean="0">
                <a:latin typeface="Calibri" panose="020F0502020204030204" pitchFamily="34" charset="0"/>
              </a:rPr>
              <a:pPr/>
              <a:t>‹nr.›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>
                <a:latin typeface="Flanders Art Sans Bold" pitchFamily="50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Flanders Art Sans" panose="00000500000000000000" pitchFamily="50" charset="0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Flanders Art Sans" panose="00000500000000000000" pitchFamily="50" charset="0"/>
              </a:defRPr>
            </a:lvl2pPr>
            <a:lvl3pPr>
              <a:lnSpc>
                <a:spcPct val="90000"/>
              </a:lnSpc>
              <a:buSzPct val="85000"/>
              <a:defRPr>
                <a:latin typeface="Flanders Art Sans" panose="00000500000000000000" pitchFamily="50" charset="0"/>
              </a:defRPr>
            </a:lvl3pPr>
            <a:lvl4pPr>
              <a:lnSpc>
                <a:spcPct val="90000"/>
              </a:lnSpc>
              <a:defRPr>
                <a:latin typeface="Flanders Art Sans" panose="00000500000000000000" pitchFamily="50" charset="0"/>
              </a:defRPr>
            </a:lvl4pPr>
            <a:lvl5pPr>
              <a:lnSpc>
                <a:spcPct val="90000"/>
              </a:lnSpc>
              <a:defRPr>
                <a:latin typeface="Flanders Art Sans" panose="00000500000000000000" pitchFamily="50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5857200"/>
            <a:ext cx="1836000" cy="7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85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1AA-8A88-41E4-AD21-F51370311252}" type="datetimeFigureOut">
              <a:rPr lang="nl-BE" smtClean="0"/>
              <a:t>14/04/2016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1D51-171F-47A8-8075-F8196A3D96C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3776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1AA-8A88-41E4-AD21-F51370311252}" type="datetimeFigureOut">
              <a:rPr lang="nl-BE" smtClean="0"/>
              <a:t>14/04/2016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1D51-171F-47A8-8075-F8196A3D96C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888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1AA-8A88-41E4-AD21-F51370311252}" type="datetimeFigureOut">
              <a:rPr lang="nl-BE" smtClean="0"/>
              <a:t>14/04/2016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1D51-171F-47A8-8075-F8196A3D96C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550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1AA-8A88-41E4-AD21-F51370311252}" type="datetimeFigureOut">
              <a:rPr lang="nl-BE" smtClean="0"/>
              <a:t>14/04/2016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1D51-171F-47A8-8075-F8196A3D96C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314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1AA-8A88-41E4-AD21-F51370311252}" type="datetimeFigureOut">
              <a:rPr lang="nl-BE" smtClean="0"/>
              <a:t>14/04/2016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1D51-171F-47A8-8075-F8196A3D96C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976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1AA-8A88-41E4-AD21-F51370311252}" type="datetimeFigureOut">
              <a:rPr lang="nl-BE" smtClean="0"/>
              <a:t>14/04/2016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1D51-171F-47A8-8075-F8196A3D96C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316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1AA-8A88-41E4-AD21-F51370311252}" type="datetimeFigureOut">
              <a:rPr lang="nl-BE" smtClean="0"/>
              <a:t>14/04/2016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1D51-171F-47A8-8075-F8196A3D96C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02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1AA-8A88-41E4-AD21-F51370311252}" type="datetimeFigureOut">
              <a:rPr lang="nl-BE" smtClean="0"/>
              <a:t>14/04/2016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1D51-171F-47A8-8075-F8196A3D96C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3368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C31AA-8A88-41E4-AD21-F51370311252}" type="datetimeFigureOut">
              <a:rPr lang="nl-BE" smtClean="0"/>
              <a:t>14/04/2016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81D51-171F-47A8-8075-F8196A3D96C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393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  <p:sldLayoutId id="214748367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nl-BE" altLang="nl-BE" sz="4000" kern="0" dirty="0" smtClean="0">
                <a:solidFill>
                  <a:srgbClr val="808080"/>
                </a:solidFill>
                <a:latin typeface="Calibri Light" panose="020F0302020204030204" pitchFamily="34" charset="0"/>
              </a:rPr>
              <a:t/>
            </a:r>
            <a:br>
              <a:rPr lang="nl-BE" altLang="nl-BE" sz="4000" kern="0" dirty="0" smtClean="0">
                <a:solidFill>
                  <a:srgbClr val="808080"/>
                </a:solidFill>
                <a:latin typeface="Calibri Light" panose="020F0302020204030204" pitchFamily="34" charset="0"/>
              </a:rPr>
            </a:br>
            <a:r>
              <a:rPr lang="nl-BE" altLang="nl-BE" sz="4000" kern="0" dirty="0" smtClean="0">
                <a:solidFill>
                  <a:srgbClr val="808080"/>
                </a:solidFill>
                <a:latin typeface="Calibri Light" panose="020F0302020204030204" pitchFamily="34" charset="0"/>
              </a:rPr>
              <a:t>Projectbureau Herbestemming Kerken</a:t>
            </a:r>
            <a:br>
              <a:rPr lang="nl-BE" altLang="nl-BE" sz="4000" kern="0" dirty="0" smtClean="0">
                <a:solidFill>
                  <a:srgbClr val="808080"/>
                </a:solidFill>
                <a:latin typeface="Calibri Light" panose="020F0302020204030204" pitchFamily="34" charset="0"/>
              </a:rPr>
            </a:br>
            <a:r>
              <a:rPr lang="nl-BE" altLang="nl-BE" sz="3600" kern="0" dirty="0" smtClean="0">
                <a:solidFill>
                  <a:srgbClr val="808080"/>
                </a:solidFill>
                <a:latin typeface="Calibri Light" panose="020F0302020204030204" pitchFamily="34" charset="0"/>
              </a:rPr>
              <a:t>Begeleidingsaanbod </a:t>
            </a:r>
            <a:r>
              <a:rPr lang="nl-BE" altLang="nl-BE" sz="3600" kern="0" dirty="0">
                <a:solidFill>
                  <a:srgbClr val="808080"/>
                </a:solidFill>
                <a:latin typeface="Calibri Light" panose="020F0302020204030204" pitchFamily="34" charset="0"/>
              </a:rPr>
              <a:t>voor steden en gemeenten </a:t>
            </a:r>
            <a:br>
              <a:rPr lang="nl-BE" altLang="nl-BE" sz="3600" kern="0" dirty="0">
                <a:solidFill>
                  <a:srgbClr val="808080"/>
                </a:solidFill>
                <a:latin typeface="Calibri Light" panose="020F0302020204030204" pitchFamily="34" charset="0"/>
              </a:rPr>
            </a:br>
            <a:r>
              <a:rPr lang="nl-BE" altLang="nl-BE" sz="3600" kern="0" dirty="0">
                <a:solidFill>
                  <a:srgbClr val="808080"/>
                </a:solidFill>
                <a:latin typeface="Calibri Light" panose="020F0302020204030204" pitchFamily="34" charset="0"/>
              </a:rPr>
              <a:t>voor </a:t>
            </a:r>
            <a:r>
              <a:rPr lang="nl-BE" altLang="nl-BE" sz="3600" kern="0" dirty="0" smtClean="0">
                <a:solidFill>
                  <a:srgbClr val="808080"/>
                </a:solidFill>
                <a:latin typeface="Calibri Light" panose="020F0302020204030204" pitchFamily="34" charset="0"/>
              </a:rPr>
              <a:t>haalbaarheidsonderzoeken </a:t>
            </a:r>
            <a:r>
              <a:rPr lang="nl-BE" altLang="nl-BE" sz="3600" kern="0" dirty="0">
                <a:solidFill>
                  <a:srgbClr val="808080"/>
                </a:solidFill>
                <a:latin typeface="Calibri Light" panose="020F0302020204030204" pitchFamily="34" charset="0"/>
              </a:rPr>
              <a:t>rond de toekomst van parochiekerken</a:t>
            </a:r>
            <a:r>
              <a:rPr lang="nl-BE" altLang="nl-BE" sz="3100" kern="0" dirty="0">
                <a:solidFill>
                  <a:srgbClr val="808080"/>
                </a:solidFill>
                <a:latin typeface="Calibri Light" panose="020F0302020204030204" pitchFamily="34" charset="0"/>
              </a:rPr>
              <a:t/>
            </a:r>
            <a:br>
              <a:rPr lang="nl-BE" altLang="nl-BE" sz="3100" kern="0" dirty="0">
                <a:solidFill>
                  <a:srgbClr val="808080"/>
                </a:solidFill>
                <a:latin typeface="Calibri Light" panose="020F0302020204030204" pitchFamily="34" charset="0"/>
              </a:rPr>
            </a:br>
            <a:endParaRPr lang="nl-BE" sz="5300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879" y="2958059"/>
            <a:ext cx="2198687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3969146" y="3031024"/>
            <a:ext cx="756745" cy="51500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kstvak 5"/>
          <p:cNvSpPr txBox="1"/>
          <p:nvPr/>
        </p:nvSpPr>
        <p:spPr>
          <a:xfrm>
            <a:off x="113802" y="4687619"/>
            <a:ext cx="899720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2000" b="1" dirty="0" smtClean="0">
                <a:latin typeface="+mj-lt"/>
              </a:rPr>
              <a:t>Samenwerkingsverband </a:t>
            </a:r>
          </a:p>
          <a:p>
            <a:pPr algn="ctr"/>
            <a:r>
              <a:rPr lang="nl-BE" sz="2000" dirty="0" smtClean="0">
                <a:latin typeface="+mj-lt"/>
              </a:rPr>
              <a:t>VVSG – VLINTER – KCVS</a:t>
            </a:r>
          </a:p>
          <a:p>
            <a:pPr algn="ctr"/>
            <a:r>
              <a:rPr lang="nl-BE" sz="2000" dirty="0" smtClean="0">
                <a:latin typeface="+mj-lt"/>
              </a:rPr>
              <a:t>VLAAMS BOUWMEESTER</a:t>
            </a:r>
          </a:p>
          <a:p>
            <a:pPr algn="ctr"/>
            <a:r>
              <a:rPr lang="nl-BE" sz="2000" dirty="0" smtClean="0">
                <a:latin typeface="+mj-lt"/>
              </a:rPr>
              <a:t>CRKC</a:t>
            </a:r>
          </a:p>
          <a:p>
            <a:pPr algn="ctr"/>
            <a:r>
              <a:rPr lang="nl-BE" sz="2000" dirty="0" smtClean="0">
                <a:latin typeface="+mj-lt"/>
              </a:rPr>
              <a:t>MP G.BOURGEOIS  (erfgoed) EN MIN. L.HOMANS (eredienst en binnenlands bestuur)</a:t>
            </a:r>
            <a:endParaRPr lang="nl-BE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929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altLang="nl-BE" sz="3600" dirty="0">
                <a:latin typeface="Arial" panose="020B0604020202020204" pitchFamily="34" charset="0"/>
                <a:cs typeface="Arial" panose="020B0604020202020204" pitchFamily="34" charset="0"/>
              </a:rPr>
              <a:t>Complexe dossiers</a:t>
            </a:r>
            <a:br>
              <a:rPr lang="nl-BE" altLang="nl-BE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altLang="nl-BE" sz="3600" dirty="0">
                <a:latin typeface="Arial" panose="020B0604020202020204" pitchFamily="34" charset="0"/>
                <a:cs typeface="Arial" panose="020B0604020202020204" pitchFamily="34" charset="0"/>
              </a:rPr>
              <a:t>20.000€ (excl. BTW)</a:t>
            </a:r>
            <a:r>
              <a:rPr lang="nl-BE" altLang="nl-BE" sz="3600" dirty="0"/>
              <a:t/>
            </a:r>
            <a:br>
              <a:rPr lang="nl-BE" altLang="nl-BE" sz="3600" dirty="0"/>
            </a:br>
            <a:endParaRPr lang="nl-BE" dirty="0"/>
          </a:p>
        </p:txBody>
      </p:sp>
      <p:pic>
        <p:nvPicPr>
          <p:cNvPr id="5" name="Picture 5" descr="C:\Documents and Settings\Administrator\Mijn documenten\Mijn afbeeldingen\kerken\kerk12-580x38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51" y="1799321"/>
            <a:ext cx="4320480" cy="3444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Tijdelijke aanduiding voor inhoud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014" y="1799321"/>
            <a:ext cx="4208165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1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>
            <a:normAutofit/>
          </a:bodyPr>
          <a:lstStyle/>
          <a:p>
            <a:r>
              <a:rPr lang="nl-BE" dirty="0" smtClean="0">
                <a:solidFill>
                  <a:schemeClr val="bg2">
                    <a:lumMod val="90000"/>
                  </a:schemeClr>
                </a:solidFill>
              </a:rPr>
              <a:t>Samenvatting procedure 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1460938"/>
            <a:ext cx="8576441" cy="60749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BE" sz="2200" dirty="0" smtClean="0">
                <a:latin typeface="+mj-lt"/>
              </a:rPr>
              <a:t>Tot 13 juni : vrijblijvend indienen aanvraagformulier met informatie over kerkgebouw en mogelijke functie(s) na een (gedeeltelijke) herbestemming – gemeente tekent altijd mee het aanvraagformulier !</a:t>
            </a:r>
          </a:p>
          <a:p>
            <a:pPr>
              <a:buFontTx/>
              <a:buChar char="-"/>
            </a:pPr>
            <a:r>
              <a:rPr lang="nl-BE" sz="2200" dirty="0" smtClean="0">
                <a:latin typeface="+mj-lt"/>
              </a:rPr>
              <a:t>2</a:t>
            </a:r>
            <a:r>
              <a:rPr lang="nl-BE" sz="2200" baseline="30000" dirty="0" smtClean="0">
                <a:latin typeface="+mj-lt"/>
              </a:rPr>
              <a:t>de</a:t>
            </a:r>
            <a:r>
              <a:rPr lang="nl-BE" sz="2200" dirty="0" smtClean="0">
                <a:latin typeface="+mj-lt"/>
              </a:rPr>
              <a:t> helft juni : de aanvraag wordt al dan niet  geselecteerd voor een begeleid haalbaarheidsonderzoek</a:t>
            </a:r>
          </a:p>
          <a:p>
            <a:pPr>
              <a:buFontTx/>
              <a:buChar char="-"/>
            </a:pPr>
            <a:r>
              <a:rPr lang="nl-BE" sz="2200" dirty="0" smtClean="0">
                <a:latin typeface="+mj-lt"/>
              </a:rPr>
              <a:t>Contactgesprek : afspraken over voorwaarden, verloop …</a:t>
            </a:r>
          </a:p>
          <a:p>
            <a:pPr>
              <a:buFontTx/>
              <a:buChar char="-"/>
            </a:pPr>
            <a:r>
              <a:rPr lang="nl-BE" sz="2200" dirty="0" smtClean="0">
                <a:latin typeface="+mj-lt"/>
              </a:rPr>
              <a:t>Definitief plaatsen van de bestelling : bestelbon tekenen door het College Burgemeester en Schepenen en/of kerkbestuur </a:t>
            </a:r>
          </a:p>
          <a:p>
            <a:pPr>
              <a:buFontTx/>
              <a:buChar char="-"/>
            </a:pPr>
            <a:r>
              <a:rPr lang="nl-BE" sz="2200" dirty="0" smtClean="0">
                <a:latin typeface="+mj-lt"/>
              </a:rPr>
              <a:t>Uitvoering haalbaarheidsonderzoek : doorlooptijd 4 à 6 maand</a:t>
            </a:r>
          </a:p>
          <a:p>
            <a:pPr>
              <a:buFontTx/>
              <a:buChar char="-"/>
            </a:pPr>
            <a:r>
              <a:rPr lang="nl-BE" sz="2200" dirty="0" smtClean="0">
                <a:latin typeface="+mj-lt"/>
              </a:rPr>
              <a:t>Na oplevering eindrapport : betalen factuur van de ontwerpers en indienen factuur voor subsidies</a:t>
            </a:r>
          </a:p>
          <a:p>
            <a:pPr>
              <a:buFontTx/>
              <a:buChar char="-"/>
            </a:pPr>
            <a:endParaRPr lang="nl-BE" sz="6800" dirty="0" smtClean="0">
              <a:latin typeface="+mj-lt"/>
            </a:endParaRPr>
          </a:p>
          <a:p>
            <a:pPr>
              <a:buFontTx/>
              <a:buChar char="-"/>
            </a:pPr>
            <a:endParaRPr lang="nl-BE" sz="6800" dirty="0" smtClean="0">
              <a:latin typeface="+mj-lt"/>
            </a:endParaRPr>
          </a:p>
          <a:p>
            <a:pPr marL="0" indent="0">
              <a:buNone/>
            </a:pPr>
            <a:endParaRPr lang="nl-BE" sz="6000" dirty="0" smtClean="0">
              <a:latin typeface="+mj-lt"/>
            </a:endParaRPr>
          </a:p>
          <a:p>
            <a:pPr marL="0" indent="0">
              <a:buNone/>
            </a:pPr>
            <a:endParaRPr lang="nl-BE" sz="3100" dirty="0" smtClean="0">
              <a:latin typeface="+mj-lt"/>
            </a:endParaRPr>
          </a:p>
          <a:p>
            <a:pPr>
              <a:buFontTx/>
              <a:buChar char="-"/>
            </a:pPr>
            <a:endParaRPr lang="nl-BE" sz="3100" dirty="0" smtClean="0">
              <a:latin typeface="+mj-lt"/>
            </a:endParaRPr>
          </a:p>
          <a:p>
            <a:pPr marL="0" indent="0">
              <a:buNone/>
            </a:pPr>
            <a:endParaRPr lang="nl-BE" sz="3100" dirty="0" smtClean="0">
              <a:latin typeface="+mj-lt"/>
            </a:endParaRPr>
          </a:p>
          <a:p>
            <a:pPr lvl="1"/>
            <a:endParaRPr lang="nl-BE" sz="3100" dirty="0" smtClean="0">
              <a:latin typeface="+mj-lt"/>
            </a:endParaRPr>
          </a:p>
          <a:p>
            <a:pPr marL="0" indent="0">
              <a:buNone/>
            </a:pPr>
            <a:endParaRPr lang="nl-B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 smtClean="0">
                <a:solidFill>
                  <a:schemeClr val="bg2">
                    <a:lumMod val="90000"/>
                  </a:schemeClr>
                </a:solidFill>
              </a:rPr>
              <a:t>Wijzigende context</a:t>
            </a:r>
            <a:r>
              <a:rPr lang="nl-BE" altLang="nl-BE" sz="2954" dirty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nl-BE" altLang="nl-BE" sz="2954" dirty="0">
                <a:solidFill>
                  <a:schemeClr val="bg2">
                    <a:lumMod val="90000"/>
                  </a:schemeClr>
                </a:solidFill>
              </a:rPr>
            </a:br>
            <a:endParaRPr lang="nl-BE" altLang="nl-BE" sz="1846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405210"/>
            <a:ext cx="7886700" cy="435133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nl-BE" altLang="nl-BE" sz="2400" dirty="0" smtClean="0">
                <a:latin typeface="+mj-lt"/>
              </a:rPr>
              <a:t>Ontkerkelijking, minder priesters, verminderd aanbod aan erediensten</a:t>
            </a:r>
          </a:p>
          <a:p>
            <a:pPr>
              <a:defRPr/>
            </a:pPr>
            <a:r>
              <a:rPr lang="nl-BE" altLang="nl-BE" sz="2400" dirty="0" smtClean="0">
                <a:latin typeface="+mj-lt"/>
              </a:rPr>
              <a:t>Groeiende bezorgdheid over toename investerings- en exploitatiekost</a:t>
            </a:r>
          </a:p>
          <a:p>
            <a:pPr>
              <a:defRPr/>
            </a:pPr>
            <a:r>
              <a:rPr lang="nl-BE" altLang="nl-BE" sz="2400" dirty="0" smtClean="0">
                <a:latin typeface="+mj-lt"/>
              </a:rPr>
              <a:t>Wijzigend beleid bisdommen : richtlijnen over gebruik parochiekerken, opschaling naar nieuwe pastorale entiteiten..</a:t>
            </a:r>
          </a:p>
          <a:p>
            <a:pPr marL="0" indent="0">
              <a:defRPr/>
            </a:pPr>
            <a:r>
              <a:rPr lang="nl-BE" altLang="nl-BE" sz="2400" dirty="0" smtClean="0">
                <a:latin typeface="+mj-lt"/>
              </a:rPr>
              <a:t>  Wijzigend Vlaams Beleid</a:t>
            </a:r>
          </a:p>
          <a:p>
            <a:pPr lvl="1"/>
            <a:r>
              <a:rPr lang="nl-BE" altLang="nl-BE" dirty="0">
                <a:latin typeface="+mj-lt"/>
              </a:rPr>
              <a:t>Eredienstendecreet</a:t>
            </a:r>
          </a:p>
          <a:p>
            <a:pPr lvl="1"/>
            <a:r>
              <a:rPr lang="nl-BE" altLang="nl-BE" dirty="0">
                <a:latin typeface="+mj-lt"/>
              </a:rPr>
              <a:t>Subsidiedecreet niet-beschermde gebouwen van de eredienst</a:t>
            </a:r>
          </a:p>
          <a:p>
            <a:pPr lvl="1"/>
            <a:r>
              <a:rPr lang="nl-BE" altLang="nl-BE" dirty="0">
                <a:latin typeface="+mj-lt"/>
              </a:rPr>
              <a:t>Onroerend erfgoeddecreet</a:t>
            </a:r>
          </a:p>
          <a:p>
            <a:pPr lvl="1"/>
            <a:r>
              <a:rPr lang="nl-BE" altLang="nl-BE" dirty="0">
                <a:latin typeface="+mj-lt"/>
              </a:rPr>
              <a:t>Conceptnota en omzendbrief </a:t>
            </a:r>
            <a:r>
              <a:rPr lang="nl-BE" altLang="nl-BE" dirty="0" err="1" smtClean="0">
                <a:latin typeface="+mj-lt"/>
              </a:rPr>
              <a:t>Min.G.Bourgeois</a:t>
            </a:r>
            <a:endParaRPr lang="nl-BE" altLang="nl-BE" dirty="0" smtClean="0">
              <a:latin typeface="+mj-lt"/>
            </a:endParaRPr>
          </a:p>
          <a:p>
            <a:pPr lvl="1"/>
            <a:r>
              <a:rPr lang="nl-BE" altLang="nl-BE" dirty="0" smtClean="0">
                <a:latin typeface="+mj-lt"/>
              </a:rPr>
              <a:t>Ontwerp wijziging Onroerend Erfgoeddecreet</a:t>
            </a:r>
            <a:endParaRPr lang="nl-BE" altLang="nl-BE" dirty="0">
              <a:latin typeface="+mj-lt"/>
            </a:endParaRPr>
          </a:p>
          <a:p>
            <a:pPr lvl="0"/>
            <a:endParaRPr lang="nl-BE" altLang="nl-BE" dirty="0"/>
          </a:p>
          <a:p>
            <a:pPr marL="0" indent="0">
              <a:defRPr/>
            </a:pPr>
            <a:endParaRPr lang="nl-BE" altLang="nl-BE" sz="3692" dirty="0"/>
          </a:p>
        </p:txBody>
      </p:sp>
    </p:spTree>
    <p:extLst>
      <p:ext uri="{BB962C8B-B14F-4D97-AF65-F5344CB8AC3E}">
        <p14:creationId xmlns:p14="http://schemas.microsoft.com/office/powerpoint/2010/main" val="104651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2">
                    <a:lumMod val="90000"/>
                  </a:schemeClr>
                </a:solidFill>
              </a:rPr>
              <a:t>Situatie op het terrein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400" dirty="0" smtClean="0">
                <a:latin typeface="+mj-lt"/>
              </a:rPr>
              <a:t>Gezamenlijke zoektocht </a:t>
            </a:r>
            <a:r>
              <a:rPr lang="nl-BE" sz="2400" dirty="0">
                <a:latin typeface="+mj-lt"/>
              </a:rPr>
              <a:t>(</a:t>
            </a:r>
            <a:r>
              <a:rPr lang="nl-BE" sz="2400" dirty="0" smtClean="0">
                <a:latin typeface="+mj-lt"/>
              </a:rPr>
              <a:t>centrale) kerkbesturen en gemeenten rond de toekomst van de parochiekerken op het grondgebied van een gemeente/stad (onder de vorm van opmaak van parochiekerkenplannen, studies …. )</a:t>
            </a:r>
          </a:p>
          <a:p>
            <a:r>
              <a:rPr lang="nl-BE" sz="2400" dirty="0" smtClean="0">
                <a:latin typeface="+mj-lt"/>
              </a:rPr>
              <a:t>Toenemend draagvlak voor een nieuwe toekomst voor een aantal hiertoe geselecteerde kerkgebouwen (onder de vorm van suggesties, overwegingen, denkoefeningen …)</a:t>
            </a:r>
          </a:p>
          <a:p>
            <a:pPr marL="0" indent="0">
              <a:buNone/>
            </a:pPr>
            <a:endParaRPr lang="nl-BE" sz="2400" b="1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nl-BE" sz="2400" b="1" dirty="0" smtClean="0">
                <a:solidFill>
                  <a:srgbClr val="FF0000"/>
                </a:solidFill>
                <a:latin typeface="+mj-lt"/>
              </a:rPr>
              <a:t>Vaststelling : onzekerheid of de suggesties voor een gedeeltelijke of volledige herbestemming wel haalbaar, uitvoerbaar, betaalbaar, kwaliteitsvol zullen zijn ….</a:t>
            </a:r>
          </a:p>
          <a:p>
            <a:pPr marL="0" indent="0">
              <a:buNone/>
            </a:pPr>
            <a:endParaRPr lang="nl-BE" sz="2400" dirty="0" smtClean="0">
              <a:solidFill>
                <a:srgbClr val="FF0000"/>
              </a:solidFill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0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9794" y="484846"/>
            <a:ext cx="8630964" cy="1298512"/>
          </a:xfrm>
        </p:spPr>
        <p:txBody>
          <a:bodyPr>
            <a:normAutofit fontScale="90000"/>
          </a:bodyPr>
          <a:lstStyle/>
          <a:p>
            <a:r>
              <a:rPr lang="nl-BE" dirty="0">
                <a:solidFill>
                  <a:schemeClr val="bg2">
                    <a:lumMod val="90000"/>
                  </a:schemeClr>
                </a:solidFill>
              </a:rPr>
              <a:t>A</a:t>
            </a:r>
            <a:r>
              <a:rPr lang="nl-BE" dirty="0" smtClean="0">
                <a:solidFill>
                  <a:schemeClr val="bg2">
                    <a:lumMod val="90000"/>
                  </a:schemeClr>
                </a:solidFill>
              </a:rPr>
              <a:t>anbod van het Projectbureau Herbestemming Kerken</a:t>
            </a:r>
            <a:br>
              <a:rPr lang="nl-BE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nl-BE" dirty="0" smtClean="0"/>
              <a:t> 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3442" y="1105475"/>
            <a:ext cx="8180980" cy="609505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l-BE" sz="2200" b="1" dirty="0" smtClean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>
              <a:buNone/>
            </a:pPr>
            <a:r>
              <a:rPr lang="nl-BE" sz="2400" b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Opzet </a:t>
            </a:r>
            <a:r>
              <a:rPr lang="nl-BE" sz="24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: </a:t>
            </a:r>
            <a:endParaRPr lang="nl-BE" sz="2400" b="1" dirty="0" smtClean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>
              <a:buNone/>
            </a:pPr>
            <a:r>
              <a:rPr lang="nl-BE" sz="24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Een eenvoudig en snel inzetbaar instrument om duidelijkheid </a:t>
            </a:r>
            <a:r>
              <a:rPr lang="nl-BE" sz="2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krijgen over wenselijkheid/haalbaarheid van suggesties en scenario’s</a:t>
            </a:r>
            <a:r>
              <a:rPr lang="nl-BE" sz="24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nl-BE" sz="2400" dirty="0">
                <a:solidFill>
                  <a:prstClr val="black"/>
                </a:solidFill>
                <a:ea typeface="+mj-ea"/>
                <a:cs typeface="+mj-cs"/>
              </a:rPr>
            </a:br>
            <a:endParaRPr lang="nl-BE" sz="24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nl-BE" sz="2400" b="1" dirty="0" smtClean="0">
                <a:latin typeface="+mj-lt"/>
              </a:rPr>
              <a:t>Voor wie : </a:t>
            </a:r>
          </a:p>
          <a:p>
            <a:pPr marL="0" indent="0">
              <a:buNone/>
            </a:pPr>
            <a:r>
              <a:rPr lang="nl-BE" sz="2400" dirty="0" smtClean="0">
                <a:latin typeface="+mj-lt"/>
              </a:rPr>
              <a:t>Voor steden/gemeenten en/of kerkbesturen die nadenken over concrete toekomstopties voor een parochiekerk</a:t>
            </a:r>
          </a:p>
          <a:p>
            <a:pPr marL="0" indent="0">
              <a:buNone/>
            </a:pPr>
            <a:endParaRPr lang="nl-BE" sz="2400" dirty="0">
              <a:latin typeface="+mj-lt"/>
            </a:endParaRPr>
          </a:p>
          <a:p>
            <a:pPr marL="0" indent="0">
              <a:buNone/>
            </a:pPr>
            <a:r>
              <a:rPr lang="nl-BE" sz="2400" b="1" dirty="0" smtClean="0">
                <a:latin typeface="+mj-lt"/>
              </a:rPr>
              <a:t>Wanneer :</a:t>
            </a:r>
          </a:p>
          <a:p>
            <a:pPr marL="0" indent="0">
              <a:buNone/>
            </a:pPr>
            <a:r>
              <a:rPr lang="nl-BE" sz="2400" dirty="0" smtClean="0">
                <a:latin typeface="+mj-lt"/>
              </a:rPr>
              <a:t>Op het moment dat dit meest zinvol kan bijdragen tot een goede </a:t>
            </a:r>
            <a:r>
              <a:rPr lang="nl-BE" sz="2400" dirty="0" err="1" smtClean="0">
                <a:latin typeface="+mj-lt"/>
              </a:rPr>
              <a:t>besluitingvorming</a:t>
            </a:r>
            <a:r>
              <a:rPr lang="nl-BE" sz="2400" dirty="0" smtClean="0">
                <a:latin typeface="+mj-lt"/>
              </a:rPr>
              <a:t>. Dit kan zowel in de fase van opmaak van een parochiekerkenplan of als eerste stap voor uitvoering.</a:t>
            </a:r>
          </a:p>
          <a:p>
            <a:pPr marL="0" indent="0">
              <a:buNone/>
            </a:pPr>
            <a:endParaRPr lang="nl-BE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18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>
            <a:normAutofit/>
          </a:bodyPr>
          <a:lstStyle/>
          <a:p>
            <a:r>
              <a:rPr lang="nl-BE" dirty="0" smtClean="0">
                <a:solidFill>
                  <a:schemeClr val="bg2">
                    <a:lumMod val="90000"/>
                  </a:schemeClr>
                </a:solidFill>
              </a:rPr>
              <a:t>Aanpak 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1460938"/>
            <a:ext cx="8576441" cy="6074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b="1" dirty="0" smtClean="0">
                <a:latin typeface="+mj-lt"/>
              </a:rPr>
              <a:t>Jaarlijkse oproep : </a:t>
            </a:r>
          </a:p>
          <a:p>
            <a:pPr marL="0" indent="0">
              <a:buNone/>
            </a:pPr>
            <a:r>
              <a:rPr lang="nl-BE" sz="2400" dirty="0" smtClean="0">
                <a:latin typeface="+mj-lt"/>
              </a:rPr>
              <a:t> Steden/gemeenten en/of kerkbesturen kunnen zich via eenvoudig aanvraagformulier kandidaat stellen voor een </a:t>
            </a:r>
            <a:r>
              <a:rPr lang="nl-BE" sz="2400" b="1" dirty="0" smtClean="0">
                <a:latin typeface="+mj-lt"/>
              </a:rPr>
              <a:t>begeleid haalbaarheidsonderzoek</a:t>
            </a:r>
          </a:p>
          <a:p>
            <a:pPr marL="0" indent="0">
              <a:buNone/>
            </a:pPr>
            <a:r>
              <a:rPr lang="nl-BE" sz="2400" dirty="0" smtClean="0">
                <a:latin typeface="+mj-lt"/>
              </a:rPr>
              <a:t>Volgende oproep : 15 mei, aanvraag indienen voor 13 juni. </a:t>
            </a:r>
          </a:p>
          <a:p>
            <a:pPr marL="0" indent="0">
              <a:buNone/>
            </a:pPr>
            <a:r>
              <a:rPr lang="nl-BE" sz="2400" dirty="0" smtClean="0">
                <a:latin typeface="+mj-lt"/>
              </a:rPr>
              <a:t>Aanvraagformulier beschikbaar via VVSG, Vlaams Bouwmeester, CRKC, Intercommunales ....</a:t>
            </a:r>
          </a:p>
          <a:p>
            <a:pPr marL="0" indent="0">
              <a:buNone/>
            </a:pPr>
            <a:endParaRPr lang="nl-BE" sz="2400" b="1" dirty="0" smtClean="0">
              <a:latin typeface="+mj-lt"/>
            </a:endParaRPr>
          </a:p>
          <a:p>
            <a:pPr marL="0" indent="0">
              <a:buNone/>
            </a:pPr>
            <a:r>
              <a:rPr lang="nl-BE" sz="2400" b="1" dirty="0" smtClean="0">
                <a:latin typeface="+mj-lt"/>
              </a:rPr>
              <a:t>Selectie :</a:t>
            </a:r>
            <a:r>
              <a:rPr lang="nl-BE" sz="2400" dirty="0" smtClean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nl-BE" sz="2400" dirty="0">
                <a:latin typeface="+mj-lt"/>
              </a:rPr>
              <a:t>P</a:t>
            </a:r>
            <a:r>
              <a:rPr lang="nl-BE" sz="2400" dirty="0" smtClean="0">
                <a:latin typeface="+mj-lt"/>
              </a:rPr>
              <a:t>er jaar worden 30 aanvragen weerhouden (op basis van spreiding, beschermd/niet beschermd, stad/platteland, aard van nieuwe functie …)</a:t>
            </a:r>
          </a:p>
          <a:p>
            <a:pPr marL="0" indent="0">
              <a:buNone/>
            </a:pPr>
            <a:endParaRPr lang="nl-BE" sz="2400" dirty="0">
              <a:latin typeface="+mj-lt"/>
            </a:endParaRPr>
          </a:p>
          <a:p>
            <a:pPr marL="0" indent="0">
              <a:buNone/>
            </a:pPr>
            <a:endParaRPr lang="nl-BE" sz="2400" dirty="0" smtClean="0">
              <a:latin typeface="+mj-lt"/>
            </a:endParaRPr>
          </a:p>
          <a:p>
            <a:pPr marL="0" indent="0">
              <a:buNone/>
            </a:pPr>
            <a:endParaRPr lang="nl-BE" sz="6800" dirty="0" smtClean="0">
              <a:latin typeface="+mj-lt"/>
            </a:endParaRPr>
          </a:p>
          <a:p>
            <a:pPr marL="0" indent="0">
              <a:buNone/>
            </a:pPr>
            <a:endParaRPr lang="nl-BE" sz="3100" dirty="0" smtClean="0">
              <a:latin typeface="+mj-lt"/>
            </a:endParaRPr>
          </a:p>
          <a:p>
            <a:pPr lvl="1"/>
            <a:endParaRPr lang="nl-BE" sz="3100" dirty="0" smtClean="0">
              <a:latin typeface="+mj-lt"/>
            </a:endParaRPr>
          </a:p>
          <a:p>
            <a:pPr marL="0" indent="0">
              <a:buNone/>
            </a:pPr>
            <a:endParaRPr lang="nl-B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4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3442" y="-26953"/>
            <a:ext cx="8630964" cy="1298512"/>
          </a:xfrm>
        </p:spPr>
        <p:txBody>
          <a:bodyPr>
            <a:normAutofit/>
          </a:bodyPr>
          <a:lstStyle/>
          <a:p>
            <a:r>
              <a:rPr lang="nl-BE" dirty="0" smtClean="0">
                <a:solidFill>
                  <a:schemeClr val="bg2">
                    <a:lumMod val="90000"/>
                  </a:schemeClr>
                </a:solidFill>
              </a:rPr>
              <a:t>Stappen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3442" y="928046"/>
            <a:ext cx="8180980" cy="60937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2200" dirty="0" smtClean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nl-BE" sz="2200" dirty="0" smtClean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nl-BE" sz="2400" dirty="0" smtClean="0">
                <a:latin typeface="+mj-lt"/>
              </a:rPr>
              <a:t>- </a:t>
            </a:r>
            <a:r>
              <a:rPr lang="nl-BE" sz="2400" b="1" dirty="0" smtClean="0">
                <a:latin typeface="+mj-lt"/>
              </a:rPr>
              <a:t>Contactgesprek </a:t>
            </a:r>
            <a:r>
              <a:rPr lang="nl-BE" sz="2400" dirty="0" smtClean="0">
                <a:latin typeface="+mj-lt"/>
              </a:rPr>
              <a:t>: afspraken aanpak, verloop …</a:t>
            </a:r>
          </a:p>
          <a:p>
            <a:pPr marL="0" indent="0">
              <a:buNone/>
            </a:pPr>
            <a:r>
              <a:rPr lang="nl-BE" sz="2400" dirty="0" smtClean="0">
                <a:latin typeface="+mj-lt"/>
              </a:rPr>
              <a:t>- </a:t>
            </a:r>
            <a:r>
              <a:rPr lang="nl-BE" sz="2400" b="1" dirty="0" smtClean="0">
                <a:latin typeface="+mj-lt"/>
              </a:rPr>
              <a:t>Bestelbon</a:t>
            </a:r>
            <a:r>
              <a:rPr lang="nl-BE" sz="2400" dirty="0" smtClean="0">
                <a:latin typeface="+mj-lt"/>
              </a:rPr>
              <a:t> : vastleggen afspraken, prijs etc.</a:t>
            </a:r>
          </a:p>
          <a:p>
            <a:pPr marL="0" indent="0">
              <a:buNone/>
            </a:pPr>
            <a:r>
              <a:rPr lang="nl-BE" sz="2400" dirty="0" smtClean="0">
                <a:latin typeface="+mj-lt"/>
              </a:rPr>
              <a:t>- </a:t>
            </a:r>
            <a:r>
              <a:rPr lang="nl-BE" sz="2400" b="1" dirty="0" smtClean="0">
                <a:latin typeface="+mj-lt"/>
              </a:rPr>
              <a:t>Concreet verloop haalbaarheidsonderzoek </a:t>
            </a:r>
            <a:r>
              <a:rPr lang="nl-BE" sz="2400" dirty="0" smtClean="0">
                <a:latin typeface="+mj-lt"/>
              </a:rPr>
              <a:t>: drie overlegmomenten ter plaatse (voorbereid en begeleid vanuit projectbureau en ontwerpbureau)</a:t>
            </a:r>
          </a:p>
          <a:p>
            <a:pPr lvl="1"/>
            <a:r>
              <a:rPr lang="nl-BE" i="1" dirty="0" smtClean="0">
                <a:latin typeface="+mj-lt"/>
              </a:rPr>
              <a:t>Intake-vergadering </a:t>
            </a:r>
            <a:r>
              <a:rPr lang="nl-BE" dirty="0" smtClean="0">
                <a:latin typeface="+mj-lt"/>
              </a:rPr>
              <a:t>: gesprek gemeente/kerkbestuur/ontwerpers : alle beschikbare documenten </a:t>
            </a:r>
            <a:r>
              <a:rPr lang="nl-BE" dirty="0" err="1" smtClean="0">
                <a:latin typeface="+mj-lt"/>
              </a:rPr>
              <a:t>ivm</a:t>
            </a:r>
            <a:r>
              <a:rPr lang="nl-BE" dirty="0" smtClean="0">
                <a:latin typeface="+mj-lt"/>
              </a:rPr>
              <a:t> gebouw (archief, opmetingsplannen ..) en functies (programma, volumes, verwachtingen …) + bezoek aan kerkgebouw</a:t>
            </a:r>
          </a:p>
          <a:p>
            <a:pPr lvl="1"/>
            <a:r>
              <a:rPr lang="nl-BE" i="1" dirty="0" smtClean="0">
                <a:latin typeface="+mj-lt"/>
              </a:rPr>
              <a:t>Scenariovergadering</a:t>
            </a:r>
            <a:r>
              <a:rPr lang="nl-BE" dirty="0" smtClean="0">
                <a:latin typeface="+mj-lt"/>
              </a:rPr>
              <a:t> : ontwerpers stellen minimum 3 scenario’s voor. Discussie en keuze voorkeurscenario</a:t>
            </a:r>
          </a:p>
          <a:p>
            <a:pPr lvl="1"/>
            <a:r>
              <a:rPr lang="nl-BE" i="1" dirty="0" smtClean="0">
                <a:latin typeface="+mj-lt"/>
              </a:rPr>
              <a:t>Slotvergadering</a:t>
            </a:r>
            <a:r>
              <a:rPr lang="nl-BE" dirty="0" smtClean="0">
                <a:latin typeface="+mj-lt"/>
              </a:rPr>
              <a:t> : presentatie uitgewerkt scenario en budgettering</a:t>
            </a:r>
          </a:p>
          <a:p>
            <a:pPr lvl="1"/>
            <a:r>
              <a:rPr lang="nl-BE" dirty="0" smtClean="0">
                <a:latin typeface="+mj-lt"/>
              </a:rPr>
              <a:t>Bezorgen eindrapport</a:t>
            </a:r>
          </a:p>
          <a:p>
            <a:pPr marL="457200" lvl="1" indent="0">
              <a:buNone/>
            </a:pPr>
            <a:endParaRPr lang="nl-BE" sz="2200" dirty="0" smtClean="0">
              <a:latin typeface="+mj-lt"/>
            </a:endParaRPr>
          </a:p>
          <a:p>
            <a:pPr lvl="1"/>
            <a:endParaRPr lang="nl-BE" sz="2200" dirty="0" smtClean="0">
              <a:latin typeface="+mj-lt"/>
            </a:endParaRPr>
          </a:p>
          <a:p>
            <a:pPr marL="0" indent="0">
              <a:buNone/>
            </a:pPr>
            <a:endParaRPr lang="nl-BE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4792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>
            <a:normAutofit/>
          </a:bodyPr>
          <a:lstStyle/>
          <a:p>
            <a:r>
              <a:rPr lang="nl-BE" dirty="0" smtClean="0">
                <a:solidFill>
                  <a:schemeClr val="bg2">
                    <a:lumMod val="90000"/>
                  </a:schemeClr>
                </a:solidFill>
              </a:rPr>
              <a:t>Financieel 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1460938"/>
            <a:ext cx="8576441" cy="60749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BE" sz="2400" dirty="0" smtClean="0">
                <a:latin typeface="+mj-lt"/>
              </a:rPr>
              <a:t>Begeleiding : gratis (financiering samenwerkingsverband)</a:t>
            </a:r>
          </a:p>
          <a:p>
            <a:pPr>
              <a:buFontTx/>
              <a:buChar char="-"/>
            </a:pPr>
            <a:r>
              <a:rPr lang="nl-BE" sz="2400" dirty="0" smtClean="0">
                <a:latin typeface="+mj-lt"/>
              </a:rPr>
              <a:t>Factuur ontwerper : na oplevering eindrapport rechtstreeks door de gemeente/kerkbestuur te betalen</a:t>
            </a:r>
          </a:p>
          <a:p>
            <a:pPr lvl="1">
              <a:buFontTx/>
              <a:buChar char="-"/>
            </a:pPr>
            <a:r>
              <a:rPr lang="nl-BE" dirty="0">
                <a:latin typeface="+mj-lt"/>
              </a:rPr>
              <a:t>O</a:t>
            </a:r>
            <a:r>
              <a:rPr lang="nl-BE" dirty="0" smtClean="0">
                <a:latin typeface="+mj-lt"/>
              </a:rPr>
              <a:t>ntwerpers aangesteld binnen Vlaamse raamovereenkomst (geen procedure voor gemeente,  drukken prijs via ‘</a:t>
            </a:r>
            <a:r>
              <a:rPr lang="nl-BE" dirty="0" err="1" smtClean="0">
                <a:latin typeface="+mj-lt"/>
              </a:rPr>
              <a:t>samenaankoop</a:t>
            </a:r>
            <a:r>
              <a:rPr lang="nl-BE" dirty="0" smtClean="0">
                <a:latin typeface="+mj-lt"/>
              </a:rPr>
              <a:t>’)</a:t>
            </a:r>
          </a:p>
          <a:p>
            <a:pPr lvl="1">
              <a:buFontTx/>
              <a:buChar char="-"/>
            </a:pPr>
            <a:r>
              <a:rPr lang="nl-BE" dirty="0" smtClean="0">
                <a:latin typeface="+mj-lt"/>
              </a:rPr>
              <a:t>3 categorieën : richtprijs -  12.000 – 16.000 – 20.000 € (</a:t>
            </a:r>
            <a:r>
              <a:rPr lang="nl-BE" dirty="0" err="1" smtClean="0">
                <a:latin typeface="+mj-lt"/>
              </a:rPr>
              <a:t>excl</a:t>
            </a:r>
            <a:r>
              <a:rPr lang="nl-BE" dirty="0" smtClean="0">
                <a:latin typeface="+mj-lt"/>
              </a:rPr>
              <a:t> BTW) – zie verder</a:t>
            </a:r>
          </a:p>
          <a:p>
            <a:pPr>
              <a:buFontTx/>
              <a:buChar char="-"/>
            </a:pPr>
            <a:r>
              <a:rPr lang="nl-BE" sz="2400" dirty="0" smtClean="0">
                <a:latin typeface="+mj-lt"/>
              </a:rPr>
              <a:t>Subsidie op deze factuur : gebundelde opvolging van toegang tot Vlaamse subsidies (30% via eredienstdecreet of 80 % erfgoeddecreet) of in sommige regio’s eventueel lokaal inzetbare Europese subsidies </a:t>
            </a:r>
          </a:p>
          <a:p>
            <a:pPr marL="0" indent="0">
              <a:buNone/>
            </a:pPr>
            <a:endParaRPr lang="nl-BE" dirty="0" smtClean="0">
              <a:latin typeface="+mj-lt"/>
            </a:endParaRPr>
          </a:p>
          <a:p>
            <a:pPr marL="0" indent="0">
              <a:buNone/>
            </a:pPr>
            <a:endParaRPr lang="nl-BE" sz="3100" dirty="0" smtClean="0">
              <a:latin typeface="+mj-lt"/>
            </a:endParaRPr>
          </a:p>
          <a:p>
            <a:pPr>
              <a:buFontTx/>
              <a:buChar char="-"/>
            </a:pPr>
            <a:endParaRPr lang="nl-BE" sz="3100" dirty="0" smtClean="0">
              <a:latin typeface="+mj-lt"/>
            </a:endParaRPr>
          </a:p>
          <a:p>
            <a:pPr marL="0" indent="0">
              <a:buNone/>
            </a:pPr>
            <a:endParaRPr lang="nl-BE" sz="3100" dirty="0" smtClean="0">
              <a:latin typeface="+mj-lt"/>
            </a:endParaRPr>
          </a:p>
          <a:p>
            <a:pPr lvl="1"/>
            <a:endParaRPr lang="nl-BE" sz="3100" dirty="0" smtClean="0">
              <a:latin typeface="+mj-lt"/>
            </a:endParaRPr>
          </a:p>
          <a:p>
            <a:pPr marL="0" indent="0">
              <a:buNone/>
            </a:pPr>
            <a:endParaRPr lang="nl-B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14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altLang="nl-BE" sz="3600" dirty="0">
                <a:latin typeface="Arial" panose="020B0604020202020204" pitchFamily="34" charset="0"/>
                <a:cs typeface="Arial" panose="020B0604020202020204" pitchFamily="34" charset="0"/>
              </a:rPr>
              <a:t>Eenvoudige dossiers</a:t>
            </a:r>
            <a:br>
              <a:rPr lang="nl-BE" altLang="nl-BE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altLang="nl-BE" sz="3600" dirty="0">
                <a:latin typeface="Arial" panose="020B0604020202020204" pitchFamily="34" charset="0"/>
                <a:cs typeface="Arial" panose="020B0604020202020204" pitchFamily="34" charset="0"/>
              </a:rPr>
              <a:t>12.000€ (excl. BTW)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Documents and Settings\Administrator\Mijn documenten\Mijn afbeeldingen\kerken\sintjoriskerk amsterdam 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940" y="1997669"/>
            <a:ext cx="3098800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500" y="1997669"/>
            <a:ext cx="4381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84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altLang="nl-B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Gangbare dossiers</a:t>
            </a:r>
            <a:r>
              <a:rPr lang="nl-BE" altLang="nl-BE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BE" altLang="nl-BE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altLang="nl-BE" sz="3600" dirty="0">
                <a:latin typeface="Arial" panose="020B0604020202020204" pitchFamily="34" charset="0"/>
                <a:cs typeface="Arial" panose="020B0604020202020204" pitchFamily="34" charset="0"/>
              </a:rPr>
              <a:t>16.000€ (excl. BTW)</a:t>
            </a:r>
            <a:r>
              <a:rPr lang="nl-BE" altLang="nl-BE" sz="3600" dirty="0"/>
              <a:t/>
            </a:r>
            <a:br>
              <a:rPr lang="nl-BE" altLang="nl-BE" sz="3600" dirty="0"/>
            </a:b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85" y="1974797"/>
            <a:ext cx="4427554" cy="2959350"/>
          </a:xfrm>
          <a:prstGeom prst="rect">
            <a:avLst/>
          </a:prstGeom>
        </p:spPr>
      </p:pic>
      <p:pic>
        <p:nvPicPr>
          <p:cNvPr id="5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00" y="1974797"/>
            <a:ext cx="4124710" cy="29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04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</TotalTime>
  <Words>642</Words>
  <Application>Microsoft Office PowerPoint</Application>
  <PresentationFormat>Diavoorstelling (4:3)</PresentationFormat>
  <Paragraphs>128</Paragraphs>
  <Slides>11</Slides>
  <Notes>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 Projectbureau Herbestemming Kerken Begeleidingsaanbod voor steden en gemeenten  voor haalbaarheidsonderzoeken rond de toekomst van parochiekerken </vt:lpstr>
      <vt:lpstr>Wijzigende context </vt:lpstr>
      <vt:lpstr>Situatie op het terrein</vt:lpstr>
      <vt:lpstr>Aanbod van het Projectbureau Herbestemming Kerken  </vt:lpstr>
      <vt:lpstr>Aanpak </vt:lpstr>
      <vt:lpstr>Stappen</vt:lpstr>
      <vt:lpstr>Financieel </vt:lpstr>
      <vt:lpstr>Eenvoudige dossiers 12.000€ (excl. BTW)</vt:lpstr>
      <vt:lpstr>Gangbare dossiers 16.000€ (excl. BTW) </vt:lpstr>
      <vt:lpstr>Complexe dossiers 20.000€ (excl. BTW) </vt:lpstr>
      <vt:lpstr>Samenvatting procedure </vt:lpstr>
    </vt:vector>
  </TitlesOfParts>
  <Company>wvi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Begeleidingsaanbod voor steden en gemeenten  voor haalbaarheidsonderzoek rond de toekomst van parochiekerken</dc:title>
  <dc:creator>Niek De Roo</dc:creator>
  <cp:lastModifiedBy>Vuurens Anke</cp:lastModifiedBy>
  <cp:revision>37</cp:revision>
  <cp:lastPrinted>2016-04-12T08:24:41Z</cp:lastPrinted>
  <dcterms:created xsi:type="dcterms:W3CDTF">2015-11-05T10:11:17Z</dcterms:created>
  <dcterms:modified xsi:type="dcterms:W3CDTF">2016-04-14T09:54:53Z</dcterms:modified>
</cp:coreProperties>
</file>