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256" r:id="rId2"/>
    <p:sldId id="276" r:id="rId3"/>
    <p:sldId id="257" r:id="rId4"/>
    <p:sldId id="258" r:id="rId5"/>
    <p:sldId id="259" r:id="rId6"/>
    <p:sldId id="294" r:id="rId7"/>
    <p:sldId id="260" r:id="rId8"/>
    <p:sldId id="275" r:id="rId9"/>
    <p:sldId id="287" r:id="rId10"/>
    <p:sldId id="277" r:id="rId11"/>
    <p:sldId id="326" r:id="rId12"/>
    <p:sldId id="320" r:id="rId13"/>
    <p:sldId id="321" r:id="rId14"/>
    <p:sldId id="322" r:id="rId15"/>
    <p:sldId id="323" r:id="rId16"/>
    <p:sldId id="324" r:id="rId17"/>
    <p:sldId id="325" r:id="rId18"/>
    <p:sldId id="281" r:id="rId19"/>
    <p:sldId id="304" r:id="rId20"/>
    <p:sldId id="305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283" r:id="rId29"/>
    <p:sldId id="288" r:id="rId30"/>
    <p:sldId id="261" r:id="rId31"/>
    <p:sldId id="295" r:id="rId32"/>
    <p:sldId id="296" r:id="rId33"/>
    <p:sldId id="268" r:id="rId34"/>
    <p:sldId id="298" r:id="rId35"/>
    <p:sldId id="299" r:id="rId36"/>
    <p:sldId id="279" r:id="rId37"/>
    <p:sldId id="284" r:id="rId38"/>
    <p:sldId id="290" r:id="rId39"/>
    <p:sldId id="262" r:id="rId40"/>
    <p:sldId id="302" r:id="rId41"/>
    <p:sldId id="303" r:id="rId42"/>
    <p:sldId id="285" r:id="rId43"/>
    <p:sldId id="263" r:id="rId44"/>
    <p:sldId id="332" r:id="rId45"/>
    <p:sldId id="334" r:id="rId46"/>
    <p:sldId id="335" r:id="rId47"/>
    <p:sldId id="327" r:id="rId48"/>
    <p:sldId id="333" r:id="rId49"/>
    <p:sldId id="270" r:id="rId50"/>
    <p:sldId id="336" r:id="rId51"/>
    <p:sldId id="337" r:id="rId52"/>
    <p:sldId id="329" r:id="rId53"/>
    <p:sldId id="331" r:id="rId54"/>
    <p:sldId id="286" r:id="rId55"/>
    <p:sldId id="356" r:id="rId56"/>
    <p:sldId id="293" r:id="rId57"/>
    <p:sldId id="271" r:id="rId58"/>
    <p:sldId id="338" r:id="rId59"/>
    <p:sldId id="339" r:id="rId60"/>
    <p:sldId id="347" r:id="rId61"/>
    <p:sldId id="348" r:id="rId62"/>
    <p:sldId id="345" r:id="rId63"/>
    <p:sldId id="355" r:id="rId64"/>
    <p:sldId id="346" r:id="rId65"/>
    <p:sldId id="340" r:id="rId66"/>
    <p:sldId id="341" r:id="rId67"/>
    <p:sldId id="342" r:id="rId68"/>
    <p:sldId id="343" r:id="rId69"/>
    <p:sldId id="344" r:id="rId70"/>
    <p:sldId id="349" r:id="rId71"/>
    <p:sldId id="351" r:id="rId72"/>
    <p:sldId id="352" r:id="rId73"/>
    <p:sldId id="353" r:id="rId74"/>
    <p:sldId id="354" r:id="rId75"/>
    <p:sldId id="350" r:id="rId76"/>
    <p:sldId id="306" r:id="rId77"/>
    <p:sldId id="301" r:id="rId78"/>
    <p:sldId id="317" r:id="rId79"/>
    <p:sldId id="316" r:id="rId80"/>
    <p:sldId id="314" r:id="rId81"/>
    <p:sldId id="315" r:id="rId82"/>
    <p:sldId id="292" r:id="rId83"/>
    <p:sldId id="272" r:id="rId8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steensels" initials="ps" lastIdx="2" clrIdx="0">
    <p:extLst>
      <p:ext uri="{19B8F6BF-5375-455C-9EA6-DF929625EA0E}">
        <p15:presenceInfo xmlns:p15="http://schemas.microsoft.com/office/powerpoint/2012/main" userId="484e9927c7c71c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32" autoAdjust="0"/>
  </p:normalViewPr>
  <p:slideViewPr>
    <p:cSldViewPr snapToGrid="0">
      <p:cViewPr varScale="1">
        <p:scale>
          <a:sx n="62" d="100"/>
          <a:sy n="62" d="100"/>
        </p:scale>
        <p:origin x="820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EFBA92D-69EC-BB62-D643-D13DE6A027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7778238-C726-C88A-9873-CB70915ADD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9A339-D8F1-4783-AF5F-7D7938A6752D}" type="datetimeFigureOut">
              <a:rPr lang="nl-BE" smtClean="0"/>
              <a:t>8/12/2022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AD24B6-A354-D937-CE69-F1A67D9165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053FCDA-0E82-716B-D2AF-A5295BEA47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87659-262C-4E5A-9B54-81BE7E6427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190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E56F6-7DE0-4DFD-AA91-D91C82A443BB}" type="datetimeFigureOut">
              <a:rPr lang="nl-BE" smtClean="0"/>
              <a:t>8/12/2022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48620-6B8D-48EB-885B-3E6C3F27E1A9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975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48620-6B8D-48EB-885B-3E6C3F27E1A9}" type="slidenum">
              <a:rPr lang="nl-BE" smtClean="0"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39755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48620-6B8D-48EB-885B-3E6C3F27E1A9}" type="slidenum">
              <a:rPr lang="nl-BE" smtClean="0"/>
              <a:t>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423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48620-6B8D-48EB-885B-3E6C3F27E1A9}" type="slidenum">
              <a:rPr lang="nl-BE" smtClean="0"/>
              <a:t>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20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48620-6B8D-48EB-885B-3E6C3F27E1A9}" type="slidenum">
              <a:rPr lang="nl-BE" smtClean="0"/>
              <a:t>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32094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BE" dirty="0"/>
          </a:p>
          <a:p>
            <a:pPr marL="0" indent="0">
              <a:buFontTx/>
              <a:buNone/>
            </a:pPr>
            <a:r>
              <a:rPr lang="nl-BE" dirty="0"/>
              <a:t>    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48620-6B8D-48EB-885B-3E6C3F27E1A9}" type="slidenum">
              <a:rPr lang="nl-BE" smtClean="0"/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097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ED83E-C728-C894-6AC3-755971298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4" y="1766656"/>
            <a:ext cx="8152768" cy="3045041"/>
          </a:xfrm>
        </p:spPr>
        <p:txBody>
          <a:bodyPr>
            <a:noAutofit/>
          </a:bodyPr>
          <a:lstStyle/>
          <a:p>
            <a:pPr algn="ctr"/>
            <a:r>
              <a:rPr lang="nl-BE" sz="6000" dirty="0"/>
              <a:t>VERLIESERVARINGEN</a:t>
            </a:r>
            <a:br>
              <a:rPr lang="nl-BE" sz="6000" dirty="0"/>
            </a:br>
            <a:r>
              <a:rPr lang="nl-BE" sz="6000" dirty="0"/>
              <a:t>BIJ KINDEREN EN JONGEREN.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27A9C6-677D-9C82-A707-309AB11C7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41296" y="5779363"/>
            <a:ext cx="45719" cy="150920"/>
          </a:xfrm>
        </p:spPr>
        <p:txBody>
          <a:bodyPr>
            <a:normAutofit fontScale="55000" lnSpcReduction="20000"/>
          </a:bodyPr>
          <a:lstStyle/>
          <a:p>
            <a:endParaRPr lang="nl-B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5059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5CED0-0941-B4C3-4BF8-ABE34A37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Tips om kinderen en jongeren te helpen bij een ingrijpende gebeurtenis: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E5BCDD-B68A-A4C3-C419-0C5069FA5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905000"/>
            <a:ext cx="8915400" cy="40874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Basisvoorwaarde: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zorg dragen voor jezelf.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Hoe heb je zelf leren omgaan met verlies.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Wat beangstigend is voor jou is het niet altijd voor het kind.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De manier waarop je het kind informeert, vormt hen voor het leven.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Leren omgaan met emoties.</a:t>
            </a:r>
          </a:p>
          <a:p>
            <a:pPr marL="457200" lvl="1" indent="0">
              <a:buNone/>
            </a:pPr>
            <a:endParaRPr lang="nl-BE" sz="2800" dirty="0"/>
          </a:p>
          <a:p>
            <a:pPr lvl="1">
              <a:buFont typeface="Wingdings" panose="05000000000000000000" pitchFamily="2" charset="2"/>
              <a:buChar char="ü"/>
            </a:pPr>
            <a:endParaRPr lang="nl-BE" sz="2800" dirty="0"/>
          </a:p>
          <a:p>
            <a:pPr marL="457200" lvl="1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		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6336506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EE3D6-C211-6EAC-1DD3-0DD3337C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9" y="624110"/>
            <a:ext cx="337351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760CA2-E76B-65EA-FF6A-9B07BBD4E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32660"/>
            <a:ext cx="8915400" cy="5378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Liefdevolle begeleiding: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Pijn en verdriet niet verbergen.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Beter omgaan met verlies.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Respecteer het als ze er op dat moment niet over willen praten.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Er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Troost ook in stilte: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Durf stil te zijn.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Soms zijn woorden overbodig.	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35627960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89BAB-69FD-B74E-5E09-C336F44C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4148" y="224615"/>
            <a:ext cx="522934" cy="432333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AE9C8F-BC29-87E2-7989-49D46D31B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6240"/>
            <a:ext cx="8915400" cy="44743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Angst wegnemen: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Vertel dat angst normaal is en dat het meestal weg zal gaan.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Zeg dat iemand verdrietig mag zijn.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Doe dit gesprek op een rustig moment en op een vertrouwde plaats.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Probeer kalm te blijven.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Geef feitelijke informatie in een begripvolle taal en in taal die ze begrijpen.</a:t>
            </a:r>
          </a:p>
          <a:p>
            <a:pPr marL="0" indent="0">
              <a:buNone/>
            </a:pPr>
            <a:r>
              <a:rPr lang="nl-B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3336969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81A00-0C87-B781-51AB-9BA6A6FD8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988" y="668499"/>
            <a:ext cx="292115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A1CF90-5F80-25CF-65F6-E9BF8AA25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34500"/>
            <a:ext cx="8915400" cy="55041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Begripvol tegenover gedrag: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Ongewoon stil, druk, uitbundig.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Verminderde interesse.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Onrustige slaap.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Angst, boos, prikkelbaar.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Verminderde schoolprestaties.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Lichamelijke klachten.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Zich verantwoordelijk of schuldig voelen.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Plotselinge radicale beslissingen nemen.</a:t>
            </a:r>
          </a:p>
          <a:p>
            <a:pPr marL="0" indent="0">
              <a:buNone/>
            </a:pPr>
            <a:r>
              <a:rPr lang="nl-BE" sz="2800" dirty="0"/>
              <a:t>	 	</a:t>
            </a:r>
          </a:p>
        </p:txBody>
      </p:sp>
    </p:spTree>
    <p:extLst>
      <p:ext uri="{BB962C8B-B14F-4D97-AF65-F5344CB8AC3E}">
        <p14:creationId xmlns:p14="http://schemas.microsoft.com/office/powerpoint/2010/main" val="249269131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7F6EA-5682-D9CA-6241-FA875830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5766" y="841583"/>
            <a:ext cx="354259" cy="282749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09A345-F19C-1BAB-603E-3C1DCB07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7060"/>
            <a:ext cx="8915400" cy="446416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Gevoelens uiten: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Benoem wat je ziet.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Vertel hoe je zelf gevoelens ervaart.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Volle aandacht: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Geef het kind het gevoel dat het er niet 	 	 	 alleen voor staat.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Vertrouwen en veiligheid kan een deuk 	 	 	    gekregen hebben.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l-BE" sz="2600" dirty="0"/>
          </a:p>
          <a:p>
            <a:pPr marL="0" indent="0">
              <a:buNone/>
            </a:pPr>
            <a:r>
              <a:rPr lang="nl-BE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44385057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3C24B-F403-C772-5E0F-403EB6C17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7313" y="517578"/>
            <a:ext cx="283237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C2F4D-EFCA-65B3-D7C1-926CA9311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56443"/>
            <a:ext cx="8915400" cy="51046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Regelmaat: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Gewone dingen door laten gaan.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Dagelijks patroon niet teveel veranderen.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Lichamelijke klachten: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Neem ze serieus.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Hoofdpijn of buikpijn kunnen echt aanwezig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Rituelen: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Kunnen een houvast bieden.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Kaarsje branden, zorgenpopje, dagboek, …</a:t>
            </a:r>
          </a:p>
          <a:p>
            <a:pPr marL="0" indent="0">
              <a:buNone/>
            </a:pPr>
            <a:r>
              <a:rPr lang="nl-B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6169022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9C5D0-B402-FB49-D836-D11A295F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2924" y="668498"/>
            <a:ext cx="300993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BE9EF4-7136-724E-D8C7-CA7C09AAF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45218"/>
            <a:ext cx="8915400" cy="47660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Expressie: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Tekenen, knutselen.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Sporten, dansen, uitleven.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Een kind heeft het ook nodig om vrolijk te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Tijd voor verwerking: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Het is normaal als je kind een tijdje 	 	 	 	 probleemgedrag laat zien.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Als jezelf teveel verdriet hebt, zorg dan voor 	    een vertrouwenspersoon.</a:t>
            </a:r>
          </a:p>
          <a:p>
            <a:pPr marL="0" indent="0">
              <a:buNone/>
            </a:pPr>
            <a:r>
              <a:rPr lang="nl-BE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54931189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967AE-AA80-C264-973B-B278CCEC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9" y="588599"/>
            <a:ext cx="300993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9A8972-556F-8897-2745-00BA73685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42875"/>
            <a:ext cx="8915400" cy="441220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Pijn en verdriet: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Na verloop van tijd zullen de scherpe randjes 	 verdwijnen.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Pijn verdwijnt, maar droefheid kan blijven.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Vraag aan kinderen wat ze nodig hebben.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Juiste woordenschat.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In de kindertijd wordt de basis van verbondenheid gelegd.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 marL="457200" lvl="1" indent="0">
              <a:buNone/>
            </a:pPr>
            <a:endParaRPr lang="nl-BE" sz="2800" dirty="0"/>
          </a:p>
          <a:p>
            <a:pPr lvl="1">
              <a:buFont typeface="Wingdings" panose="05000000000000000000" pitchFamily="2" charset="2"/>
              <a:buChar char="ü"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 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054773174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BC92B-FA8E-5F5B-A5E7-88ACFBA35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67" y="610635"/>
            <a:ext cx="8911687" cy="1152851"/>
          </a:xfrm>
        </p:spPr>
        <p:txBody>
          <a:bodyPr/>
          <a:lstStyle/>
          <a:p>
            <a:r>
              <a:rPr lang="nl-BE" dirty="0"/>
              <a:t>4 woorden om te onthouden: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FAC520-66BB-DCFC-2F47-2B22D83DE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04188"/>
            <a:ext cx="8915400" cy="2830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Verkennen.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Herkennen.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Erkennen.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Verbinden.</a:t>
            </a:r>
          </a:p>
        </p:txBody>
      </p:sp>
    </p:spTree>
    <p:extLst>
      <p:ext uri="{BB962C8B-B14F-4D97-AF65-F5344CB8AC3E}">
        <p14:creationId xmlns:p14="http://schemas.microsoft.com/office/powerpoint/2010/main" val="44908976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76FCF-0202-0FA7-3DE4-DC959F08D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50743"/>
            <a:ext cx="8911687" cy="769684"/>
          </a:xfrm>
        </p:spPr>
        <p:txBody>
          <a:bodyPr/>
          <a:lstStyle/>
          <a:p>
            <a:r>
              <a:rPr lang="nl-BE" dirty="0"/>
              <a:t>Kinderen rouwen anders: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963963-CE7A-505B-49E5-9DBC7F2CF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6960"/>
            <a:ext cx="8915400" cy="43842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Er zijn veel dezelfde gedachten en emoties.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Ze kunnen verdrietig zijn en het niet laten zien.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Hun verdriet komt naar buiten in 3 vormen: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Emoties.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Lichamelijke reacties.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Gedrag.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Ze reageren op spanningen, stemmingen en veranderingen.</a:t>
            </a:r>
          </a:p>
        </p:txBody>
      </p:sp>
    </p:spTree>
    <p:extLst>
      <p:ext uri="{BB962C8B-B14F-4D97-AF65-F5344CB8AC3E}">
        <p14:creationId xmlns:p14="http://schemas.microsoft.com/office/powerpoint/2010/main" val="220449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4A2941-A537-C647-1991-FC05E46ED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829"/>
          </a:xfrm>
        </p:spPr>
        <p:txBody>
          <a:bodyPr/>
          <a:lstStyle/>
          <a:p>
            <a:r>
              <a:rPr lang="nl-BE" dirty="0"/>
              <a:t>Gedicht Johan Snoeck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B78400-8783-C27B-12AD-22A77D1B1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1850"/>
            <a:ext cx="8915400" cy="4297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800" dirty="0"/>
              <a:t>Tijd mogen vrijmaken,</a:t>
            </a:r>
          </a:p>
          <a:p>
            <a:pPr marL="0" indent="0">
              <a:buNone/>
            </a:pPr>
            <a:r>
              <a:rPr lang="nl-BE" sz="2800" dirty="0"/>
              <a:t>je kunnen inleven in de wereld van kinderen,</a:t>
            </a:r>
          </a:p>
          <a:p>
            <a:pPr marL="0" indent="0">
              <a:buNone/>
            </a:pPr>
            <a:r>
              <a:rPr lang="nl-BE" sz="2800" dirty="0"/>
              <a:t>je laten raken door hun eenvoud.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Dit samen mogen delen</a:t>
            </a:r>
          </a:p>
          <a:p>
            <a:pPr marL="0" indent="0">
              <a:buNone/>
            </a:pPr>
            <a:r>
              <a:rPr lang="nl-BE" sz="2800" dirty="0"/>
              <a:t>Doet een boeiend boek opengaan</a:t>
            </a:r>
          </a:p>
          <a:p>
            <a:pPr marL="0" indent="0">
              <a:buNone/>
            </a:pPr>
            <a:r>
              <a:rPr lang="nl-BE" sz="2800" dirty="0"/>
              <a:t>In de diepte van je bestaan.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774982773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23BFA-837C-4AC3-7E46-5CA6F9C8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8335" y="411046"/>
            <a:ext cx="283237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9CBBF2-0ECB-E152-1967-00A5D62FD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33714"/>
            <a:ext cx="8915400" cy="54895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Baby’s kennen de toon van een stem, de manier waarop ze worden vastgehouden, het ritme.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feit dat een kind niet alles begrijpt, betekent niet dat je niets moet vertellen.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Er kan altijd een terugval zijn in de ontwikkeling.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Jonge kinderen proberen te begrijpen wat er is gebeurd. Bij te weinig uitleg gaan ze zelf invullen.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Hoe kinderen met verlies omgaan, hangt af van wat ze leerden.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Laat ze erover vertellen.</a:t>
            </a:r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956325351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9BC5C-6C58-DDA7-5658-B3F3D9DCC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5887" y="650744"/>
            <a:ext cx="292115" cy="441210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8BD32D-9DA8-9230-843F-1544A42A4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3592"/>
            <a:ext cx="8915400" cy="43234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Intensiteit van verdriet hangt af van het soort verlies.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Vertel kinderen alles met begrip.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ontdekken vaak op een moment dat er niemand voor hun 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Onveilig gevoel, vooral bij pesten.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kunnen verdriet en spel afwisselen.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798150996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21CA98-ED75-7F17-79DC-68606115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030"/>
          </a:xfrm>
        </p:spPr>
        <p:txBody>
          <a:bodyPr>
            <a:normAutofit/>
          </a:bodyPr>
          <a:lstStyle/>
          <a:p>
            <a:r>
              <a:rPr lang="nl-BE" sz="3200" dirty="0"/>
              <a:t>Verdriet groeit mee als je opgroeit: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DDEE92-427B-1E33-9DBD-AAED2756F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88598"/>
            <a:ext cx="8915400" cy="392262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Onder de 2 jaar: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Reageren op emotionele reacties van de 	 ander.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Er zijn veranderingen in hun slaap- en 	 	 	 	    eetritme.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Bij overlijden of scheiding is het nog makkelijk 	    om te vervangen.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	</a:t>
            </a:r>
          </a:p>
          <a:p>
            <a:pPr marL="0" indent="0">
              <a:buNone/>
            </a:pPr>
            <a:r>
              <a:rPr lang="nl-B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7173760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CD4C8-6AF2-ABC9-325B-924AE756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0578" y="348903"/>
            <a:ext cx="300993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63E92-C961-D344-3460-C28EC8216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0528"/>
            <a:ext cx="8915400" cy="475843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Van 2 tot 5 jaar: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Verdriet wordt periodiek geuit, vaak in 	 	 	 tekenen.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Verdriet komt pas op het moment dat ze zich 	    realiseren dat de ouder nooit meer terug 	 	    komt.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Waaraan je vaak merkt dat ze rouwen: 	 	 	    duimzuigen, niet durven slapen, bedplassen, lichamelijke symptomen, …</a:t>
            </a:r>
          </a:p>
          <a:p>
            <a:pPr marL="457200" lvl="1" indent="0">
              <a:buNone/>
            </a:pPr>
            <a:endParaRPr lang="nl-BE" sz="2600" dirty="0"/>
          </a:p>
          <a:p>
            <a:pPr marL="0" indent="0">
              <a:buNone/>
            </a:pPr>
            <a:r>
              <a:rPr lang="nl-BE" sz="2800" dirty="0"/>
              <a:t>			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98613051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2B32C-1AD1-B798-56A2-C547EFAED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435" y="224615"/>
            <a:ext cx="389769" cy="494476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191F33-4B74-D256-D83E-1FAE3105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3592"/>
            <a:ext cx="8915400" cy="419913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4000" dirty="0"/>
              <a:t>Van 5 tot 8 jaar: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4000" dirty="0"/>
              <a:t>Vaak vluchten in de realiteit.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4000" dirty="0"/>
              <a:t>Ze zijn er vaak mee bezig in hun spel.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4000" dirty="0"/>
              <a:t>Verklaring nodig voor de logische denkfouten, meer bepaald hun magisch denken.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4000" dirty="0"/>
              <a:t>Aandacht voor de gevoelens van spijt en 	 	    schuld.</a:t>
            </a:r>
          </a:p>
          <a:p>
            <a:pPr marL="0" indent="0">
              <a:buNone/>
            </a:pPr>
            <a:r>
              <a:rPr lang="nl-BE" sz="4000" dirty="0"/>
              <a:t>	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l-BE" sz="2600" dirty="0"/>
          </a:p>
          <a:p>
            <a:pPr marL="0" indent="0">
              <a:buNone/>
            </a:pPr>
            <a:r>
              <a:rPr lang="nl-BE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47037236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8A4A7-7C45-A09B-53A1-AA3A8C964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9457" y="331147"/>
            <a:ext cx="416402" cy="432333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0BDADA-42A1-4E85-CD16-69203EE9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46554"/>
            <a:ext cx="8915400" cy="341790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Van 9 tot 12 jaar: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Soms zoeken ze hun toevlucht in het 	 	 	 	 intellectueel bezig zijn.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Respecteer dat ze er anders mee omgaan.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000" dirty="0"/>
              <a:t>Vaak is er een angst om zich aan iemand te 	    hechten.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l-BE" sz="2600" dirty="0"/>
          </a:p>
          <a:p>
            <a:pPr marL="0" indent="0">
              <a:buNone/>
            </a:pPr>
            <a:r>
              <a:rPr lang="nl-BE" sz="2800" dirty="0"/>
              <a:t>		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729744860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ADD97-978F-ACE1-5BB1-2D5A8C4C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3846" y="118083"/>
            <a:ext cx="265482" cy="396822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FB8BE3-EA3E-5B78-C934-77CDD7E1B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14905"/>
            <a:ext cx="8915400" cy="55929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Van 12 tot 14 jaar: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Compartimenteren hun gevoelens en 	 	 	 informatie vaak.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Emoties zijn vaak vermengd met de turbulente emoties en gedrag van de pubertijd.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Rouwen vaker alleen.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Structuur bieden om grenzen te stellen.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Ze willen emotioneel afstand nemen, maar 	  tegelijkertijd hebben ze je ook heel hard 	 	    nodig.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	 </a:t>
            </a:r>
          </a:p>
          <a:p>
            <a:pPr marL="0" indent="0">
              <a:buNone/>
            </a:pPr>
            <a:r>
              <a:rPr lang="nl-BE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219852538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EAF99-180B-BFE9-06B7-9CBE138F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435" y="135838"/>
            <a:ext cx="229971" cy="387944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B21A2B-84E3-2FBB-7DA0-0E1B34133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5016"/>
            <a:ext cx="8915400" cy="460620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Van 14 tot 18 jaar: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Vaak is hun rouw bij een ziekte/scheiding  	 	 complexer en meer gefocust.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De intensiteit van hun verdriet kan groter zijn.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Vaak raakt het hun functioneren.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Geef ze de kans om te praten over de unieke manier hoe zij het beleven.</a:t>
            </a:r>
          </a:p>
          <a:p>
            <a:pPr marL="457200" lvl="1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	</a:t>
            </a:r>
          </a:p>
          <a:p>
            <a:pPr marL="0" indent="0">
              <a:buNone/>
            </a:pPr>
            <a:r>
              <a:rPr lang="nl-BE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401353940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29AA15E6-B75C-960F-6BA1-C86B7F1E72B1}"/>
              </a:ext>
            </a:extLst>
          </p:cNvPr>
          <p:cNvSpPr/>
          <p:nvPr/>
        </p:nvSpPr>
        <p:spPr>
          <a:xfrm>
            <a:off x="3666478" y="1959428"/>
            <a:ext cx="5282213" cy="293914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000" dirty="0">
                <a:solidFill>
                  <a:schemeClr val="bg1"/>
                </a:solidFill>
              </a:rPr>
              <a:t>echtscheiding</a:t>
            </a:r>
          </a:p>
        </p:txBody>
      </p:sp>
    </p:spTree>
    <p:extLst>
      <p:ext uri="{BB962C8B-B14F-4D97-AF65-F5344CB8AC3E}">
        <p14:creationId xmlns:p14="http://schemas.microsoft.com/office/powerpoint/2010/main" val="3841137186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AEFEF-D336-981A-1D91-693B8CE3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156162" y="681134"/>
            <a:ext cx="317241" cy="307909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10D9BA-57CD-8343-7EAB-EC179E10F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865" y="989042"/>
            <a:ext cx="8915400" cy="4833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/>
              <a:t>Ik hou van papa en ik hou van mama, </a:t>
            </a:r>
          </a:p>
          <a:p>
            <a:pPr marL="0" indent="0">
              <a:buNone/>
            </a:pPr>
            <a:r>
              <a:rPr lang="nl-BE" sz="2000" dirty="0"/>
              <a:t>maar zij houden niet meer van elkaar.</a:t>
            </a:r>
          </a:p>
          <a:p>
            <a:pPr marL="0" indent="0">
              <a:buNone/>
            </a:pPr>
            <a:r>
              <a:rPr lang="nl-BE" sz="2000" dirty="0"/>
              <a:t>Dat is verdrietig en ik wou dat we altijd samen bleven,</a:t>
            </a:r>
          </a:p>
          <a:p>
            <a:pPr marL="0" indent="0">
              <a:buNone/>
            </a:pPr>
            <a:r>
              <a:rPr lang="nl-BE" sz="2000" dirty="0"/>
              <a:t>maar dat kan niet. Dat is naar.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r>
              <a:rPr lang="nl-BE" sz="2000" dirty="0"/>
              <a:t>Nu woon ik soms bij papa, soms bij mama.</a:t>
            </a:r>
          </a:p>
          <a:p>
            <a:pPr marL="0" indent="0">
              <a:buNone/>
            </a:pPr>
            <a:r>
              <a:rPr lang="nl-BE" sz="2000" dirty="0"/>
              <a:t>Ik hoef niet te kiezen, want ik wil bij allebei.</a:t>
            </a:r>
          </a:p>
          <a:p>
            <a:pPr marL="0" indent="0">
              <a:buNone/>
            </a:pPr>
            <a:r>
              <a:rPr lang="nl-BE" sz="2000" dirty="0"/>
              <a:t>Soms mis ik papa, en soms mis ik mama,</a:t>
            </a:r>
          </a:p>
          <a:p>
            <a:pPr marL="0" indent="0">
              <a:buNone/>
            </a:pPr>
            <a:r>
              <a:rPr lang="nl-BE" sz="2000" dirty="0"/>
              <a:t>maar één ding is zeker:</a:t>
            </a:r>
          </a:p>
          <a:p>
            <a:pPr marL="0" indent="0">
              <a:buNone/>
            </a:pPr>
            <a:r>
              <a:rPr lang="nl-BE" sz="2000" dirty="0"/>
              <a:t>Altijd houden ze van mij.</a:t>
            </a:r>
          </a:p>
        </p:txBody>
      </p:sp>
    </p:spTree>
    <p:extLst>
      <p:ext uri="{BB962C8B-B14F-4D97-AF65-F5344CB8AC3E}">
        <p14:creationId xmlns:p14="http://schemas.microsoft.com/office/powerpoint/2010/main" val="337479641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88C8A8-024F-B71B-3F50-00ECC8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15232"/>
            <a:ext cx="8911687" cy="1053769"/>
          </a:xfrm>
        </p:spPr>
        <p:txBody>
          <a:bodyPr>
            <a:normAutofit/>
          </a:bodyPr>
          <a:lstStyle/>
          <a:p>
            <a:r>
              <a:rPr lang="nl-BE" dirty="0"/>
              <a:t>Wie ben ik en wat doe ik.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91142F-9981-1440-70E9-03E4F8E1D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69001"/>
            <a:ext cx="8915400" cy="425240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Patricia Steensels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Palliatief verpleegkundige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Kindercoach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Integratief verliescounselor kinderen en jongeren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Kindertekeningen lezen en begrijpen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Integratief traumatherapeut - psychosomatoloog</a:t>
            </a:r>
          </a:p>
        </p:txBody>
      </p:sp>
    </p:spTree>
    <p:extLst>
      <p:ext uri="{BB962C8B-B14F-4D97-AF65-F5344CB8AC3E}">
        <p14:creationId xmlns:p14="http://schemas.microsoft.com/office/powerpoint/2010/main" val="1687052283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0AA17-CFDD-20A5-0A82-C42B47FE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nl-BE" dirty="0"/>
              <a:t>Scheiding: hoe ervaren kinderen het.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DE8E1C-B679-5A2D-0D73-F18594A0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5838"/>
            <a:ext cx="8915400" cy="46980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Emotionele belastende periode.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Wanneer ouders scheiden, scheiden kinderen mee.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Zet de wereld op zijn kop.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geeft onzekerheid en onveiligheid.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Vaak is er eerst ontkenning.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Verdriet kan zich uiten door o.a. lusteloosheid of juist heel actief, snel geïrriteerd, minder goed concentreren, … </a:t>
            </a:r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616977358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60F7C-36B9-5B05-C00F-CF2695AF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2621" y="624110"/>
            <a:ext cx="443884" cy="2991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02769F-A1BF-6250-0AB9-84CF06483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292" y="624110"/>
            <a:ext cx="8915400" cy="5936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Eenzaamheid en gevoel van onzichtbaar te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Boos: vaak onderliggend angst en bezorgdheid.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Schuldig voelen.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Opgelucht - komt vaak bij jongeren voor.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Vaak stellen kinderen hun eigen rouwproces uit.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vraagt tijd om het te verwerken.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Vaak zien kinderen het aankomen. Toch zijn ze geschokt en totaal verrast.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Een scheiding hoeft geen drama te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Betrek kinderen tijdig, zodat ze het gevoel hebben dat ze gehoord worden.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672964214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AF588-FB0F-F1BD-ABC9-B2F3C5A0A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680" y="579722"/>
            <a:ext cx="469668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EFC845-9332-47A7-5D82-7BDF7CA4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03176"/>
            <a:ext cx="8915400" cy="49080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Buiten het zichtbare verlies is er vaak ook onzichtbaar verlies: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papa die elke avond een verhaaltje voorlas.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mama die hun elke ochtend knuffelt.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opa die hun vroeger kwam halen op school.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naschoolse opvang.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kunnen hierdoor intens reageren.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Gemiddeld duurt het 2 tot 3 jaar voor het gevoel van veiligheid en vertrouwen hersteld is.</a:t>
            </a:r>
          </a:p>
        </p:txBody>
      </p:sp>
    </p:spTree>
    <p:extLst>
      <p:ext uri="{BB962C8B-B14F-4D97-AF65-F5344CB8AC3E}">
        <p14:creationId xmlns:p14="http://schemas.microsoft.com/office/powerpoint/2010/main" val="1270933227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32CC1-EB11-5A81-C3C6-135ACDAD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Tips bij een scheiding: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2F4FFD-543A-3B28-B2E3-91C99D6B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1550"/>
            <a:ext cx="8915400" cy="496261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onderhouden van een goede relatie met je ex doe je niet voor zijn of haar plezier, je geeft de kinderen een cadeau voor de rest van hun leven.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Vertel tijdig aan kinderen dat jullie uit elkaar gaan incl. de reden, zonder elkaar tot boeman te maken.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Beperk zoveel mogelijk andere grote veranderingen.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Praat met de kinderen over de veranderingen en zijn of haar gevoelens hierbij.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007864456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40EC9-5871-9266-392E-DF2DD3C6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0" y="357780"/>
            <a:ext cx="354259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AA4E1F-CEDD-9A72-9F9B-54AEE5E88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63479"/>
            <a:ext cx="8915400" cy="545976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Breng duidelijk de boodschap dat het kind geen schuld heeft.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Vertel het kind dat je er altijd zal zijn, dat je hen altijd graag zult zien.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Durf je te verplaatsen in de plaats van het kind.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Laat kinderen toe om boos en verdrietig te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Probeer zoveel mogelijk structuur te behouden.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Communicatieschriftje bij jongere kinderen.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000" dirty="0"/>
              <a:t>Creëer vrije tijd met je kinderen en heb aandacht voor wat ze echt zeggen.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069437419"/>
      </p:ext>
    </p:extLst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8D0B5-F552-4420-5EB1-77DB3C8F4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9457" y="508700"/>
            <a:ext cx="363136" cy="237024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1D1C9F-64D6-63EF-E27C-CCF5270B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9506"/>
            <a:ext cx="8915400" cy="47850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Respecteer in beide huishoudens regels en regelmaat.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Bescherm ze tegen conflicten en vijandigheid.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Zorg ervoor dat ze van beide ouders een positief beeld kunnen bewaren.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Vaak worden negatieve emoties versterkt.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Terugval in de ontwikkeling.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Ze hebben nood aan duidelijkheid.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029818801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lf 1">
            <a:extLst>
              <a:ext uri="{FF2B5EF4-FFF2-40B4-BE49-F238E27FC236}">
                <a16:creationId xmlns:a16="http://schemas.microsoft.com/office/drawing/2014/main" id="{FC5DB0B7-E2BD-9864-710E-12C84741AA3E}"/>
              </a:ext>
            </a:extLst>
          </p:cNvPr>
          <p:cNvSpPr/>
          <p:nvPr/>
        </p:nvSpPr>
        <p:spPr>
          <a:xfrm>
            <a:off x="3928186" y="1604865"/>
            <a:ext cx="4926563" cy="3508310"/>
          </a:xfrm>
          <a:prstGeom prst="wave">
            <a:avLst>
              <a:gd name="adj1" fmla="val 12500"/>
              <a:gd name="adj2" fmla="val -2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6000" dirty="0">
                <a:solidFill>
                  <a:schemeClr val="bg1"/>
                </a:solidFill>
              </a:rPr>
              <a:t>PAUZE</a:t>
            </a:r>
          </a:p>
        </p:txBody>
      </p:sp>
    </p:spTree>
    <p:extLst>
      <p:ext uri="{BB962C8B-B14F-4D97-AF65-F5344CB8AC3E}">
        <p14:creationId xmlns:p14="http://schemas.microsoft.com/office/powerpoint/2010/main" val="1046555899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8429B97D-2863-2B26-FD12-EDBE8C2CEAD8}"/>
              </a:ext>
            </a:extLst>
          </p:cNvPr>
          <p:cNvSpPr/>
          <p:nvPr/>
        </p:nvSpPr>
        <p:spPr>
          <a:xfrm>
            <a:off x="3502090" y="2034073"/>
            <a:ext cx="5187820" cy="278985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000" dirty="0"/>
              <a:t>trauma</a:t>
            </a:r>
          </a:p>
        </p:txBody>
      </p:sp>
    </p:spTree>
    <p:extLst>
      <p:ext uri="{BB962C8B-B14F-4D97-AF65-F5344CB8AC3E}">
        <p14:creationId xmlns:p14="http://schemas.microsoft.com/office/powerpoint/2010/main" val="2023664119"/>
      </p:ext>
    </p:extLst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65A4D-9E66-473C-ADF6-23E42E15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2188" y="624110"/>
            <a:ext cx="345232" cy="346274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67E9C13-837A-4F12-C4E7-6FCC525C7F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624110"/>
            <a:ext cx="8105775" cy="55620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2817286"/>
      </p:ext>
    </p:extLst>
  </p:cSld>
  <p:clrMapOvr>
    <a:masterClrMapping/>
  </p:clrMapOvr>
  <p:transition spd="slow"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C51A2-EC8A-7168-BFF4-8EB7119F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Trauma: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C326E0-F2CE-6830-2F90-392197E21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0023"/>
            <a:ext cx="8915400" cy="417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800" dirty="0"/>
              <a:t>Als een kind iets ergs heeft meegemaakt in zijn/ haar leven kan het kind daar last van blijven houden.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2800" dirty="0"/>
              <a:t>Ook als dit gebeurt in de baby- en peutertijd.</a:t>
            </a:r>
          </a:p>
          <a:p>
            <a:pPr marL="0" indent="0">
              <a:spcBef>
                <a:spcPts val="0"/>
              </a:spcBef>
              <a:buNone/>
            </a:pPr>
            <a:endParaRPr lang="nl-BE" sz="2800" dirty="0"/>
          </a:p>
          <a:p>
            <a:pPr marL="0" indent="0">
              <a:spcBef>
                <a:spcPts val="0"/>
              </a:spcBef>
              <a:buNone/>
            </a:pPr>
            <a:r>
              <a:rPr lang="nl-BE" sz="2800" dirty="0"/>
              <a:t>Het kan zijn dat het kind zelf iets heeft meegemaakt of dat het kind erbij was toen er iets ergs gebeurde.</a:t>
            </a:r>
          </a:p>
        </p:txBody>
      </p:sp>
    </p:spTree>
    <p:extLst>
      <p:ext uri="{BB962C8B-B14F-4D97-AF65-F5344CB8AC3E}">
        <p14:creationId xmlns:p14="http://schemas.microsoft.com/office/powerpoint/2010/main" val="244771192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90623-EF0F-24BC-0503-7F6BD7FF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Verloop van de avond: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196DD2-4EAD-C1FE-3880-3B8A5D1C1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55938"/>
            <a:ext cx="8915400" cy="477795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Wat is een verlieservaring.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Hoe gaan ze om met verlies.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rouwen anders.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Echtscheiding.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Korte pauze.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Trauma – Pesten.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Overlijden.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Veerkracht.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Vragen.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271368374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C94CE-3E3F-1892-FDA7-6ECB44230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988" y="624110"/>
            <a:ext cx="346228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16F1AE-64B3-FADF-D61F-DE28C6C63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0428"/>
            <a:ext cx="8915400" cy="449079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l-BE" sz="2800" dirty="0"/>
              <a:t>Verschillende gebeurtenissen kunnen traumatisch zijn: ruzie tussen ouders, geweld, mishandeld worden, ernstige ziekte, overlijden, een ongeval meemaken, gepest worden. </a:t>
            </a:r>
          </a:p>
          <a:p>
            <a:pPr marL="0" indent="0">
              <a:spcBef>
                <a:spcPts val="0"/>
              </a:spcBef>
              <a:buNone/>
            </a:pPr>
            <a:endParaRPr lang="nl-BE" sz="2800" dirty="0"/>
          </a:p>
          <a:p>
            <a:pPr marL="0" indent="0">
              <a:spcBef>
                <a:spcPts val="0"/>
              </a:spcBef>
              <a:buNone/>
            </a:pPr>
            <a:r>
              <a:rPr lang="nl-BE" sz="2800" dirty="0"/>
              <a:t>Het kan zijn dat het kind er direct last van heeft, maar het kan ook na een tijdje zijn. Elk kind is anders.</a:t>
            </a:r>
          </a:p>
          <a:p>
            <a:pPr marL="0" indent="0">
              <a:spcBef>
                <a:spcPts val="0"/>
              </a:spcBef>
              <a:buNone/>
            </a:pPr>
            <a:endParaRPr lang="nl-BE" sz="2800" dirty="0"/>
          </a:p>
          <a:p>
            <a:pPr marL="0" indent="0">
              <a:spcBef>
                <a:spcPts val="0"/>
              </a:spcBef>
              <a:buNone/>
            </a:pPr>
            <a:endParaRPr lang="nl-BE" sz="2800" dirty="0"/>
          </a:p>
          <a:p>
            <a:pPr marL="0" indent="0">
              <a:spcBef>
                <a:spcPts val="0"/>
              </a:spcBef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911651333"/>
      </p:ext>
    </p:extLst>
  </p:cSld>
  <p:clrMapOvr>
    <a:masterClrMapping/>
  </p:clrMapOvr>
  <p:transition spd="slow"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4376F-A2ED-10DD-229D-8F7B2FC6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6115"/>
          </a:xfrm>
        </p:spPr>
        <p:txBody>
          <a:bodyPr/>
          <a:lstStyle/>
          <a:p>
            <a:r>
              <a:rPr lang="nl-BE" dirty="0"/>
              <a:t>Waar kan het kind last van hebben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2185CB-AA32-D521-25CC-2BA2EDCB7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8699"/>
            <a:ext cx="8915400" cy="400252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Gedachten waarbij het steeds opnieuw beleefd wordt.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Nare gedachten.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Moeite met in slaap komen.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Nachtmerries.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Vermijden van bepaalde plekken.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Moeite met concentratie.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Agressie, boos, verdriet, buikpijn, hoofdpijn of schrikachtig zijn.</a:t>
            </a:r>
          </a:p>
        </p:txBody>
      </p:sp>
    </p:spTree>
    <p:extLst>
      <p:ext uri="{BB962C8B-B14F-4D97-AF65-F5344CB8AC3E}">
        <p14:creationId xmlns:p14="http://schemas.microsoft.com/office/powerpoint/2010/main" val="1625382236"/>
      </p:ext>
    </p:extLst>
  </p:cSld>
  <p:clrMapOvr>
    <a:masterClrMapping/>
  </p:clrMapOvr>
  <p:transition spd="slow">
    <p:wip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F6A89CE3-DEC4-3ED1-8FF2-BB383B75F4AE}"/>
              </a:ext>
            </a:extLst>
          </p:cNvPr>
          <p:cNvSpPr/>
          <p:nvPr/>
        </p:nvSpPr>
        <p:spPr>
          <a:xfrm>
            <a:off x="3581400" y="2066730"/>
            <a:ext cx="5029200" cy="272453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000" dirty="0"/>
              <a:t>pesten</a:t>
            </a:r>
          </a:p>
        </p:txBody>
      </p:sp>
    </p:spTree>
    <p:extLst>
      <p:ext uri="{BB962C8B-B14F-4D97-AF65-F5344CB8AC3E}">
        <p14:creationId xmlns:p14="http://schemas.microsoft.com/office/powerpoint/2010/main" val="966120288"/>
      </p:ext>
    </p:extLst>
  </p:cSld>
  <p:clrMapOvr>
    <a:masterClrMapping/>
  </p:clrMapOvr>
  <p:transition spd="slow"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EC154-B117-0784-3023-354AB346A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3051"/>
          </a:xfrm>
        </p:spPr>
        <p:txBody>
          <a:bodyPr/>
          <a:lstStyle/>
          <a:p>
            <a:r>
              <a:rPr lang="nl-BE" dirty="0"/>
              <a:t>Pesten: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24F0AA-25FE-8102-74B5-BC311128C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6354"/>
            <a:ext cx="8915400" cy="446416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5100" dirty="0"/>
              <a:t>Er zijn meerdere vormen van pesten: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5100" dirty="0"/>
              <a:t>verbaal pesten.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5100" dirty="0"/>
              <a:t>fysiek pesten.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5100" dirty="0"/>
              <a:t>materieel pesten.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5100" dirty="0"/>
              <a:t>sociaal en relationeel pesten.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5100" dirty="0"/>
              <a:t>Cyberpesten.</a:t>
            </a:r>
          </a:p>
          <a:p>
            <a:pPr marL="0" indent="0">
              <a:buNone/>
            </a:pPr>
            <a:r>
              <a:rPr lang="nl-BE" sz="4500" dirty="0"/>
              <a:t>	</a:t>
            </a:r>
          </a:p>
          <a:p>
            <a:pPr marL="0" indent="0">
              <a:buNone/>
            </a:pPr>
            <a:r>
              <a:rPr lang="nl-BE" sz="2800" dirty="0"/>
              <a:t>	</a:t>
            </a:r>
          </a:p>
          <a:p>
            <a:pPr marL="0" indent="0">
              <a:buNone/>
            </a:pPr>
            <a:r>
              <a:rPr lang="nl-BE" sz="2800" dirty="0"/>
              <a:t>	</a:t>
            </a:r>
          </a:p>
          <a:p>
            <a:pPr marL="0" indent="0">
              <a:buNone/>
            </a:pPr>
            <a:r>
              <a:rPr lang="nl-BE" sz="2800" dirty="0"/>
              <a:t>	</a:t>
            </a:r>
          </a:p>
          <a:p>
            <a:pPr marL="0" indent="0">
              <a:buNone/>
            </a:pPr>
            <a:r>
              <a:rPr lang="nl-B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12604"/>
      </p:ext>
    </p:extLst>
  </p:cSld>
  <p:clrMapOvr>
    <a:masterClrMapping/>
  </p:clrMapOvr>
  <p:transition spd="slow"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5F22F-B943-AD05-C0FE-CE25DC26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6317"/>
          </a:xfrm>
        </p:spPr>
        <p:txBody>
          <a:bodyPr/>
          <a:lstStyle/>
          <a:p>
            <a:r>
              <a:rPr lang="nl-BE" dirty="0"/>
              <a:t>3 kenmerken van pesten: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4659CF-436A-2E83-D51A-5F4222E18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59619"/>
            <a:ext cx="8915400" cy="38516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gebeurt bewust: achter het meeste pestgedrag zit een doel.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gebeurt structureel.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Er is sprake van machtsverschil.</a:t>
            </a:r>
          </a:p>
        </p:txBody>
      </p:sp>
    </p:spTree>
    <p:extLst>
      <p:ext uri="{BB962C8B-B14F-4D97-AF65-F5344CB8AC3E}">
        <p14:creationId xmlns:p14="http://schemas.microsoft.com/office/powerpoint/2010/main" val="3567865717"/>
      </p:ext>
    </p:extLst>
  </p:cSld>
  <p:clrMapOvr>
    <a:masterClrMapping/>
  </p:clrMapOvr>
  <p:transition spd="slow">
    <p:wip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6A5BC7-4ADD-CE29-2045-370EE976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Welke signalen kunnen erop wijzen dat een kind gepest wordt: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130A31-68FC-259D-9A34-24904AE11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Directe fysieke klachten.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Indirecte fysieke klachten.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die s’morgens treuzelen of plots niet naar school willen.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Als er wordt gevraagd om van school te veranderen.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Spullen die verdwijnen.</a:t>
            </a:r>
          </a:p>
        </p:txBody>
      </p:sp>
    </p:spTree>
    <p:extLst>
      <p:ext uri="{BB962C8B-B14F-4D97-AF65-F5344CB8AC3E}">
        <p14:creationId xmlns:p14="http://schemas.microsoft.com/office/powerpoint/2010/main" val="4088786064"/>
      </p:ext>
    </p:extLst>
  </p:cSld>
  <p:clrMapOvr>
    <a:masterClrMapping/>
  </p:clrMapOvr>
  <p:transition spd="slow">
    <p:wip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2E22E-BB59-A24E-EA1A-A040BEF08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4046" y="322269"/>
            <a:ext cx="407525" cy="396822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4DEB41-C197-A1DC-7EFE-2C4349D44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6241"/>
            <a:ext cx="8915400" cy="4694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Veranderingen in karakter.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Schoolresultaten die achteruit gaan of plots veel minder gemotiveerd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Concentratie gaat plots achteruit.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Pestbedreigingen op tablet of smartphone.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Weinig uitnodigingen om naar een verjaardagsfeestje te gaan, om bij iemand te spelen.</a:t>
            </a:r>
          </a:p>
        </p:txBody>
      </p:sp>
    </p:spTree>
    <p:extLst>
      <p:ext uri="{BB962C8B-B14F-4D97-AF65-F5344CB8AC3E}">
        <p14:creationId xmlns:p14="http://schemas.microsoft.com/office/powerpoint/2010/main" val="255976334"/>
      </p:ext>
    </p:extLst>
  </p:cSld>
  <p:clrMapOvr>
    <a:masterClrMapping/>
  </p:clrMapOvr>
  <p:transition spd="slow">
    <p:wip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73BFF-D2CF-8A2D-654A-8245B76F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0807"/>
          </a:xfrm>
        </p:spPr>
        <p:txBody>
          <a:bodyPr>
            <a:normAutofit/>
          </a:bodyPr>
          <a:lstStyle/>
          <a:p>
            <a:r>
              <a:rPr lang="nl-BE" dirty="0"/>
              <a:t>Wat is de impact van pesten: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180EA7-9A03-73E1-1E73-D2A3E4184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00326"/>
            <a:ext cx="8915400" cy="44122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Cognitieve schade: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Concentratievermogen.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Lagere schoolresultaten.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Lagere motivatie.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Fysieke schade: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Slaapproblemen.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Buikpijn.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Hoofdpijn.</a:t>
            </a:r>
          </a:p>
          <a:p>
            <a:pPr marL="457200" lvl="1" indent="0">
              <a:buNone/>
            </a:pPr>
            <a:endParaRPr lang="nl-BE" sz="2800" dirty="0"/>
          </a:p>
          <a:p>
            <a:pPr lvl="1">
              <a:buFont typeface="Wingdings" panose="05000000000000000000" pitchFamily="2" charset="2"/>
              <a:buChar char="ü"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297555949"/>
      </p:ext>
    </p:extLst>
  </p:cSld>
  <p:clrMapOvr>
    <a:masterClrMapping/>
  </p:clrMapOvr>
  <p:transition spd="slow">
    <p:wip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FB555-1870-D264-BEBC-8BCE522F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8334" y="162472"/>
            <a:ext cx="460791" cy="396822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9D5578-B702-1CB2-6FEE-BB4C51631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80730"/>
            <a:ext cx="8915400" cy="47304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Sociaal- emotionele schade: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Eenzaamheid.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Lager zelfbeeld, wil liefst onzichtbaar zijn.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Onzeker.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Bang.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Meer angst voor sociale contacten.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Somber.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Verandering in karakter.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087229352"/>
      </p:ext>
    </p:extLst>
  </p:cSld>
  <p:clrMapOvr>
    <a:masterClrMapping/>
  </p:clrMapOvr>
  <p:transition spd="slow">
    <p:wip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8543E-EC6A-E804-7160-93C2D55F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4073"/>
          </a:xfrm>
        </p:spPr>
        <p:txBody>
          <a:bodyPr/>
          <a:lstStyle/>
          <a:p>
            <a:r>
              <a:rPr lang="nl-BE" dirty="0"/>
              <a:t>Tips bij pesten voor ouders: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1BA5EE-00D1-AF36-96EF-09013300A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3491"/>
            <a:ext cx="8915400" cy="42777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Veilige en warme thuissituatie.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Probeer een rustplek te creëren thuis.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Werk aan een fijne thuissfeer.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Neem je kind ernstig en luister.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Elk kind verdient het om in dat gekwetste gevoel gehoord te worden, getroost en verder geholpen worden.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Veilig melden.</a:t>
            </a:r>
          </a:p>
        </p:txBody>
      </p:sp>
    </p:spTree>
    <p:extLst>
      <p:ext uri="{BB962C8B-B14F-4D97-AF65-F5344CB8AC3E}">
        <p14:creationId xmlns:p14="http://schemas.microsoft.com/office/powerpoint/2010/main" val="372511091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7599E-A1E3-ED6A-6A49-C8D7DC2E0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828"/>
          </a:xfrm>
        </p:spPr>
        <p:txBody>
          <a:bodyPr/>
          <a:lstStyle/>
          <a:p>
            <a:r>
              <a:rPr lang="nl-BE" dirty="0"/>
              <a:t>Verlieservaring: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029A81-5423-88A2-999E-A3DD12405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457" y="1919254"/>
            <a:ext cx="8915400" cy="4314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Trauma.						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Pesten.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Overlijden.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Scheiding.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Zelfvertrouwen.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Angst.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241369747"/>
      </p:ext>
    </p:extLst>
  </p:cSld>
  <p:clrMapOvr>
    <a:masterClrMapping/>
  </p:clrMapOvr>
  <p:transition spd="slow"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161C4-EE41-ECC7-3560-3B46AF90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0578" y="153594"/>
            <a:ext cx="327626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B030A6-7A58-F2E2-91CD-FC01BB345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36342"/>
            <a:ext cx="8915400" cy="47748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Ben je bewust van je eigen patronen.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Bevraag je kind wat er precies gebeurd 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Bij cyberpesten: maak afspraken hoe er best met sociaal media, smartphone omgegaan wordt.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Vraag om bewijsmateriaal te verzamelen bij cyberpesten.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Probeer een weerbare houding aan te leren bij uw kind.</a:t>
            </a:r>
          </a:p>
        </p:txBody>
      </p:sp>
    </p:spTree>
    <p:extLst>
      <p:ext uri="{BB962C8B-B14F-4D97-AF65-F5344CB8AC3E}">
        <p14:creationId xmlns:p14="http://schemas.microsoft.com/office/powerpoint/2010/main" val="437067366"/>
      </p:ext>
    </p:extLst>
  </p:cSld>
  <p:clrMapOvr>
    <a:masterClrMapping/>
  </p:clrMapOvr>
  <p:transition spd="slow">
    <p:wip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67F8C-FC7A-6694-8BD8-E79C0214C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5169" y="570844"/>
            <a:ext cx="380892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77D74F-FB06-E89F-5676-C676F718C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3996"/>
            <a:ext cx="8915400" cy="46772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Zeg duidelijk tegen je kind dat het geen enkele schuld treft.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Maak duidelijk dat je altijd klaarstaat voor je kind.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Doe geen beloftes die je niet kan waarmaken.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Vraag aan je kind wat ze verwachten, maak een plan.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Ga stap voor stap te werk.</a:t>
            </a:r>
          </a:p>
        </p:txBody>
      </p:sp>
    </p:spTree>
    <p:extLst>
      <p:ext uri="{BB962C8B-B14F-4D97-AF65-F5344CB8AC3E}">
        <p14:creationId xmlns:p14="http://schemas.microsoft.com/office/powerpoint/2010/main" val="2628908043"/>
      </p:ext>
    </p:extLst>
  </p:cSld>
  <p:clrMapOvr>
    <a:masterClrMapping/>
  </p:clrMapOvr>
  <p:transition spd="slow">
    <p:wip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82524-D86E-74E9-E754-1F062034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6317"/>
          </a:xfrm>
        </p:spPr>
        <p:txBody>
          <a:bodyPr/>
          <a:lstStyle/>
          <a:p>
            <a:r>
              <a:rPr lang="nl-BE" dirty="0"/>
              <a:t>Tips bij pesten voor de school: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F6EDE8-1148-82C0-871D-F9D3B837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0427"/>
            <a:ext cx="8915400" cy="457200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3300" dirty="0"/>
              <a:t>Goed anti-pestbeleid: inzicht in het pestproces.</a:t>
            </a:r>
          </a:p>
          <a:p>
            <a:pPr marL="0" indent="0">
              <a:buNone/>
            </a:pPr>
            <a:r>
              <a:rPr lang="nl-BE" sz="3300" dirty="0"/>
              <a:t>    Betrek de ouders erbij.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300" dirty="0"/>
              <a:t>Het is een complex groeiproces tussen kinderen onderling.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3300" dirty="0"/>
              <a:t>Verschuiving: het hele web errond moet veranderen.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300" dirty="0"/>
              <a:t>Assistenten van de pesters.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300" dirty="0"/>
              <a:t>Bekrachtigers.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300" dirty="0"/>
              <a:t>Neutrale positie.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3300" dirty="0"/>
              <a:t>Verdedigers.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73024385"/>
      </p:ext>
    </p:extLst>
  </p:cSld>
  <p:clrMapOvr>
    <a:masterClrMapping/>
  </p:clrMapOvr>
  <p:transition spd="slow">
    <p:wip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CA73F-D0F8-7463-65CD-F12164EC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0" y="437679"/>
            <a:ext cx="309870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8FE82C-4D87-7D74-85B1-71A64DBA8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76543"/>
            <a:ext cx="8915400" cy="49346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Belangrijk voor leerkrachten: de onderlinge relaties goed in kaart brengen.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Proberen verschuivingen tot stand brengen.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Systematisch aan de slag gaan met de verhoudingen.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Duidelijk aangeven welk gedrag wel en welk gedrag niet geaccepteerd wordt.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Investeren in een goede sfeer in de klas.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Wees bewust van je eigen patronen.</a:t>
            </a:r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784664306"/>
      </p:ext>
    </p:extLst>
  </p:cSld>
  <p:clrMapOvr>
    <a:masterClrMapping/>
  </p:clrMapOvr>
  <p:transition spd="slow">
    <p:wip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02EAD51D-8875-556B-F056-22CCA9E996B0}"/>
              </a:ext>
            </a:extLst>
          </p:cNvPr>
          <p:cNvSpPr/>
          <p:nvPr/>
        </p:nvSpPr>
        <p:spPr>
          <a:xfrm>
            <a:off x="3595396" y="2118049"/>
            <a:ext cx="5001207" cy="262190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000" dirty="0"/>
              <a:t>overlijden</a:t>
            </a:r>
          </a:p>
        </p:txBody>
      </p:sp>
    </p:spTree>
    <p:extLst>
      <p:ext uri="{BB962C8B-B14F-4D97-AF65-F5344CB8AC3E}">
        <p14:creationId xmlns:p14="http://schemas.microsoft.com/office/powerpoint/2010/main" val="3364486780"/>
      </p:ext>
    </p:extLst>
  </p:cSld>
  <p:clrMapOvr>
    <a:masterClrMapping/>
  </p:clrMapOvr>
  <p:transition spd="slow">
    <p:wip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89A19-8D2B-24D3-EDFB-9BE70BA33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684"/>
          </a:xfrm>
        </p:spPr>
        <p:txBody>
          <a:bodyPr/>
          <a:lstStyle/>
          <a:p>
            <a:r>
              <a:rPr lang="nl-BE" dirty="0"/>
              <a:t>Rouwtaken: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979C0-0026-DFF0-44FD-ABB6AF305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3794"/>
            <a:ext cx="8915400" cy="45174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Rouwtaak 0: Opvoeden in leven en dood.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Rouwtaak 1: De realiteit van het verlies accepteren.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Rouwtaak 2: Het toelaten van de pijn van het verlies.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Rouwtaak 3: Het aanpassen aan een situatie waarin de overledene afwezig 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Rouwtaak 4: De overledene emotioneel een plaats geven en de draad van het leven weer oppakken.</a:t>
            </a:r>
          </a:p>
        </p:txBody>
      </p:sp>
    </p:spTree>
    <p:extLst>
      <p:ext uri="{BB962C8B-B14F-4D97-AF65-F5344CB8AC3E}">
        <p14:creationId xmlns:p14="http://schemas.microsoft.com/office/powerpoint/2010/main" val="270761682"/>
      </p:ext>
    </p:extLst>
  </p:cSld>
  <p:clrMapOvr>
    <a:masterClrMapping/>
  </p:clrMapOvr>
  <p:transition spd="slow">
    <p:wip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21F7F-8243-2DE2-3DB8-3F23BBA92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Overlijden: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4B8-D6B6-C96C-934B-E3C0D5BB3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55938"/>
            <a:ext cx="8915400" cy="46430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Belangrijk dat kinderen en jongeren afscheid kunnen nemen, hoe jong ze ook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helpt hen om de realiteit door te laten dringen.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Goede voorbereiding is wel heel belangrijk.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Ook al weten we dat afscheid nemen belangrijk is, je mag ze nooit verplichten.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je kan ze wel stimuleren door zoveel mogelijk uitleg te geven. </a:t>
            </a:r>
          </a:p>
        </p:txBody>
      </p:sp>
    </p:spTree>
    <p:extLst>
      <p:ext uri="{BB962C8B-B14F-4D97-AF65-F5344CB8AC3E}">
        <p14:creationId xmlns:p14="http://schemas.microsoft.com/office/powerpoint/2010/main" val="2560710631"/>
      </p:ext>
    </p:extLst>
  </p:cSld>
  <p:clrMapOvr>
    <a:masterClrMapping/>
  </p:clrMapOvr>
  <p:transition spd="slow">
    <p:wip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DCED9-0A44-0207-516B-8081044C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434" y="508700"/>
            <a:ext cx="337352" cy="237024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DD1FCE-9DC9-7703-7851-DA3712A58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36342"/>
            <a:ext cx="8915400" cy="459863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Openheid is van groot belang.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Als je kind niet wil, is het belangrijk om erachter te komen wat de reden 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Zo kan je eventuele angsten, misvattingen, fantasieën achterhalen en bespreekbaar maken.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Bij het begroeten van het lichaam alles zo gedetailleerd uitleggen.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Zorg ervoor dat er een vertrouwde volwassene aanwezig is.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247576074"/>
      </p:ext>
    </p:extLst>
  </p:cSld>
  <p:clrMapOvr>
    <a:masterClrMapping/>
  </p:clrMapOvr>
  <p:transition spd="slow">
    <p:wip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CC8D01-1FB7-8FF7-9255-88D81B4D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1802" y="366658"/>
            <a:ext cx="372014" cy="396822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2AE77A-8A1B-A566-526F-C81239E0E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56443"/>
            <a:ext cx="8915400" cy="48814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Een onverwacht overlijden, er heeft geen afscheid plaatsgevonden.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je kan nagaan wat ze nog hadden willen zeggen.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Laat de kinderen praten tegen de overleden persoon.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Laat hun een brief schrijven.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Kinderen hebben soms een duwtje in de rug nodig om de overledene aan te raken.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675948164"/>
      </p:ext>
    </p:extLst>
  </p:cSld>
  <p:clrMapOvr>
    <a:masterClrMapping/>
  </p:clrMapOvr>
  <p:transition spd="slow">
    <p:wip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928E1-E2EA-7832-8702-D1FFBCA90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3946" y="375535"/>
            <a:ext cx="292115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28CDCE-ADBB-B50C-7B27-F91BA763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6241"/>
            <a:ext cx="8915400" cy="46949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Vraag of het kind/ jongere alleen wil zijn met de overledene.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kan helpen dat er foto’s gemaakt worden van de overledene.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Net als volwassenen hebben kinderen en jongeren ook veel wisselende gevoelens, die vaak tegenstrijdig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hebben steun nodig om weer houvast te krijgen.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2816395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F1A48-A3C3-C5E1-A6C5-436502A3B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2721" y="624110"/>
            <a:ext cx="470517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C17388-2EBD-6E8A-47E3-5E9AA939C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659" y="1402672"/>
            <a:ext cx="8915400" cy="44654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Ziekte.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Nieuw samengesteld gezin.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Adoptie.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Verhuis.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Nieuwe school.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Vrienden.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Ongeval.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686640963"/>
      </p:ext>
    </p:extLst>
  </p:cSld>
  <p:clrMapOvr>
    <a:masterClrMapping/>
  </p:clrMapOvr>
  <p:transition spd="slow">
    <p:wip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8DE16-9451-359E-F2A1-EB56F3CC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7111" y="171349"/>
            <a:ext cx="256604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B092B0-127B-4C4F-292D-1788DA5AF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823" y="1154097"/>
            <a:ext cx="8915400" cy="47748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rouwen niet ononderbroken,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Rouwgedrag van kinderen is vermengd met hun spel.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Rouw kan je zien in gedragingen, eerder dan in woorden.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zijn voor ondersteuning vaak afhankelijk van volwassenen.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Als een kind niet huilt, betekent het niet dat het geen verdriet heeft.</a:t>
            </a:r>
          </a:p>
        </p:txBody>
      </p:sp>
    </p:spTree>
    <p:extLst>
      <p:ext uri="{BB962C8B-B14F-4D97-AF65-F5344CB8AC3E}">
        <p14:creationId xmlns:p14="http://schemas.microsoft.com/office/powerpoint/2010/main" val="2086488170"/>
      </p:ext>
    </p:extLst>
  </p:cSld>
  <p:clrMapOvr>
    <a:masterClrMapping/>
  </p:clrMapOvr>
  <p:transition spd="slow">
    <p:wip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22665-07DA-96F3-E246-721D211E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9557" y="384413"/>
            <a:ext cx="380892" cy="432333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566A47-E661-BABF-EF4B-253D8CB00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9507"/>
            <a:ext cx="8915400" cy="46417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Sterven van een ouder laat een leegte na: ze missen een rolmodel, opvoeder, 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en jongeren zijn veerkrachtig en ontwikkelen zich creatief: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Als hun ervaringen worden erkend.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Als hun gevoelens worden gerespecteerd.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Als hun vragen over dood en sterven worden beantwoord.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947762990"/>
      </p:ext>
    </p:extLst>
  </p:cSld>
  <p:clrMapOvr>
    <a:masterClrMapping/>
  </p:clrMapOvr>
  <p:transition spd="slow">
    <p:wip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E88DF-9EA4-7720-5265-CA595A25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988" y="553089"/>
            <a:ext cx="327626" cy="387944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A29DA3-B5ED-B71B-7B28-07875589E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090" y="816747"/>
            <a:ext cx="8915400" cy="52010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Jongeren hebben aandacht nodig voor hun verlies.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Adolescenten zijn bezig met hun identiteitsontwikkeling en moeten zich losmaken van het gezin. Meer zelfstandigheid en onafhankelijkheid.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Open praten, zorgvuldig praten, de informatie gedoseerd geven.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Ze vertonen volwassen reacties, maar deze zijn gecombineerd met typische adolesentieproblemen.</a:t>
            </a:r>
          </a:p>
        </p:txBody>
      </p:sp>
    </p:spTree>
    <p:extLst>
      <p:ext uri="{BB962C8B-B14F-4D97-AF65-F5344CB8AC3E}">
        <p14:creationId xmlns:p14="http://schemas.microsoft.com/office/powerpoint/2010/main" val="184406180"/>
      </p:ext>
    </p:extLst>
  </p:cSld>
  <p:clrMapOvr>
    <a:masterClrMapping/>
  </p:clrMapOvr>
  <p:transition spd="slow">
    <p:wip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AFD74-7E8C-0211-0861-C8093ECB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1701" y="677376"/>
            <a:ext cx="363136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BC0AF-272D-0223-C2E8-C2115D24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6757"/>
            <a:ext cx="8915400" cy="42244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Pubers voelen zich vaak hulpeloos.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Soms stellen pubers het rouwen uit tot er terug genoeg veiligheid is in het gezin.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Ook bij jongeren is het belangrijk dat je hun een gevoel geeft dat je hen steunt en tijd geeft voor hun gevoelens.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Schuldgevoelens zijn vaak aanwezig.</a:t>
            </a:r>
          </a:p>
        </p:txBody>
      </p:sp>
    </p:spTree>
    <p:extLst>
      <p:ext uri="{BB962C8B-B14F-4D97-AF65-F5344CB8AC3E}">
        <p14:creationId xmlns:p14="http://schemas.microsoft.com/office/powerpoint/2010/main" val="2029546259"/>
      </p:ext>
    </p:extLst>
  </p:cSld>
  <p:clrMapOvr>
    <a:masterClrMapping/>
  </p:clrMapOvr>
  <p:transition spd="slow">
    <p:wip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AF76-8255-F8C3-B050-756EC5CC4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195"/>
          </a:xfrm>
        </p:spPr>
        <p:txBody>
          <a:bodyPr/>
          <a:lstStyle/>
          <a:p>
            <a:r>
              <a:rPr lang="nl-BE" dirty="0"/>
              <a:t>Sleutels die deuren openen in verdriet: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2ED34E-58BF-9213-7089-5E301D14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79720"/>
            <a:ext cx="8915400" cy="39315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Voor kinderen en jongeren is het belangrijk dat de deuren naar de toekomst openen.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Luisteren.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Correcte informatie.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Warmte en veiligheid.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Herinneringen.</a:t>
            </a:r>
          </a:p>
        </p:txBody>
      </p:sp>
    </p:spTree>
    <p:extLst>
      <p:ext uri="{BB962C8B-B14F-4D97-AF65-F5344CB8AC3E}">
        <p14:creationId xmlns:p14="http://schemas.microsoft.com/office/powerpoint/2010/main" val="2907437415"/>
      </p:ext>
    </p:extLst>
  </p:cSld>
  <p:clrMapOvr>
    <a:masterClrMapping/>
  </p:clrMapOvr>
  <p:transition spd="slow">
    <p:wip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2AA892-8ABF-AEF9-A1AA-09FDCDBC6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4073"/>
          </a:xfrm>
        </p:spPr>
        <p:txBody>
          <a:bodyPr/>
          <a:lstStyle/>
          <a:p>
            <a:r>
              <a:rPr lang="nl-BE" dirty="0"/>
              <a:t>Met vallen en opstaan verder gaan: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D17D1C-9D36-014E-84F0-81E30C91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9103"/>
            <a:ext cx="8915400" cy="432211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Er is een voor en een 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is belangrijk dat er terug een regelmaat en structuur komt.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Rust en regelmaat geeft kinderen en jongeren de geborgenheid en veiligheid.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Dit is een heuse aanpassing waarin je eigen verwerking vaak al je energie opeist.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Regels brengt vaak houvast voor de kinderen en jongeren.</a:t>
            </a:r>
          </a:p>
        </p:txBody>
      </p:sp>
    </p:spTree>
    <p:extLst>
      <p:ext uri="{BB962C8B-B14F-4D97-AF65-F5344CB8AC3E}">
        <p14:creationId xmlns:p14="http://schemas.microsoft.com/office/powerpoint/2010/main" val="4227576639"/>
      </p:ext>
    </p:extLst>
  </p:cSld>
  <p:clrMapOvr>
    <a:masterClrMapping/>
  </p:clrMapOvr>
  <p:transition spd="slow">
    <p:wip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38DAA-1ECE-E007-89F5-7180BB266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1802" y="230819"/>
            <a:ext cx="310718" cy="328474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3F53EC-E75A-6BAE-7EE9-C8EABBAE8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96645"/>
            <a:ext cx="8915400" cy="50145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Wees ook mild voor jezelf.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Als je merkt dat het teveel wordt, aarzel niet om een adempauze in te lassen.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Ieder heeft zijn eigen tempo en manier om verlies te verwerken.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is een kronkelend pad.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Bij kinderen en jongeren zien we die schommelingen heel fel. Ze kunnen intens verdrietig zijn, om dan weer gewoon verder te gaan alsof verdriet en pijn niet bestaan.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86605513"/>
      </p:ext>
    </p:extLst>
  </p:cSld>
  <p:clrMapOvr>
    <a:masterClrMapping/>
  </p:clrMapOvr>
  <p:transition spd="slow">
    <p:wip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12BFB-F4D1-12EF-1943-19E87C42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1903" y="437679"/>
            <a:ext cx="398647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BA4ABF-AD8A-CBAA-CE9E-AC94913D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1550"/>
            <a:ext cx="8915400" cy="44996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en jongeren zijn nog volop in ontwikkeling, wat ook wil zeggen dat het verlies zich met hen mee ontwikkelt.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Op belangrijke momenten staat de overledene centraal.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Samen praten: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Moedig kinderen aan om te praten, vragen te stellen.</a:t>
            </a:r>
          </a:p>
          <a:p>
            <a:pPr marL="457200" lvl="1" indent="0">
              <a:buNone/>
            </a:pPr>
            <a:endParaRPr lang="nl-BE" sz="2600" dirty="0"/>
          </a:p>
        </p:txBody>
      </p:sp>
    </p:spTree>
    <p:extLst>
      <p:ext uri="{BB962C8B-B14F-4D97-AF65-F5344CB8AC3E}">
        <p14:creationId xmlns:p14="http://schemas.microsoft.com/office/powerpoint/2010/main" val="3922948202"/>
      </p:ext>
    </p:extLst>
  </p:cSld>
  <p:clrMapOvr>
    <a:masterClrMapping/>
  </p:clrMapOvr>
  <p:transition spd="slow">
    <p:wip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3EE36-1A03-3D50-B41F-50583B475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8030" y="206860"/>
            <a:ext cx="274360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B2337C-85C0-97A3-23FF-9E4B079D2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71852"/>
            <a:ext cx="8915400" cy="47660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Samen verdriet dragen maakt het voor iedereen lichter.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Je kan kinderen en jongeren niet beschermen door je eigen pijn en verdriet te verbergen.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Geef kinderen de boodschap dat alle gevoelens normaal zijn: opstandigheid, verdriet, angst, eenzaamheid, schuldgevoelens,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Geef mee dat terugdenken aan de overledene niet altijd te plannen is.</a:t>
            </a:r>
          </a:p>
        </p:txBody>
      </p:sp>
    </p:spTree>
    <p:extLst>
      <p:ext uri="{BB962C8B-B14F-4D97-AF65-F5344CB8AC3E}">
        <p14:creationId xmlns:p14="http://schemas.microsoft.com/office/powerpoint/2010/main" val="4200577293"/>
      </p:ext>
    </p:extLst>
  </p:cSld>
  <p:clrMapOvr>
    <a:masterClrMapping/>
  </p:clrMapOvr>
  <p:transition spd="slow">
    <p:wip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E2D81-916A-C395-C629-436A2A43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2004" y="153594"/>
            <a:ext cx="363136" cy="396822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53B56D-A802-29EC-F694-6CB168B2A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11044"/>
            <a:ext cx="8915400" cy="41001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Soms kan verlies te moeilijk zijn om alleen te dragen en lopen kinderen en jongeren vast.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Samen herdenken en herinneren: geef kinderen en jongeren de kans om een herinneringsplaats te creëren.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Maak ook tijd om samen te herdenken.</a:t>
            </a:r>
          </a:p>
        </p:txBody>
      </p:sp>
    </p:spTree>
    <p:extLst>
      <p:ext uri="{BB962C8B-B14F-4D97-AF65-F5344CB8AC3E}">
        <p14:creationId xmlns:p14="http://schemas.microsoft.com/office/powerpoint/2010/main" val="26506383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3C4D2-B248-F24B-F5AB-61EF972DE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8461"/>
          </a:xfrm>
        </p:spPr>
        <p:txBody>
          <a:bodyPr/>
          <a:lstStyle/>
          <a:p>
            <a:r>
              <a:rPr lang="nl-BE" dirty="0"/>
              <a:t>Hoe gaan ze om met verlies: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B44963-D330-8F1B-6521-A14F57943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6656"/>
            <a:ext cx="8915400" cy="41445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Elk verlies is een ingrijpende gebeurtenis.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Op hun eigen unieke manier.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Eigen veerkracht.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Eigen tempo.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Snelle wisseling van emoties.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Vele verschillende emoties.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Neem gevoelens van uw kind serieus.</a:t>
            </a:r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14038300"/>
      </p:ext>
    </p:extLst>
  </p:cSld>
  <p:clrMapOvr>
    <a:masterClrMapping/>
  </p:clrMapOvr>
  <p:transition spd="slow">
    <p:wip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49C69-BB3F-C13F-2CF2-0399326F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7339"/>
          </a:xfrm>
        </p:spPr>
        <p:txBody>
          <a:bodyPr/>
          <a:lstStyle/>
          <a:p>
            <a:r>
              <a:rPr lang="nl-BE" dirty="0"/>
              <a:t>Wat kan er op school gebeuren: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A39B31-9E04-047C-5C2C-7BAF08D19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9104"/>
            <a:ext cx="8915400" cy="43221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Als school heb je er meer mee te maken dan je denkt.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is belangrijk dat leerlingen niet geïsoleerd geraken.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Eventueel groepsgesprek zodat het ‘algemener’ wordt. Vraag toestemming aan de nabestaanden.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Belangrijk om de situatie te kaderen naar andere kinderen toe.</a:t>
            </a:r>
          </a:p>
        </p:txBody>
      </p:sp>
    </p:spTree>
    <p:extLst>
      <p:ext uri="{BB962C8B-B14F-4D97-AF65-F5344CB8AC3E}">
        <p14:creationId xmlns:p14="http://schemas.microsoft.com/office/powerpoint/2010/main" val="1068630835"/>
      </p:ext>
    </p:extLst>
  </p:cSld>
  <p:clrMapOvr>
    <a:masterClrMapping/>
  </p:clrMapOvr>
  <p:transition spd="slow">
    <p:wip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120D5-D15A-7EDC-C6CA-33E6E4A9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5069" y="446557"/>
            <a:ext cx="469668" cy="441210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1FD874-D4CC-07E0-2A87-61D8E8A12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01" y="1491449"/>
            <a:ext cx="8915400" cy="4455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Ruimte maken om over het onderwerp te praten.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Ga de ontmoeting met de rouwende niet uit de weg.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Maak een thema van gevoelens.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Herdenkingshoek.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Probeer zoveel mogelijk vanuit het kind en het gezin te werken.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68596880"/>
      </p:ext>
    </p:extLst>
  </p:cSld>
  <p:clrMapOvr>
    <a:masterClrMapping/>
  </p:clrMapOvr>
  <p:transition spd="slow">
    <p:wip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0A4EA-A9EC-B528-5C50-1003BFBF6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7010" y="384413"/>
            <a:ext cx="229971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27D2A7-6623-F073-C167-6ADD5547F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58788"/>
            <a:ext cx="8915400" cy="495243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Luisterend oor bieden.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Wat zit er achter de vraag. Leef je in in hun wereld en spreek hun taal.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en jongeren geven zelf aan wat ze willen vertellen.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Kinderen en jongeren zijn van nature nieuwsgierig. Om te vermijden dat een kind overstelpt wordt met vragen, is het belangrijk om de medeleerlingen op een goede manier in te lichten.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Stuur een kaartje als klas.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326451518"/>
      </p:ext>
    </p:extLst>
  </p:cSld>
  <p:clrMapOvr>
    <a:masterClrMapping/>
  </p:clrMapOvr>
  <p:transition spd="slow">
    <p:wip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D1BBC-0B15-1BF7-47F7-343BBBDF5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6291" y="686254"/>
            <a:ext cx="514057" cy="228146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5837FA-5CD6-BA3D-994F-275FF3C3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45218"/>
            <a:ext cx="8915400" cy="47660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Bij een ongeval kun je vb. als klas beslissen om de plek van het ongeval te bezoeken.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Schrik niet als een kleuter spelletjes speelt met de dood als thema.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Bij vb. Vader- of Moederdag: besteed dan extra aandacht aan het kind.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overlijden van een persoon heeft impact op heel wat mensen. Geef iedereen de kans zodat niemand in de kou blijft staan.</a:t>
            </a:r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772827143"/>
      </p:ext>
    </p:extLst>
  </p:cSld>
  <p:clrMapOvr>
    <a:masterClrMapping/>
  </p:clrMapOvr>
  <p:transition spd="slow">
    <p:wip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7E21A7-56A1-7603-F4CE-6C990EA4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8738" y="437679"/>
            <a:ext cx="540690" cy="387944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4D182A-0E84-BCA2-24B2-60F39628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0024"/>
            <a:ext cx="8915400" cy="41889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Organiseer een bezinningsmoment om bewust om te gaan met gevoelens, om het in groep proberen het te verwerken.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Vertrouwenspersoon: kinderen en jongeren willen niet altijd gezinsleden ermee belasten. Vertel ook dat andere kinderen er terecht kunnen.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265832835"/>
      </p:ext>
    </p:extLst>
  </p:cSld>
  <p:clrMapOvr>
    <a:masterClrMapping/>
  </p:clrMapOvr>
  <p:transition spd="slow">
    <p:wip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83FCE-D483-D3EB-EB64-840FBECB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684"/>
          </a:xfrm>
        </p:spPr>
        <p:txBody>
          <a:bodyPr/>
          <a:lstStyle/>
          <a:p>
            <a:r>
              <a:rPr lang="nl-BE" dirty="0"/>
              <a:t>Gevoelsplekken creëren: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DCDBA1-4210-831A-EAD1-7034D02F6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09204"/>
            <a:ext cx="8915400" cy="44020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Een gevoelsplek is een tastbare en afgebakende plek in de openbare ruimte: een plek waar kinderen en jongeren terecht kunnen als ze overweldigd worden door hun emoties.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Even tot rust komen en dan weer verder.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is een ervaringsgerichte methode, die focust op preventie en ervoor zorgt dat elk kind en jongere, kan leren om opgekropte, ontaarde emoties om te zetten in </a:t>
            </a:r>
            <a:r>
              <a:rPr lang="nl-BE" sz="2800"/>
              <a:t>iets constructiefs</a:t>
            </a:r>
            <a:r>
              <a:rPr lang="nl-B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826690"/>
      </p:ext>
    </p:extLst>
  </p:cSld>
  <p:clrMapOvr>
    <a:masterClrMapping/>
  </p:clrMapOvr>
  <p:transition spd="slow">
    <p:wip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4B3C64AD-E0B7-C598-299C-7A38FA81626A}"/>
              </a:ext>
            </a:extLst>
          </p:cNvPr>
          <p:cNvSpPr/>
          <p:nvPr/>
        </p:nvSpPr>
        <p:spPr>
          <a:xfrm>
            <a:off x="3852909" y="1953086"/>
            <a:ext cx="4941903" cy="256564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000" dirty="0">
                <a:solidFill>
                  <a:schemeClr val="bg1"/>
                </a:solidFill>
              </a:rPr>
              <a:t>veerkracht</a:t>
            </a:r>
          </a:p>
        </p:txBody>
      </p:sp>
    </p:spTree>
    <p:extLst>
      <p:ext uri="{BB962C8B-B14F-4D97-AF65-F5344CB8AC3E}">
        <p14:creationId xmlns:p14="http://schemas.microsoft.com/office/powerpoint/2010/main" val="694360801"/>
      </p:ext>
    </p:extLst>
  </p:cSld>
  <p:clrMapOvr>
    <a:masterClrMapping/>
  </p:clrMapOvr>
  <p:transition spd="slow">
    <p:wip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B92DC-1C5E-4FF0-3B8B-66ACF5E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2849"/>
          </a:xfrm>
        </p:spPr>
        <p:txBody>
          <a:bodyPr/>
          <a:lstStyle/>
          <a:p>
            <a:r>
              <a:rPr lang="nl-BE" dirty="0"/>
              <a:t>Veerkracht: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F387F8-4F8B-5EEA-21C4-3AD976745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73188"/>
            <a:ext cx="8915400" cy="40570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BE" sz="2800" i="0" dirty="0">
                <a:solidFill>
                  <a:srgbClr val="3C3C3C"/>
                </a:solidFill>
                <a:effectLst/>
              </a:rPr>
              <a:t>Kinderen die veerkrachtig zijn, zijn beter bestand tegen stress en tegenslag.</a:t>
            </a:r>
          </a:p>
          <a:p>
            <a:pPr marL="0" indent="0">
              <a:buNone/>
            </a:pPr>
            <a:r>
              <a:rPr lang="nl-BE" sz="2800" i="0" dirty="0">
                <a:solidFill>
                  <a:srgbClr val="3C3C3C"/>
                </a:solidFill>
                <a:effectLst/>
              </a:rPr>
              <a:t>Ze hebben zelfvertrouwen, durven hulp vragen, geven hun grenzen aan en genieten van kleine dingen.</a:t>
            </a:r>
          </a:p>
          <a:p>
            <a:pPr marL="0" indent="0">
              <a:buNone/>
            </a:pPr>
            <a:r>
              <a:rPr lang="nl-BE" sz="2800" dirty="0">
                <a:solidFill>
                  <a:srgbClr val="3C3C3C"/>
                </a:solidFill>
              </a:rPr>
              <a:t>O</a:t>
            </a:r>
            <a:r>
              <a:rPr lang="nl-BE" sz="2800" i="0" dirty="0">
                <a:solidFill>
                  <a:srgbClr val="3C3C3C"/>
                </a:solidFill>
                <a:effectLst/>
              </a:rPr>
              <a:t>ok als het leven even niet meezit.</a:t>
            </a:r>
          </a:p>
          <a:p>
            <a:pPr marL="0" indent="0">
              <a:buNone/>
            </a:pPr>
            <a:r>
              <a:rPr lang="nl-BE" sz="2800" dirty="0">
                <a:solidFill>
                  <a:srgbClr val="3C3C3C"/>
                </a:solidFill>
              </a:rPr>
              <a:t>Ze maken gebruik van individuele eigenschappen en vaardigheden. Ze hebben vele krachten in hun zitten.</a:t>
            </a:r>
            <a:endParaRPr lang="nl-BE" sz="2800" i="0" dirty="0">
              <a:solidFill>
                <a:srgbClr val="3C3C3C"/>
              </a:solidFill>
              <a:effectLst/>
            </a:endParaRPr>
          </a:p>
          <a:p>
            <a:pPr marL="0" indent="0">
              <a:buNone/>
            </a:pPr>
            <a:r>
              <a:rPr lang="nl-BE" sz="2800" i="0" dirty="0">
                <a:solidFill>
                  <a:srgbClr val="3C3C3C"/>
                </a:solidFill>
                <a:effectLst/>
              </a:rPr>
              <a:t> </a:t>
            </a: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720192113"/>
      </p:ext>
    </p:extLst>
  </p:cSld>
  <p:clrMapOvr>
    <a:masterClrMapping/>
  </p:clrMapOvr>
  <p:transition spd="slow">
    <p:wip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8F84B-2A7A-60CE-D7DA-B46955BA6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1727"/>
          </a:xfrm>
        </p:spPr>
        <p:txBody>
          <a:bodyPr/>
          <a:lstStyle/>
          <a:p>
            <a:r>
              <a:rPr lang="nl-BE" dirty="0"/>
              <a:t>Hoe kan je veerkracht versterken: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A24A33-35AA-79AA-4322-FB2674EB7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97475"/>
            <a:ext cx="8915400" cy="368423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11200" dirty="0"/>
              <a:t>Laat het kind zien en voelen dat het er mag zijn.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11200" dirty="0"/>
              <a:t>Geef zelf het goede voorbeeld.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11200" dirty="0"/>
              <a:t>Vertrouw erop dat het kind zelf met een oplossing kan komen.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11200" dirty="0"/>
              <a:t>Geef hun spreekruimte.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11200" dirty="0"/>
              <a:t>Leer hun dat fouten maken mag. Je kan een fout zien als een leermoment. Dat vergroot hun veerkracht.</a:t>
            </a:r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9043884"/>
      </p:ext>
    </p:extLst>
  </p:cSld>
  <p:clrMapOvr>
    <a:masterClrMapping/>
  </p:clrMapOvr>
  <p:transition spd="slow">
    <p:wip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B4DA0-351D-8061-86CF-EED1E4148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8233" y="230818"/>
            <a:ext cx="284086" cy="426129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2CA95A-CCB0-EB72-C477-5CFEDC5A3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3693"/>
            <a:ext cx="8915400" cy="47761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Praat over emoties en moeilijke situaties.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Zorg voor een veilige omgeving.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Positieve houding.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Laat je kind sporten en bewegen.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Ga samen met het kind na waar hij of zij spanning ervaart. Welke situaties geven teveel spanningen.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Help ze te leren zorgen voor zichzelf.</a:t>
            </a:r>
          </a:p>
        </p:txBody>
      </p:sp>
    </p:spTree>
    <p:extLst>
      <p:ext uri="{BB962C8B-B14F-4D97-AF65-F5344CB8AC3E}">
        <p14:creationId xmlns:p14="http://schemas.microsoft.com/office/powerpoint/2010/main" val="148809240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EBBB5-61DE-E9B5-86FC-A1AC68FD7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3118839" y="1347837"/>
            <a:ext cx="718458" cy="667576"/>
          </a:xfrm>
        </p:spPr>
        <p:txBody>
          <a:bodyPr>
            <a:normAutofit/>
          </a:bodyPr>
          <a:lstStyle/>
          <a:p>
            <a:endParaRPr lang="nl-BE" sz="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62B43C-C823-4A0A-8382-C03C6EE9D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558" y="1156996"/>
            <a:ext cx="8915400" cy="47212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Afscheid nemen hoort bij het leven.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Rouwen is een gezond en normaal proces.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Liefdevolle omgeving biedt veiligheid om zich te kunnen uiten.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Elk verlies kan op een later moment terug komen.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Je kan je kind er niet voor beschermen.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Per leeftijd spelen er andere gevoelens en gedachten.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862288621"/>
      </p:ext>
    </p:extLst>
  </p:cSld>
  <p:clrMapOvr>
    <a:masterClrMapping/>
  </p:clrMapOvr>
  <p:transition spd="slow">
    <p:wip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AA5F5-E596-9792-32E6-F29B1821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2723" y="260125"/>
            <a:ext cx="336503" cy="432333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99F75E-4E67-ACD2-4F40-8852E3DFE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4602"/>
            <a:ext cx="8915400" cy="560181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Leer kinderen grenzen aangeven en hulp vragen.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Leer dat ze kunnen luisteren en vertrouwen op hun gevoel.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Luister als je kind zijn grens aangeeft en zoek samen naar een oplossing.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Ontspanningsoefeningen.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Pak moeilijke situaties stapsgewijs aan: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Deel moeilijke situaties op in kleine stapjes.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sz="2800" dirty="0"/>
              <a:t>Zoek hulpmiddelen om de spanning af te 	 	 nemen.</a:t>
            </a:r>
          </a:p>
          <a:p>
            <a:pPr marL="0" indent="0">
              <a:buNone/>
            </a:pPr>
            <a:r>
              <a:rPr lang="nl-B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48170324"/>
      </p:ext>
    </p:extLst>
  </p:cSld>
  <p:clrMapOvr>
    <a:masterClrMapping/>
  </p:clrMapOvr>
  <p:transition spd="slow">
    <p:wip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62E96-34BC-3B06-4D85-4B026BDC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9355" y="233492"/>
            <a:ext cx="265482" cy="322668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0C819A-A421-E50B-8F13-F28260E73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7261"/>
            <a:ext cx="8915400" cy="50957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Werk aan sociale vaardigheden. Hoe omgaan met anderen. Dit maakt hun veerkrachtiger.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Bevorder een positieve denkstijl. Maak in moeilijke situaties gebruik van helpende gedachten.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Stressmomenten zijn niet meer weg te denken, bereid kinderen hierop voor.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Gedoseerde uitdagingen zorgen voor meer veerkracht in hun leven.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224530859"/>
      </p:ext>
    </p:extLst>
  </p:cSld>
  <p:clrMapOvr>
    <a:masterClrMapping/>
  </p:clrMapOvr>
  <p:transition spd="slow">
    <p:wip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2F107-D1D6-1CE5-8D5E-33B280BD0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978881" y="1166328"/>
            <a:ext cx="597157" cy="205272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5BA6B4-1A5E-1B94-B562-A0D07E2EE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1848" y="763479"/>
            <a:ext cx="8915400" cy="5646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400" dirty="0">
                <a:solidFill>
                  <a:schemeClr val="tx1"/>
                </a:solidFill>
              </a:rPr>
              <a:t>Verdrietjes.</a:t>
            </a:r>
          </a:p>
          <a:p>
            <a:pPr marL="0" indent="0"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Ik heb thuis een potje,							Een onbehaaglijk snikken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op dat potje staat verdriet.						deed me trillen overal.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ik doe er vaak verdrietjes in						Ik zat echt tot in mijn haren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want als ze klein zijn … huil ik niet.					in het diepste diepe dal.</a:t>
            </a: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Steeds als er iets tegenzit,							Het was met roodomrande ogen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er iets gebeurt wat ik niet wil,						toen ik mezelf weer rustig kreeg.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open ik het potje								Opgelucht keek ik naar het potje.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gooi het erin heel stil.								Het potje … dat was leeg.</a:t>
            </a: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Maar nu was de laatste druppel					Dus zie je iemand lopen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waarschijnlijk iets teveel.							Met roodomrande ogen en bedeesd.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Van al die stukjes klein verdriet je,					Dan vraag je niets meer, dan weet je,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kreeg ik een brok in mijn keel.						haar potje is pas vol geweest.	</a:t>
            </a: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Mijn hand begon te trillen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verdriet vloog uit de pot.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Een traan begon te rollen,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BE" sz="1400" dirty="0">
                <a:solidFill>
                  <a:schemeClr val="tx1"/>
                </a:solidFill>
              </a:rPr>
              <a:t>ik voelde me enorm rot.</a:t>
            </a: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B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79414"/>
      </p:ext>
    </p:extLst>
  </p:cSld>
  <p:clrMapOvr>
    <a:masterClrMapping/>
  </p:clrMapOvr>
  <p:transition spd="slow">
    <p:wip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A35EFCA-83BD-38E3-A978-3631A9E16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147" y="1702308"/>
            <a:ext cx="3920972" cy="3453384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D780BD76-9BF1-EA38-C48F-1EE152591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2366" y="1702308"/>
            <a:ext cx="2631233" cy="345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4925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025C7-0468-1CCF-B6EA-78CDEAEE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4824" y="624110"/>
            <a:ext cx="298580" cy="243637"/>
          </a:xfrm>
        </p:spPr>
        <p:txBody>
          <a:bodyPr>
            <a:normAutofit/>
          </a:bodyPr>
          <a:lstStyle/>
          <a:p>
            <a:endParaRPr lang="nl-BE" sz="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39D119-EED5-4993-C592-327FD4DD7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439107"/>
            <a:ext cx="8915400" cy="39797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Vaak uiten ze zich in spontane onverwachte gesprekjes.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Gedragsverandering.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Lichamelijke klachten.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Slaapproblemen.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800" dirty="0"/>
              <a:t>Het verlies is verwerkt wanneer het niet meer altijd en overal aanwezig is.</a:t>
            </a:r>
          </a:p>
          <a:p>
            <a:pPr marL="0" indent="0">
              <a:buNone/>
            </a:pPr>
            <a:endParaRPr lang="nl-BE" sz="2800" dirty="0"/>
          </a:p>
          <a:p>
            <a:pPr>
              <a:buFont typeface="Wingdings" panose="05000000000000000000" pitchFamily="2" charset="2"/>
              <a:buChar char="Ø"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23184792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1777</TotalTime>
  <Words>4041</Words>
  <Application>Microsoft Office PowerPoint</Application>
  <PresentationFormat>Breedbeeld</PresentationFormat>
  <Paragraphs>553</Paragraphs>
  <Slides>83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83</vt:i4>
      </vt:variant>
    </vt:vector>
  </HeadingPairs>
  <TitlesOfParts>
    <vt:vector size="89" baseType="lpstr">
      <vt:lpstr>Arial</vt:lpstr>
      <vt:lpstr>Calibri</vt:lpstr>
      <vt:lpstr>Century Gothic</vt:lpstr>
      <vt:lpstr>Wingdings</vt:lpstr>
      <vt:lpstr>Wingdings 3</vt:lpstr>
      <vt:lpstr>Sliert</vt:lpstr>
      <vt:lpstr>VERLIESERVARINGEN BIJ KINDEREN EN JONGEREN.</vt:lpstr>
      <vt:lpstr>Gedicht Johan Snoeck</vt:lpstr>
      <vt:lpstr>Wie ben ik en wat doe ik.</vt:lpstr>
      <vt:lpstr>Verloop van de avond:</vt:lpstr>
      <vt:lpstr>Verlieservaring:</vt:lpstr>
      <vt:lpstr>PowerPoint-presentatie</vt:lpstr>
      <vt:lpstr>Hoe gaan ze om met verlies:</vt:lpstr>
      <vt:lpstr>PowerPoint-presentatie</vt:lpstr>
      <vt:lpstr>PowerPoint-presentatie</vt:lpstr>
      <vt:lpstr>Tips om kinderen en jongeren te helpen bij een ingrijpende gebeurtenis: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4 woorden om te onthouden:</vt:lpstr>
      <vt:lpstr>Kinderen rouwen anders:</vt:lpstr>
      <vt:lpstr>PowerPoint-presentatie</vt:lpstr>
      <vt:lpstr>PowerPoint-presentatie</vt:lpstr>
      <vt:lpstr>Verdriet groeit mee als je opgroeit: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Scheiding: hoe ervaren kinderen het.</vt:lpstr>
      <vt:lpstr>PowerPoint-presentatie</vt:lpstr>
      <vt:lpstr>PowerPoint-presentatie</vt:lpstr>
      <vt:lpstr>Tips bij een scheiding:</vt:lpstr>
      <vt:lpstr>PowerPoint-presentatie</vt:lpstr>
      <vt:lpstr>PowerPoint-presentatie</vt:lpstr>
      <vt:lpstr>PowerPoint-presentatie</vt:lpstr>
      <vt:lpstr>PowerPoint-presentatie</vt:lpstr>
      <vt:lpstr>PowerPoint-presentatie</vt:lpstr>
      <vt:lpstr>Trauma:</vt:lpstr>
      <vt:lpstr>PowerPoint-presentatie</vt:lpstr>
      <vt:lpstr>Waar kan het kind last van hebben</vt:lpstr>
      <vt:lpstr>PowerPoint-presentatie</vt:lpstr>
      <vt:lpstr>Pesten:</vt:lpstr>
      <vt:lpstr>3 kenmerken van pesten:</vt:lpstr>
      <vt:lpstr>Welke signalen kunnen erop wijzen dat een kind gepest wordt:</vt:lpstr>
      <vt:lpstr>PowerPoint-presentatie</vt:lpstr>
      <vt:lpstr>Wat is de impact van pesten:</vt:lpstr>
      <vt:lpstr>PowerPoint-presentatie</vt:lpstr>
      <vt:lpstr>Tips bij pesten voor ouders:</vt:lpstr>
      <vt:lpstr>PowerPoint-presentatie</vt:lpstr>
      <vt:lpstr>PowerPoint-presentatie</vt:lpstr>
      <vt:lpstr>Tips bij pesten voor de school:</vt:lpstr>
      <vt:lpstr>PowerPoint-presentatie</vt:lpstr>
      <vt:lpstr>PowerPoint-presentatie</vt:lpstr>
      <vt:lpstr>Rouwtaken:</vt:lpstr>
      <vt:lpstr>Overlijden: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Sleutels die deuren openen in verdriet:</vt:lpstr>
      <vt:lpstr>Met vallen en opstaan verder gaan:</vt:lpstr>
      <vt:lpstr>PowerPoint-presentatie</vt:lpstr>
      <vt:lpstr>PowerPoint-presentatie</vt:lpstr>
      <vt:lpstr>PowerPoint-presentatie</vt:lpstr>
      <vt:lpstr>PowerPoint-presentatie</vt:lpstr>
      <vt:lpstr>Wat kan er op school gebeuren:</vt:lpstr>
      <vt:lpstr>PowerPoint-presentatie</vt:lpstr>
      <vt:lpstr>PowerPoint-presentatie</vt:lpstr>
      <vt:lpstr>PowerPoint-presentatie</vt:lpstr>
      <vt:lpstr>PowerPoint-presentatie</vt:lpstr>
      <vt:lpstr>Gevoelsplekken creëren:</vt:lpstr>
      <vt:lpstr>PowerPoint-presentatie</vt:lpstr>
      <vt:lpstr>Veerkracht:</vt:lpstr>
      <vt:lpstr>Hoe kan je veerkracht versterken: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VERLIESVERWERKING BIJ KINDEREN EN JONGEREN</dc:title>
  <dc:creator>patrick steensels</dc:creator>
  <cp:lastModifiedBy>Raf Lust</cp:lastModifiedBy>
  <cp:revision>211</cp:revision>
  <dcterms:created xsi:type="dcterms:W3CDTF">2022-10-02T11:29:26Z</dcterms:created>
  <dcterms:modified xsi:type="dcterms:W3CDTF">2022-12-08T18:23:08Z</dcterms:modified>
</cp:coreProperties>
</file>