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handoutMasterIdLst>
    <p:handoutMasterId r:id="rId60"/>
  </p:handoutMasterIdLst>
  <p:sldIdLst>
    <p:sldId id="387" r:id="rId2"/>
    <p:sldId id="390" r:id="rId3"/>
    <p:sldId id="391" r:id="rId4"/>
    <p:sldId id="392" r:id="rId5"/>
    <p:sldId id="393" r:id="rId6"/>
    <p:sldId id="388" r:id="rId7"/>
    <p:sldId id="389" r:id="rId8"/>
    <p:sldId id="292" r:id="rId9"/>
    <p:sldId id="363" r:id="rId10"/>
    <p:sldId id="315" r:id="rId11"/>
    <p:sldId id="316" r:id="rId12"/>
    <p:sldId id="314" r:id="rId13"/>
    <p:sldId id="307" r:id="rId14"/>
    <p:sldId id="303" r:id="rId15"/>
    <p:sldId id="337" r:id="rId16"/>
    <p:sldId id="347" r:id="rId17"/>
    <p:sldId id="348" r:id="rId18"/>
    <p:sldId id="338" r:id="rId19"/>
    <p:sldId id="339" r:id="rId20"/>
    <p:sldId id="340" r:id="rId21"/>
    <p:sldId id="341" r:id="rId22"/>
    <p:sldId id="342" r:id="rId23"/>
    <p:sldId id="343" r:id="rId24"/>
    <p:sldId id="344" r:id="rId25"/>
    <p:sldId id="345" r:id="rId26"/>
    <p:sldId id="366" r:id="rId27"/>
    <p:sldId id="367" r:id="rId28"/>
    <p:sldId id="368" r:id="rId29"/>
    <p:sldId id="369" r:id="rId30"/>
    <p:sldId id="370" r:id="rId31"/>
    <p:sldId id="349" r:id="rId32"/>
    <p:sldId id="359" r:id="rId33"/>
    <p:sldId id="360" r:id="rId34"/>
    <p:sldId id="364" r:id="rId35"/>
    <p:sldId id="382" r:id="rId36"/>
    <p:sldId id="385" r:id="rId37"/>
    <p:sldId id="361" r:id="rId38"/>
    <p:sldId id="383" r:id="rId39"/>
    <p:sldId id="362" r:id="rId40"/>
    <p:sldId id="371" r:id="rId41"/>
    <p:sldId id="394" r:id="rId42"/>
    <p:sldId id="395" r:id="rId43"/>
    <p:sldId id="372" r:id="rId44"/>
    <p:sldId id="373" r:id="rId45"/>
    <p:sldId id="374" r:id="rId46"/>
    <p:sldId id="375" r:id="rId47"/>
    <p:sldId id="376" r:id="rId48"/>
    <p:sldId id="377" r:id="rId49"/>
    <p:sldId id="378" r:id="rId50"/>
    <p:sldId id="379" r:id="rId51"/>
    <p:sldId id="380" r:id="rId52"/>
    <p:sldId id="381" r:id="rId53"/>
    <p:sldId id="332" r:id="rId54"/>
    <p:sldId id="259" r:id="rId55"/>
    <p:sldId id="263" r:id="rId56"/>
    <p:sldId id="386" r:id="rId57"/>
    <p:sldId id="396" r:id="rId58"/>
    <p:sldId id="397" r:id="rId59"/>
  </p:sldIdLst>
  <p:sldSz cx="9144000" cy="6858000" type="screen4x3"/>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3325E70-D84B-4E7B-8826-E7B76E8F3729}" type="datetimeFigureOut">
              <a:rPr lang="nl-BE" smtClean="0"/>
              <a:t>9/02/2021</a:t>
            </a:fld>
            <a:endParaRPr lang="nl-BE"/>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9B0B65E-F094-4064-833D-E9543E8F8252}" type="slidenum">
              <a:rPr lang="nl-BE" smtClean="0"/>
              <a:t>‹nr.›</a:t>
            </a:fld>
            <a:endParaRPr lang="nl-BE"/>
          </a:p>
        </p:txBody>
      </p:sp>
    </p:spTree>
    <p:extLst>
      <p:ext uri="{BB962C8B-B14F-4D97-AF65-F5344CB8AC3E}">
        <p14:creationId xmlns:p14="http://schemas.microsoft.com/office/powerpoint/2010/main" val="332468778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nl-NL" smtClean="0"/>
              <a:t>Klik om de stijl te bewerken</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7" name="Date Placeholder 6"/>
          <p:cNvSpPr>
            <a:spLocks noGrp="1"/>
          </p:cNvSpPr>
          <p:nvPr>
            <p:ph type="dt" sz="half" idx="10"/>
          </p:nvPr>
        </p:nvSpPr>
        <p:spPr/>
        <p:txBody>
          <a:bodyPr/>
          <a:lstStyle/>
          <a:p>
            <a:fld id="{7EEDA99C-1171-4885-B4CA-F071506CBDD0}" type="datetimeFigureOut">
              <a:rPr lang="nl-BE" smtClean="0"/>
              <a:t>9/02/2021</a:t>
            </a:fld>
            <a:endParaRPr lang="nl-BE"/>
          </a:p>
        </p:txBody>
      </p:sp>
      <p:sp>
        <p:nvSpPr>
          <p:cNvPr id="8" name="Slide Number Placeholder 7"/>
          <p:cNvSpPr>
            <a:spLocks noGrp="1"/>
          </p:cNvSpPr>
          <p:nvPr>
            <p:ph type="sldNum" sz="quarter" idx="11"/>
          </p:nvPr>
        </p:nvSpPr>
        <p:spPr/>
        <p:txBody>
          <a:bodyPr/>
          <a:lstStyle/>
          <a:p>
            <a:fld id="{095CB687-A635-46F0-860D-6C9D45F60B01}" type="slidenum">
              <a:rPr lang="nl-BE" smtClean="0"/>
              <a:t>‹nr.›</a:t>
            </a:fld>
            <a:endParaRPr lang="nl-BE"/>
          </a:p>
        </p:txBody>
      </p:sp>
      <p:sp>
        <p:nvSpPr>
          <p:cNvPr id="9" name="Footer Placeholder 8"/>
          <p:cNvSpPr>
            <a:spLocks noGrp="1"/>
          </p:cNvSpPr>
          <p:nvPr>
            <p:ph type="ftr" sz="quarter" idx="12"/>
          </p:nvPr>
        </p:nvSpPr>
        <p:spPr/>
        <p:txBody>
          <a:bodyPr/>
          <a:lstStyle/>
          <a:p>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7EEDA99C-1171-4885-B4CA-F071506CBDD0}" type="datetimeFigureOut">
              <a:rPr lang="nl-BE" smtClean="0"/>
              <a:t>9/02/2021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095CB687-A635-46F0-860D-6C9D45F60B01}" type="slidenum">
              <a:rPr lang="nl-BE" smtClean="0"/>
              <a:t>‹nr.›</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nl-NL" smtClean="0"/>
              <a:t>Klik om de stijl te bewerken</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7EEDA99C-1171-4885-B4CA-F071506CBDD0}" type="datetimeFigureOut">
              <a:rPr lang="nl-BE" smtClean="0"/>
              <a:t>9/02/2021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095CB687-A635-46F0-860D-6C9D45F60B01}" type="slidenum">
              <a:rPr lang="nl-BE" smtClean="0"/>
              <a:t>‹nr.›</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7EEDA99C-1171-4885-B4CA-F071506CBDD0}" type="datetimeFigureOut">
              <a:rPr lang="nl-BE" smtClean="0"/>
              <a:t>9/02/2021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095CB687-A635-46F0-860D-6C9D45F60B01}" type="slidenum">
              <a:rPr lang="nl-BE" smtClean="0"/>
              <a:t>‹nr.›</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nl-NL" smtClean="0"/>
              <a:t>Klik om de stijl te bewerken</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7EEDA99C-1171-4885-B4CA-F071506CBDD0}" type="datetimeFigureOut">
              <a:rPr lang="nl-BE" smtClean="0"/>
              <a:t>9/02/2021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095CB687-A635-46F0-860D-6C9D45F60B01}" type="slidenum">
              <a:rPr lang="nl-BE" smtClean="0"/>
              <a:t>‹nr.›</a:t>
            </a:fld>
            <a:endParaRPr lang="nl-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EEDA99C-1171-4885-B4CA-F071506CBDD0}" type="datetimeFigureOut">
              <a:rPr lang="nl-BE" smtClean="0"/>
              <a:t>9/02/2021</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095CB687-A635-46F0-860D-6C9D45F60B01}" type="slidenum">
              <a:rPr lang="nl-BE" smtClean="0"/>
              <a:t>‹nr.›</a:t>
            </a:fld>
            <a:endParaRPr lang="nl-BE"/>
          </a:p>
        </p:txBody>
      </p:sp>
      <p:sp>
        <p:nvSpPr>
          <p:cNvPr id="9" name="Title 8"/>
          <p:cNvSpPr>
            <a:spLocks noGrp="1"/>
          </p:cNvSpPr>
          <p:nvPr>
            <p:ph type="title"/>
          </p:nvPr>
        </p:nvSpPr>
        <p:spPr>
          <a:xfrm>
            <a:off x="914400" y="1544715"/>
            <a:ext cx="7315200" cy="1154097"/>
          </a:xfrm>
        </p:spPr>
        <p:txBody>
          <a:bodyPr/>
          <a:lstStyle/>
          <a:p>
            <a:r>
              <a:rPr lang="nl-NL" smtClean="0"/>
              <a:t>Klik om de stijl te bewerken</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7" name="Date Placeholder 6"/>
          <p:cNvSpPr>
            <a:spLocks noGrp="1"/>
          </p:cNvSpPr>
          <p:nvPr>
            <p:ph type="dt" sz="half" idx="10"/>
          </p:nvPr>
        </p:nvSpPr>
        <p:spPr/>
        <p:txBody>
          <a:bodyPr/>
          <a:lstStyle/>
          <a:p>
            <a:fld id="{7EEDA99C-1171-4885-B4CA-F071506CBDD0}" type="datetimeFigureOut">
              <a:rPr lang="nl-BE" smtClean="0"/>
              <a:t>9/02/2021</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095CB687-A635-46F0-860D-6C9D45F60B01}" type="slidenum">
              <a:rPr lang="nl-BE" smtClean="0"/>
              <a:t>‹nr.›</a:t>
            </a:fld>
            <a:endParaRPr lang="nl-BE"/>
          </a:p>
        </p:txBody>
      </p:sp>
      <p:sp>
        <p:nvSpPr>
          <p:cNvPr id="10" name="Title 9"/>
          <p:cNvSpPr>
            <a:spLocks noGrp="1"/>
          </p:cNvSpPr>
          <p:nvPr>
            <p:ph type="title"/>
          </p:nvPr>
        </p:nvSpPr>
        <p:spPr>
          <a:xfrm>
            <a:off x="914400" y="1544715"/>
            <a:ext cx="7315200" cy="1154097"/>
          </a:xfrm>
        </p:spPr>
        <p:txBody>
          <a:bodyPr/>
          <a:lstStyle/>
          <a:p>
            <a:r>
              <a:rPr lang="nl-NL" smtClean="0"/>
              <a:t>Klik om de stijl te bewerken</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Date Placeholder 2"/>
          <p:cNvSpPr>
            <a:spLocks noGrp="1"/>
          </p:cNvSpPr>
          <p:nvPr>
            <p:ph type="dt" sz="half" idx="10"/>
          </p:nvPr>
        </p:nvSpPr>
        <p:spPr/>
        <p:txBody>
          <a:bodyPr/>
          <a:lstStyle/>
          <a:p>
            <a:fld id="{7EEDA99C-1171-4885-B4CA-F071506CBDD0}" type="datetimeFigureOut">
              <a:rPr lang="nl-BE" smtClean="0"/>
              <a:t>9/02/2021</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095CB687-A635-46F0-860D-6C9D45F60B01}" type="slidenum">
              <a:rPr lang="nl-BE" smtClean="0"/>
              <a:t>‹nr.›</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EDA99C-1171-4885-B4CA-F071506CBDD0}" type="datetimeFigureOut">
              <a:rPr lang="nl-BE" smtClean="0"/>
              <a:t>9/02/2021</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095CB687-A635-46F0-860D-6C9D45F60B01}" type="slidenum">
              <a:rPr lang="nl-BE" smtClean="0"/>
              <a:t>‹nr.›</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nl-NL" smtClean="0"/>
              <a:t>Klik om de stijl te bewerken</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7EEDA99C-1171-4885-B4CA-F071506CBDD0}" type="datetimeFigureOut">
              <a:rPr lang="nl-BE" smtClean="0"/>
              <a:t>9/02/2021</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095CB687-A635-46F0-860D-6C9D45F60B01}" type="slidenum">
              <a:rPr lang="nl-BE" smtClean="0"/>
              <a:t>‹nr.›</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nl-NL" smtClean="0"/>
              <a:t>Klik om de stijl te bewerken</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7EEDA99C-1171-4885-B4CA-F071506CBDD0}" type="datetimeFigureOut">
              <a:rPr lang="nl-BE" smtClean="0"/>
              <a:t>9/02/2021</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095CB687-A635-46F0-860D-6C9D45F60B01}" type="slidenum">
              <a:rPr lang="nl-BE" smtClean="0"/>
              <a:t>‹nr.›</a:t>
            </a:fld>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7EEDA99C-1171-4885-B4CA-F071506CBDD0}" type="datetimeFigureOut">
              <a:rPr lang="nl-BE" smtClean="0"/>
              <a:t>9/02/2021</a:t>
            </a:fld>
            <a:endParaRPr lang="nl-BE"/>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095CB687-A635-46F0-860D-6C9D45F60B01}" type="slidenum">
              <a:rPr lang="nl-BE" smtClean="0"/>
              <a:t>‹nr.›</a:t>
            </a:fld>
            <a:endParaRPr lang="nl-BE"/>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nl-BE"/>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188640"/>
            <a:ext cx="7315200" cy="1154097"/>
          </a:xfrm>
        </p:spPr>
        <p:txBody>
          <a:bodyPr>
            <a:normAutofit fontScale="90000"/>
          </a:bodyPr>
          <a:lstStyle/>
          <a:p>
            <a:r>
              <a:rPr lang="nl-BE" dirty="0" smtClean="0"/>
              <a:t>WELKOM!!</a:t>
            </a:r>
            <a:br>
              <a:rPr lang="nl-BE" dirty="0" smtClean="0"/>
            </a:br>
            <a:r>
              <a:rPr lang="nl-BE" dirty="0" smtClean="0"/>
              <a:t>Vormingsavond 9 februari 2021</a:t>
            </a:r>
            <a:endParaRPr lang="nl-BE" dirty="0"/>
          </a:p>
        </p:txBody>
      </p:sp>
      <p:sp>
        <p:nvSpPr>
          <p:cNvPr id="3" name="Tijdelijke aanduiding voor inhoud 2"/>
          <p:cNvSpPr>
            <a:spLocks noGrp="1"/>
          </p:cNvSpPr>
          <p:nvPr>
            <p:ph idx="1"/>
          </p:nvPr>
        </p:nvSpPr>
        <p:spPr>
          <a:xfrm>
            <a:off x="986408" y="3374120"/>
            <a:ext cx="7315200" cy="3539527"/>
          </a:xfrm>
        </p:spPr>
        <p:txBody>
          <a:bodyPr/>
          <a:lstStyle/>
          <a:p>
            <a:pPr marL="45720" indent="0">
              <a:buNone/>
            </a:pPr>
            <a:r>
              <a:rPr lang="nl-BE" dirty="0" smtClean="0"/>
              <a:t>20u00: Welkom en gebed </a:t>
            </a:r>
          </a:p>
          <a:p>
            <a:pPr marL="45720" indent="0">
              <a:buNone/>
            </a:pPr>
            <a:r>
              <a:rPr lang="nl-BE" dirty="0" smtClean="0"/>
              <a:t>20u05: Terugblik vorming Balen 13 februari 2020</a:t>
            </a:r>
          </a:p>
          <a:p>
            <a:pPr marL="45720" indent="0">
              <a:buNone/>
            </a:pPr>
            <a:r>
              <a:rPr lang="nl-BE" dirty="0" smtClean="0"/>
              <a:t>20u10: Gedachtenwisseling in kleine groepjes </a:t>
            </a:r>
          </a:p>
          <a:p>
            <a:pPr marL="45720" indent="0">
              <a:buNone/>
            </a:pPr>
            <a:r>
              <a:rPr lang="nl-BE" dirty="0" smtClean="0"/>
              <a:t>20u25: Voorstelling nieuw Directorium voor catechese met </a:t>
            </a:r>
            <a:r>
              <a:rPr lang="nl-BE" dirty="0" err="1" smtClean="0"/>
              <a:t>aanreiking</a:t>
            </a:r>
            <a:r>
              <a:rPr lang="nl-BE" dirty="0" smtClean="0"/>
              <a:t> sporen</a:t>
            </a:r>
          </a:p>
          <a:p>
            <a:pPr marL="45720" indent="0">
              <a:buNone/>
            </a:pPr>
            <a:r>
              <a:rPr lang="nl-BE" dirty="0" smtClean="0"/>
              <a:t>21u00: PAUZE</a:t>
            </a:r>
          </a:p>
          <a:p>
            <a:pPr marL="45720" indent="0">
              <a:buNone/>
            </a:pPr>
            <a:r>
              <a:rPr lang="nl-BE" dirty="0" smtClean="0"/>
              <a:t>21u10: Gesprek in kleine groepjes over sporen</a:t>
            </a:r>
          </a:p>
          <a:p>
            <a:pPr marL="45720" indent="0">
              <a:buNone/>
            </a:pPr>
            <a:r>
              <a:rPr lang="nl-BE" dirty="0" smtClean="0"/>
              <a:t>21u30: </a:t>
            </a:r>
            <a:r>
              <a:rPr lang="nl-BE" dirty="0" smtClean="0"/>
              <a:t>Laatste vragenronde, dank en afsluiting</a:t>
            </a:r>
            <a:endParaRPr lang="nl-BE"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268760"/>
            <a:ext cx="3783698" cy="1619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vak 5"/>
          <p:cNvSpPr txBox="1"/>
          <p:nvPr/>
        </p:nvSpPr>
        <p:spPr>
          <a:xfrm>
            <a:off x="827584" y="1339807"/>
            <a:ext cx="3816424" cy="1477328"/>
          </a:xfrm>
          <a:prstGeom prst="rect">
            <a:avLst/>
          </a:prstGeom>
          <a:noFill/>
        </p:spPr>
        <p:txBody>
          <a:bodyPr wrap="square" rtlCol="0">
            <a:spAutoFit/>
          </a:bodyPr>
          <a:lstStyle/>
          <a:p>
            <a:pPr marL="285750" indent="-285750">
              <a:buFontTx/>
              <a:buChar char="-"/>
            </a:pPr>
            <a:r>
              <a:rPr lang="nl-BE" dirty="0" smtClean="0"/>
              <a:t>De microfoon kan aangezet worden tijdens de twee gespreksmomenten en bij de vragenronde op het einde.</a:t>
            </a:r>
          </a:p>
          <a:p>
            <a:pPr marL="285750" indent="-285750">
              <a:buFontTx/>
              <a:buChar char="-"/>
            </a:pPr>
            <a:r>
              <a:rPr lang="nl-BE" dirty="0" smtClean="0"/>
              <a:t>Je kan chatten met mij.</a:t>
            </a:r>
            <a:endParaRPr lang="nl-BE" dirty="0"/>
          </a:p>
        </p:txBody>
      </p:sp>
    </p:spTree>
    <p:extLst>
      <p:ext uri="{BB962C8B-B14F-4D97-AF65-F5344CB8AC3E}">
        <p14:creationId xmlns:p14="http://schemas.microsoft.com/office/powerpoint/2010/main" val="40849564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nl-BE" dirty="0" smtClean="0"/>
              <a:t>Missionair christen zijn: </a:t>
            </a:r>
            <a:br>
              <a:rPr lang="nl-BE" dirty="0" smtClean="0"/>
            </a:br>
            <a:r>
              <a:rPr lang="nl-BE" dirty="0" smtClean="0"/>
              <a:t>gedoopt = gezonden</a:t>
            </a:r>
            <a:endParaRPr lang="nl-BE" dirty="0"/>
          </a:p>
        </p:txBody>
      </p:sp>
      <p:sp>
        <p:nvSpPr>
          <p:cNvPr id="2" name="Tijdelijke aanduiding voor inhoud 1"/>
          <p:cNvSpPr>
            <a:spLocks noGrp="1"/>
          </p:cNvSpPr>
          <p:nvPr>
            <p:ph idx="1"/>
          </p:nvPr>
        </p:nvSpPr>
        <p:spPr/>
        <p:txBody>
          <a:bodyPr>
            <a:normAutofit/>
          </a:bodyPr>
          <a:lstStyle/>
          <a:p>
            <a:pPr marL="0" indent="0">
              <a:buNone/>
            </a:pPr>
            <a:endParaRPr lang="nl-BE" dirty="0" smtClean="0"/>
          </a:p>
          <a:p>
            <a:pPr marL="0" indent="0">
              <a:buNone/>
            </a:pPr>
            <a:endParaRPr lang="nl-BE" dirty="0"/>
          </a:p>
          <a:p>
            <a:pPr marL="0" indent="0">
              <a:buNone/>
            </a:pPr>
            <a:r>
              <a:rPr lang="nl-BE" dirty="0" smtClean="0"/>
              <a:t>“Een missionaire kerk zal als geheel meer het accent leggen op het horen: vandaag overleeft het christendom niet als mentaliteit of ‘visie’, maar word je veeleer christen als God je persoonlijk gaat ‘aanspreken’” (VDB p. 9)</a:t>
            </a:r>
          </a:p>
          <a:p>
            <a:pPr marL="0" indent="0">
              <a:buNone/>
            </a:pPr>
            <a:endParaRPr lang="nl-BE" i="1" dirty="0"/>
          </a:p>
          <a:p>
            <a:pPr marL="0" indent="0">
              <a:buNone/>
            </a:pPr>
            <a:r>
              <a:rPr lang="nl-BE" dirty="0" smtClean="0"/>
              <a:t>Van dogma’s naar relatie</a:t>
            </a:r>
          </a:p>
          <a:p>
            <a:pPr marL="0" indent="0">
              <a:buNone/>
            </a:pPr>
            <a:r>
              <a:rPr lang="nl-BE" dirty="0" smtClean="0"/>
              <a:t>Van inzicht naar roeping</a:t>
            </a:r>
          </a:p>
          <a:p>
            <a:pPr marL="0" indent="0">
              <a:buNone/>
            </a:pPr>
            <a:r>
              <a:rPr lang="nl-BE" dirty="0" smtClean="0"/>
              <a:t>Van opvoeding naar initiatie</a:t>
            </a:r>
            <a:endParaRPr lang="nl-BE" dirty="0"/>
          </a:p>
          <a:p>
            <a:pPr marL="0" indent="0">
              <a:buNone/>
            </a:pPr>
            <a:endParaRPr lang="nl-BE" dirty="0"/>
          </a:p>
        </p:txBody>
      </p:sp>
    </p:spTree>
    <p:extLst>
      <p:ext uri="{BB962C8B-B14F-4D97-AF65-F5344CB8AC3E}">
        <p14:creationId xmlns:p14="http://schemas.microsoft.com/office/powerpoint/2010/main" val="4837845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Jezus Christus</a:t>
            </a:r>
            <a:endParaRPr lang="nl-BE" dirty="0"/>
          </a:p>
        </p:txBody>
      </p:sp>
      <p:sp>
        <p:nvSpPr>
          <p:cNvPr id="3" name="Tijdelijke aanduiding voor inhoud 2"/>
          <p:cNvSpPr>
            <a:spLocks noGrp="1"/>
          </p:cNvSpPr>
          <p:nvPr>
            <p:ph idx="1"/>
          </p:nvPr>
        </p:nvSpPr>
        <p:spPr/>
        <p:txBody>
          <a:bodyPr/>
          <a:lstStyle/>
          <a:p>
            <a:pPr marL="45720" indent="0">
              <a:buNone/>
            </a:pPr>
            <a:endParaRPr lang="nl-BE" dirty="0" smtClean="0"/>
          </a:p>
          <a:p>
            <a:r>
              <a:rPr lang="nl-BE" dirty="0"/>
              <a:t>“Ik nodig elke christen uit, waar en in welke situatie hij zich ook bevindt, om vandaag nog zijn persoonlijke ontmoeting met Jezus Christus te hernieuwen of tenminste de beslissing te nemen zich door Hem te laten ontmoeten” (EG nr. 3</a:t>
            </a:r>
            <a:r>
              <a:rPr lang="nl-BE" dirty="0" smtClean="0"/>
              <a:t>)</a:t>
            </a:r>
          </a:p>
          <a:p>
            <a:endParaRPr lang="nl-BE" dirty="0"/>
          </a:p>
          <a:p>
            <a:r>
              <a:rPr lang="nl-BE" dirty="0"/>
              <a:t>“Laten we naar buiten treden om aan allen het leven van Christus aan te bieden” (EG nr. 49)</a:t>
            </a:r>
          </a:p>
          <a:p>
            <a:pPr marL="45720" indent="0">
              <a:buNone/>
            </a:pPr>
            <a:endParaRPr lang="nl-BE" dirty="0"/>
          </a:p>
        </p:txBody>
      </p:sp>
    </p:spTree>
    <p:extLst>
      <p:ext uri="{BB962C8B-B14F-4D97-AF65-F5344CB8AC3E}">
        <p14:creationId xmlns:p14="http://schemas.microsoft.com/office/powerpoint/2010/main" val="3104196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smtClean="0"/>
              <a:t>“niet langer mogelijk om dergelijke verschillen te benadrukken” (56)</a:t>
            </a:r>
            <a:endParaRPr lang="nl-BE" dirty="0"/>
          </a:p>
        </p:txBody>
      </p:sp>
      <p:sp>
        <p:nvSpPr>
          <p:cNvPr id="3" name="Tijdelijke aanduiding voor inhoud 2"/>
          <p:cNvSpPr>
            <a:spLocks noGrp="1"/>
          </p:cNvSpPr>
          <p:nvPr>
            <p:ph idx="1"/>
          </p:nvPr>
        </p:nvSpPr>
        <p:spPr/>
        <p:txBody>
          <a:bodyPr/>
          <a:lstStyle/>
          <a:p>
            <a:r>
              <a:rPr lang="nl-BE" dirty="0" smtClean="0"/>
              <a:t>Evangelisatie of verkondiging</a:t>
            </a:r>
          </a:p>
          <a:p>
            <a:r>
              <a:rPr lang="nl-BE" dirty="0" smtClean="0"/>
              <a:t>Eerste verkondiging: </a:t>
            </a:r>
            <a:r>
              <a:rPr lang="nl-BE" dirty="0" err="1" smtClean="0"/>
              <a:t>kerygma</a:t>
            </a:r>
            <a:endParaRPr lang="nl-BE" dirty="0" smtClean="0"/>
          </a:p>
          <a:p>
            <a:r>
              <a:rPr lang="nl-BE" dirty="0" smtClean="0"/>
              <a:t>Catechese</a:t>
            </a:r>
          </a:p>
          <a:p>
            <a:endParaRPr lang="nl-BE" dirty="0"/>
          </a:p>
          <a:p>
            <a:endParaRPr lang="nl-BE" dirty="0" smtClean="0"/>
          </a:p>
          <a:p>
            <a:pPr marL="45720" indent="0">
              <a:buNone/>
            </a:pPr>
            <a:r>
              <a:rPr lang="nl-BE" i="1" dirty="0" smtClean="0"/>
              <a:t>Directorium voor catechese </a:t>
            </a:r>
            <a:r>
              <a:rPr lang="nl-BE" dirty="0" smtClean="0"/>
              <a:t>(2020) nr. 56</a:t>
            </a:r>
          </a:p>
          <a:p>
            <a:endParaRPr lang="nl-BE" dirty="0"/>
          </a:p>
        </p:txBody>
      </p:sp>
    </p:spTree>
    <p:extLst>
      <p:ext uri="{BB962C8B-B14F-4D97-AF65-F5344CB8AC3E}">
        <p14:creationId xmlns:p14="http://schemas.microsoft.com/office/powerpoint/2010/main" val="3757466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899592" y="548680"/>
            <a:ext cx="7315200" cy="1154097"/>
          </a:xfrm>
        </p:spPr>
        <p:txBody>
          <a:bodyPr>
            <a:normAutofit fontScale="90000"/>
          </a:bodyPr>
          <a:lstStyle/>
          <a:p>
            <a:r>
              <a:rPr lang="nl-BE" dirty="0" smtClean="0"/>
              <a:t>Bekering en omdenken: verkondiging</a:t>
            </a:r>
            <a:endParaRPr lang="nl-BE" dirty="0"/>
          </a:p>
        </p:txBody>
      </p:sp>
      <p:sp>
        <p:nvSpPr>
          <p:cNvPr id="2" name="Tijdelijke aanduiding voor inhoud 1"/>
          <p:cNvSpPr>
            <a:spLocks noGrp="1"/>
          </p:cNvSpPr>
          <p:nvPr>
            <p:ph idx="1"/>
          </p:nvPr>
        </p:nvSpPr>
        <p:spPr>
          <a:xfrm>
            <a:off x="971600" y="1988840"/>
            <a:ext cx="7408333" cy="4248472"/>
          </a:xfrm>
        </p:spPr>
        <p:txBody>
          <a:bodyPr>
            <a:normAutofit/>
          </a:bodyPr>
          <a:lstStyle/>
          <a:p>
            <a:r>
              <a:rPr lang="nl-BE" dirty="0" smtClean="0"/>
              <a:t>Liturgie, gemeenschapsopbouw, catechese en diaconie zijn bron voor en ten dienste van verkondiging in de wereld, ‘uit de sofa’, en omgekeerd </a:t>
            </a:r>
          </a:p>
          <a:p>
            <a:r>
              <a:rPr lang="nl-BE" dirty="0" smtClean="0"/>
              <a:t>Niet enkel ‘de preek’ </a:t>
            </a:r>
          </a:p>
          <a:p>
            <a:endParaRPr lang="nl-BE" dirty="0" smtClean="0"/>
          </a:p>
          <a:p>
            <a:r>
              <a:rPr lang="nl-BE" b="1" dirty="0"/>
              <a:t>B</a:t>
            </a:r>
            <a:r>
              <a:rPr lang="nl-BE" b="1" dirty="0" smtClean="0"/>
              <a:t>lijvende</a:t>
            </a:r>
            <a:r>
              <a:rPr lang="nl-BE" dirty="0" smtClean="0"/>
              <a:t> verkondiging van </a:t>
            </a:r>
            <a:r>
              <a:rPr lang="nl-BE" dirty="0" err="1" smtClean="0"/>
              <a:t>kerygma</a:t>
            </a:r>
            <a:r>
              <a:rPr lang="nl-BE" dirty="0" smtClean="0"/>
              <a:t>:</a:t>
            </a:r>
            <a:endParaRPr lang="nl-BE" dirty="0"/>
          </a:p>
          <a:p>
            <a:pPr marL="0" indent="0">
              <a:buNone/>
            </a:pPr>
            <a:r>
              <a:rPr lang="nl-BE" dirty="0" smtClean="0"/>
              <a:t>“God houdt van je, Christus is je redder, Hij leeft”</a:t>
            </a:r>
          </a:p>
          <a:p>
            <a:pPr marL="0" indent="0">
              <a:buNone/>
            </a:pPr>
            <a:r>
              <a:rPr lang="nl-BE" dirty="0" smtClean="0"/>
              <a:t>(paus Franciscus, </a:t>
            </a:r>
            <a:r>
              <a:rPr lang="nl-BE" i="1" dirty="0" smtClean="0"/>
              <a:t>Christus </a:t>
            </a:r>
            <a:r>
              <a:rPr lang="nl-BE" i="1" dirty="0" err="1" smtClean="0"/>
              <a:t>vivit</a:t>
            </a:r>
            <a:r>
              <a:rPr lang="nl-BE" i="1" dirty="0" smtClean="0"/>
              <a:t> </a:t>
            </a:r>
            <a:r>
              <a:rPr lang="nl-BE" dirty="0" smtClean="0"/>
              <a:t>nr. 13)</a:t>
            </a:r>
          </a:p>
          <a:p>
            <a:pPr marL="0" indent="0">
              <a:buNone/>
            </a:pPr>
            <a:r>
              <a:rPr lang="nl-BE" dirty="0" smtClean="0"/>
              <a:t>! Ongeacht leeftijd, geloof of al dan niet gedoopt</a:t>
            </a:r>
          </a:p>
          <a:p>
            <a:pPr marL="0" indent="0">
              <a:buNone/>
            </a:pPr>
            <a:r>
              <a:rPr lang="nl-BE" dirty="0" smtClean="0"/>
              <a:t>! jongeren</a:t>
            </a:r>
            <a:endParaRPr lang="nl-BE" dirty="0"/>
          </a:p>
        </p:txBody>
      </p:sp>
    </p:spTree>
    <p:extLst>
      <p:ext uri="{BB962C8B-B14F-4D97-AF65-F5344CB8AC3E}">
        <p14:creationId xmlns:p14="http://schemas.microsoft.com/office/powerpoint/2010/main" val="17821518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608" y="620688"/>
            <a:ext cx="7315200" cy="1154097"/>
          </a:xfrm>
        </p:spPr>
        <p:txBody>
          <a:bodyPr>
            <a:normAutofit fontScale="90000"/>
          </a:bodyPr>
          <a:lstStyle/>
          <a:p>
            <a:r>
              <a:rPr lang="nl-BE" dirty="0" smtClean="0"/>
              <a:t>Eerste verkondiging en catechese</a:t>
            </a:r>
            <a:endParaRPr lang="nl-BE" dirty="0"/>
          </a:p>
        </p:txBody>
      </p:sp>
      <p:sp>
        <p:nvSpPr>
          <p:cNvPr id="3" name="Tijdelijke aanduiding voor inhoud 2"/>
          <p:cNvSpPr>
            <a:spLocks noGrp="1"/>
          </p:cNvSpPr>
          <p:nvPr>
            <p:ph idx="1"/>
          </p:nvPr>
        </p:nvSpPr>
        <p:spPr>
          <a:xfrm>
            <a:off x="1043608" y="2132856"/>
            <a:ext cx="7315200" cy="3539527"/>
          </a:xfrm>
        </p:spPr>
        <p:txBody>
          <a:bodyPr>
            <a:normAutofit/>
          </a:bodyPr>
          <a:lstStyle/>
          <a:p>
            <a:r>
              <a:rPr lang="nl-BE" dirty="0" smtClean="0"/>
              <a:t>Paus Franciscus (EG 164-165): </a:t>
            </a:r>
          </a:p>
          <a:p>
            <a:pPr lvl="1"/>
            <a:r>
              <a:rPr lang="nl-BE" dirty="0" smtClean="0"/>
              <a:t>“ook in catechese vervult ‘eerste verkondiging’ of het ‘</a:t>
            </a:r>
            <a:r>
              <a:rPr lang="nl-BE" dirty="0" err="1" smtClean="0"/>
              <a:t>kerygma</a:t>
            </a:r>
            <a:r>
              <a:rPr lang="nl-BE" dirty="0" smtClean="0"/>
              <a:t>’ een fundamentele rol”</a:t>
            </a:r>
          </a:p>
          <a:p>
            <a:pPr lvl="1"/>
            <a:r>
              <a:rPr lang="nl-BE" dirty="0" smtClean="0"/>
              <a:t>“Uit de mond van de catechist horen we altijd weer de eerste verkondiging: ‘Jezus Christus houdt van jou’”</a:t>
            </a:r>
          </a:p>
          <a:p>
            <a:pPr lvl="1"/>
            <a:endParaRPr lang="nl-BE" dirty="0"/>
          </a:p>
          <a:p>
            <a:pPr lvl="1"/>
            <a:endParaRPr lang="nl-BE" dirty="0" smtClean="0"/>
          </a:p>
          <a:p>
            <a:r>
              <a:rPr lang="nl-BE" dirty="0"/>
              <a:t>“</a:t>
            </a:r>
            <a:r>
              <a:rPr lang="nl-BE" dirty="0" err="1"/>
              <a:t>ondoorbreekbare</a:t>
            </a:r>
            <a:r>
              <a:rPr lang="nl-BE" dirty="0"/>
              <a:t> band tussen verkondiging en catechese” </a:t>
            </a:r>
            <a:r>
              <a:rPr lang="nl-BE" dirty="0" smtClean="0"/>
              <a:t>(</a:t>
            </a:r>
            <a:r>
              <a:rPr lang="nl-BE" i="1" dirty="0" smtClean="0"/>
              <a:t>Directorium voor catechese </a:t>
            </a:r>
            <a:r>
              <a:rPr lang="nl-BE" dirty="0" smtClean="0"/>
              <a:t>6</a:t>
            </a:r>
            <a:r>
              <a:rPr lang="nl-BE" dirty="0"/>
              <a:t>)</a:t>
            </a:r>
          </a:p>
          <a:p>
            <a:pPr lvl="1"/>
            <a:endParaRPr lang="nl-BE" dirty="0" smtClean="0"/>
          </a:p>
        </p:txBody>
      </p:sp>
    </p:spTree>
    <p:extLst>
      <p:ext uri="{BB962C8B-B14F-4D97-AF65-F5344CB8AC3E}">
        <p14:creationId xmlns:p14="http://schemas.microsoft.com/office/powerpoint/2010/main" val="35632889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552" y="980728"/>
            <a:ext cx="7315200" cy="2595025"/>
          </a:xfrm>
        </p:spPr>
        <p:txBody>
          <a:bodyPr/>
          <a:lstStyle/>
          <a:p>
            <a:r>
              <a:rPr lang="nl-BE" dirty="0"/>
              <a:t>2</a:t>
            </a:r>
            <a:r>
              <a:rPr lang="nl-BE" dirty="0" smtClean="0"/>
              <a:t>. “The </a:t>
            </a:r>
            <a:r>
              <a:rPr lang="nl-BE" dirty="0" err="1" smtClean="0"/>
              <a:t>road</a:t>
            </a:r>
            <a:r>
              <a:rPr lang="nl-BE" dirty="0" smtClean="0"/>
              <a:t> </a:t>
            </a:r>
            <a:r>
              <a:rPr lang="nl-BE" dirty="0" err="1" smtClean="0"/>
              <a:t>to</a:t>
            </a:r>
            <a:r>
              <a:rPr lang="nl-BE" dirty="0" smtClean="0"/>
              <a:t>”</a:t>
            </a:r>
            <a:endParaRPr lang="nl-BE" dirty="0"/>
          </a:p>
        </p:txBody>
      </p:sp>
      <p:sp>
        <p:nvSpPr>
          <p:cNvPr id="3" name="Ondertitel 2"/>
          <p:cNvSpPr>
            <a:spLocks noGrp="1"/>
          </p:cNvSpPr>
          <p:nvPr>
            <p:ph type="subTitle" idx="1"/>
          </p:nvPr>
        </p:nvSpPr>
        <p:spPr>
          <a:xfrm>
            <a:off x="539552" y="4653136"/>
            <a:ext cx="8458200" cy="1512168"/>
          </a:xfrm>
        </p:spPr>
        <p:txBody>
          <a:bodyPr>
            <a:normAutofit/>
          </a:bodyPr>
          <a:lstStyle/>
          <a:p>
            <a:r>
              <a:rPr lang="nl-BE" dirty="0" smtClean="0"/>
              <a:t>Cf. ook </a:t>
            </a:r>
            <a:r>
              <a:rPr lang="nl-BE" dirty="0" err="1" smtClean="0"/>
              <a:t>Enzo</a:t>
            </a:r>
            <a:r>
              <a:rPr lang="nl-BE" dirty="0" smtClean="0"/>
              <a:t> </a:t>
            </a:r>
            <a:r>
              <a:rPr lang="nl-BE" dirty="0" err="1" smtClean="0"/>
              <a:t>Biemmi</a:t>
            </a:r>
            <a:r>
              <a:rPr lang="nl-BE" dirty="0" smtClean="0"/>
              <a:t> (</a:t>
            </a:r>
            <a:r>
              <a:rPr lang="nl-BE" i="1" dirty="0" err="1" smtClean="0"/>
              <a:t>Collationes</a:t>
            </a:r>
            <a:r>
              <a:rPr lang="nl-BE" i="1" dirty="0" smtClean="0"/>
              <a:t> </a:t>
            </a:r>
            <a:r>
              <a:rPr lang="nl-BE" dirty="0" smtClean="0"/>
              <a:t>47 (2017), nr. 2, 139-158)</a:t>
            </a:r>
          </a:p>
          <a:p>
            <a:endParaRPr lang="nl-BE" dirty="0" smtClean="0"/>
          </a:p>
          <a:p>
            <a:endParaRPr lang="nl-BE" dirty="0"/>
          </a:p>
        </p:txBody>
      </p:sp>
    </p:spTree>
    <p:extLst>
      <p:ext uri="{BB962C8B-B14F-4D97-AF65-F5344CB8AC3E}">
        <p14:creationId xmlns:p14="http://schemas.microsoft.com/office/powerpoint/2010/main" val="18823690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Start: 2</a:t>
            </a:r>
            <a:r>
              <a:rPr lang="nl-BE" baseline="30000" dirty="0" smtClean="0"/>
              <a:t>de</a:t>
            </a:r>
            <a:r>
              <a:rPr lang="nl-BE" dirty="0" smtClean="0"/>
              <a:t> Vaticaans Concilie</a:t>
            </a:r>
            <a:endParaRPr lang="nl-BE" dirty="0"/>
          </a:p>
        </p:txBody>
      </p:sp>
      <p:sp>
        <p:nvSpPr>
          <p:cNvPr id="3" name="Tijdelijke aanduiding voor inhoud 2"/>
          <p:cNvSpPr>
            <a:spLocks noGrp="1"/>
          </p:cNvSpPr>
          <p:nvPr>
            <p:ph idx="1"/>
          </p:nvPr>
        </p:nvSpPr>
        <p:spPr/>
        <p:txBody>
          <a:bodyPr/>
          <a:lstStyle/>
          <a:p>
            <a:endParaRPr lang="nl-BE" dirty="0" smtClean="0"/>
          </a:p>
          <a:p>
            <a:pPr marL="45720" indent="0">
              <a:buNone/>
            </a:pPr>
            <a:r>
              <a:rPr lang="nl-BE" dirty="0" smtClean="0"/>
              <a:t>Decreet </a:t>
            </a:r>
            <a:r>
              <a:rPr lang="nl-BE" i="1" dirty="0" smtClean="0"/>
              <a:t>Christus </a:t>
            </a:r>
            <a:r>
              <a:rPr lang="nl-BE" i="1" dirty="0" err="1" smtClean="0"/>
              <a:t>Domini</a:t>
            </a:r>
            <a:r>
              <a:rPr lang="nl-BE" i="1" dirty="0" smtClean="0"/>
              <a:t> </a:t>
            </a:r>
            <a:r>
              <a:rPr lang="nl-BE" dirty="0" smtClean="0"/>
              <a:t>nr. 5 (2</a:t>
            </a:r>
            <a:r>
              <a:rPr lang="nl-BE" baseline="30000" dirty="0" smtClean="0"/>
              <a:t>de</a:t>
            </a:r>
            <a:r>
              <a:rPr lang="nl-BE" dirty="0" smtClean="0"/>
              <a:t> Vat Concilie)</a:t>
            </a:r>
          </a:p>
          <a:p>
            <a:pPr marL="45720" indent="0">
              <a:buNone/>
            </a:pPr>
            <a:r>
              <a:rPr lang="nl-BE" dirty="0"/>
              <a:t>“Er moet een algemeen directorium voor het </a:t>
            </a:r>
            <a:r>
              <a:rPr lang="nl-BE" u="sng" dirty="0"/>
              <a:t>catechetisch onderricht</a:t>
            </a:r>
            <a:r>
              <a:rPr lang="nl-BE" dirty="0"/>
              <a:t> gemaakt worden waarin wordt gehandeld over de fundamentele beginselen en de opbouw van dat </a:t>
            </a:r>
            <a:r>
              <a:rPr lang="nl-BE" dirty="0" smtClean="0"/>
              <a:t>onderricht” </a:t>
            </a:r>
            <a:endParaRPr lang="nl-BE" dirty="0"/>
          </a:p>
          <a:p>
            <a:endParaRPr lang="nl-BE" dirty="0" smtClean="0"/>
          </a:p>
          <a:p>
            <a:r>
              <a:rPr lang="nl-BE" dirty="0" smtClean="0"/>
              <a:t>Algemeen Directorium voor catechese (1971)</a:t>
            </a:r>
          </a:p>
          <a:p>
            <a:r>
              <a:rPr lang="nl-BE" dirty="0" smtClean="0"/>
              <a:t>Algemeen Directorium voor de catechese (1997)</a:t>
            </a:r>
          </a:p>
          <a:p>
            <a:r>
              <a:rPr lang="nl-BE" dirty="0" smtClean="0"/>
              <a:t>Directorium voor de catechese (2020)</a:t>
            </a:r>
            <a:endParaRPr lang="nl-BE" dirty="0"/>
          </a:p>
        </p:txBody>
      </p:sp>
    </p:spTree>
    <p:extLst>
      <p:ext uri="{BB962C8B-B14F-4D97-AF65-F5344CB8AC3E}">
        <p14:creationId xmlns:p14="http://schemas.microsoft.com/office/powerpoint/2010/main" val="2635927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smtClean="0"/>
              <a:t>Na vorige versie Directorium:</a:t>
            </a:r>
            <a:br>
              <a:rPr lang="nl-BE" dirty="0" smtClean="0"/>
            </a:br>
            <a:r>
              <a:rPr lang="nl-BE" dirty="0"/>
              <a:t/>
            </a:r>
            <a:br>
              <a:rPr lang="nl-BE" dirty="0"/>
            </a:br>
            <a:r>
              <a:rPr lang="nl-BE" dirty="0" smtClean="0"/>
              <a:t>2 zeer belangrijke ijkpunten volgens Mgr. </a:t>
            </a:r>
            <a:r>
              <a:rPr lang="nl-BE" dirty="0" err="1" smtClean="0"/>
              <a:t>Tebartz</a:t>
            </a:r>
            <a:r>
              <a:rPr lang="nl-BE" dirty="0" smtClean="0"/>
              <a:t>-Van Elst </a:t>
            </a:r>
            <a:endParaRPr lang="nl-BE" dirty="0"/>
          </a:p>
        </p:txBody>
      </p:sp>
      <p:sp>
        <p:nvSpPr>
          <p:cNvPr id="3" name="Tijdelijke aanduiding voor inhoud 2"/>
          <p:cNvSpPr>
            <a:spLocks noGrp="1"/>
          </p:cNvSpPr>
          <p:nvPr>
            <p:ph idx="1"/>
          </p:nvPr>
        </p:nvSpPr>
        <p:spPr/>
        <p:txBody>
          <a:bodyPr/>
          <a:lstStyle/>
          <a:p>
            <a:endParaRPr lang="nl-BE" dirty="0" smtClean="0"/>
          </a:p>
          <a:p>
            <a:r>
              <a:rPr lang="nl-BE" dirty="0" smtClean="0"/>
              <a:t>Oprichting van Pauselijke Raad voor de Bevordering van de nieuwe evangelisatie op 28 juni 2010 : plek van de catechese</a:t>
            </a:r>
          </a:p>
          <a:p>
            <a:endParaRPr lang="nl-BE" dirty="0"/>
          </a:p>
          <a:p>
            <a:r>
              <a:rPr lang="nl-BE" dirty="0" smtClean="0"/>
              <a:t>Synode over nieuwe evangelisatie in 2012 en verschijnen van </a:t>
            </a:r>
            <a:r>
              <a:rPr lang="nl-BE" i="1" dirty="0" err="1" smtClean="0"/>
              <a:t>Evangelii</a:t>
            </a:r>
            <a:r>
              <a:rPr lang="nl-BE" i="1" dirty="0" smtClean="0"/>
              <a:t> </a:t>
            </a:r>
            <a:r>
              <a:rPr lang="nl-BE" i="1" dirty="0" err="1" smtClean="0"/>
              <a:t>gaudium</a:t>
            </a:r>
            <a:r>
              <a:rPr lang="nl-BE" i="1" dirty="0"/>
              <a:t> </a:t>
            </a:r>
            <a:r>
              <a:rPr lang="nl-BE" i="1" dirty="0" smtClean="0"/>
              <a:t>: </a:t>
            </a:r>
            <a:r>
              <a:rPr lang="nl-BE" dirty="0" err="1" smtClean="0"/>
              <a:t>kerygmatische</a:t>
            </a:r>
            <a:r>
              <a:rPr lang="nl-BE" dirty="0" smtClean="0"/>
              <a:t> insteek </a:t>
            </a:r>
            <a:endParaRPr lang="nl-BE" dirty="0"/>
          </a:p>
        </p:txBody>
      </p:sp>
    </p:spTree>
    <p:extLst>
      <p:ext uri="{BB962C8B-B14F-4D97-AF65-F5344CB8AC3E}">
        <p14:creationId xmlns:p14="http://schemas.microsoft.com/office/powerpoint/2010/main" val="12163507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smtClean="0"/>
              <a:t>Evolutie van notie ‘evangelisatie’</a:t>
            </a:r>
            <a:endParaRPr lang="nl-BE" dirty="0"/>
          </a:p>
        </p:txBody>
      </p:sp>
      <p:sp>
        <p:nvSpPr>
          <p:cNvPr id="3" name="Tijdelijke aanduiding voor inhoud 2"/>
          <p:cNvSpPr>
            <a:spLocks noGrp="1"/>
          </p:cNvSpPr>
          <p:nvPr>
            <p:ph idx="1"/>
          </p:nvPr>
        </p:nvSpPr>
        <p:spPr/>
        <p:txBody>
          <a:bodyPr/>
          <a:lstStyle/>
          <a:p>
            <a:r>
              <a:rPr lang="nl-BE" dirty="0" smtClean="0"/>
              <a:t>Paulus VI in </a:t>
            </a:r>
            <a:r>
              <a:rPr lang="nl-BE" i="1" dirty="0" err="1" smtClean="0"/>
              <a:t>Evangelii</a:t>
            </a:r>
            <a:r>
              <a:rPr lang="nl-BE" i="1" dirty="0" smtClean="0"/>
              <a:t> </a:t>
            </a:r>
            <a:r>
              <a:rPr lang="nl-BE" i="1" dirty="0" err="1" smtClean="0"/>
              <a:t>nuntiandi</a:t>
            </a:r>
            <a:r>
              <a:rPr lang="nl-BE" i="1" dirty="0" smtClean="0"/>
              <a:t> (1975)</a:t>
            </a:r>
          </a:p>
          <a:p>
            <a:r>
              <a:rPr lang="nl-BE" dirty="0" smtClean="0"/>
              <a:t>Johannes Paulus II in </a:t>
            </a:r>
            <a:r>
              <a:rPr lang="nl-BE" i="1" dirty="0" err="1" smtClean="0"/>
              <a:t>Catechesi</a:t>
            </a:r>
            <a:r>
              <a:rPr lang="nl-BE" i="1" dirty="0" smtClean="0"/>
              <a:t> </a:t>
            </a:r>
            <a:r>
              <a:rPr lang="nl-BE" i="1" dirty="0" err="1" smtClean="0"/>
              <a:t>tradendae</a:t>
            </a:r>
            <a:r>
              <a:rPr lang="nl-BE" i="1" dirty="0" smtClean="0"/>
              <a:t> </a:t>
            </a:r>
            <a:r>
              <a:rPr lang="nl-BE" dirty="0" smtClean="0"/>
              <a:t>(1979) </a:t>
            </a:r>
            <a:endParaRPr lang="nl-BE" i="1" dirty="0" smtClean="0"/>
          </a:p>
          <a:p>
            <a:r>
              <a:rPr lang="nl-BE" dirty="0" smtClean="0"/>
              <a:t>Johannes Paulus II met term ‘nieuwe evangelisatie’ in </a:t>
            </a:r>
            <a:r>
              <a:rPr lang="nl-BE" i="1" dirty="0" err="1" smtClean="0"/>
              <a:t>Christifideles</a:t>
            </a:r>
            <a:r>
              <a:rPr lang="nl-BE" i="1" dirty="0" smtClean="0"/>
              <a:t> </a:t>
            </a:r>
            <a:r>
              <a:rPr lang="nl-BE" i="1" dirty="0" err="1" smtClean="0"/>
              <a:t>Laici</a:t>
            </a:r>
            <a:r>
              <a:rPr lang="nl-BE" i="1" dirty="0" smtClean="0"/>
              <a:t> (1988)</a:t>
            </a:r>
            <a:endParaRPr lang="nl-BE" dirty="0" smtClean="0"/>
          </a:p>
          <a:p>
            <a:r>
              <a:rPr lang="nl-BE" dirty="0" smtClean="0"/>
              <a:t>Benedictus XVI in </a:t>
            </a:r>
            <a:r>
              <a:rPr lang="nl-BE" i="1" dirty="0" err="1" smtClean="0"/>
              <a:t>Ubicumque</a:t>
            </a:r>
            <a:r>
              <a:rPr lang="nl-BE" i="1" dirty="0" smtClean="0"/>
              <a:t> et semper (2010)</a:t>
            </a:r>
          </a:p>
          <a:p>
            <a:r>
              <a:rPr lang="nl-BE" dirty="0" smtClean="0"/>
              <a:t>Synode over nieuwe evangelisatie (2012) </a:t>
            </a:r>
          </a:p>
          <a:p>
            <a:r>
              <a:rPr lang="nl-BE" dirty="0" smtClean="0"/>
              <a:t>Franciscus in </a:t>
            </a:r>
            <a:r>
              <a:rPr lang="nl-BE" i="1" dirty="0" err="1" smtClean="0"/>
              <a:t>Evangelii</a:t>
            </a:r>
            <a:r>
              <a:rPr lang="nl-BE" i="1" dirty="0" smtClean="0"/>
              <a:t> </a:t>
            </a:r>
            <a:r>
              <a:rPr lang="nl-BE" i="1" dirty="0" err="1" smtClean="0"/>
              <a:t>gaudium</a:t>
            </a:r>
            <a:r>
              <a:rPr lang="nl-BE" i="1" dirty="0" smtClean="0"/>
              <a:t> </a:t>
            </a:r>
            <a:r>
              <a:rPr lang="nl-BE" dirty="0" smtClean="0"/>
              <a:t>(2013)</a:t>
            </a:r>
            <a:endParaRPr lang="nl-BE" dirty="0"/>
          </a:p>
        </p:txBody>
      </p:sp>
    </p:spTree>
    <p:extLst>
      <p:ext uri="{BB962C8B-B14F-4D97-AF65-F5344CB8AC3E}">
        <p14:creationId xmlns:p14="http://schemas.microsoft.com/office/powerpoint/2010/main" val="11110248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smtClean="0"/>
              <a:t>Paulus VI in </a:t>
            </a:r>
            <a:r>
              <a:rPr lang="nl-BE" i="1" dirty="0" err="1" smtClean="0"/>
              <a:t>Evangelii</a:t>
            </a:r>
            <a:r>
              <a:rPr lang="nl-BE" i="1" dirty="0" smtClean="0"/>
              <a:t> </a:t>
            </a:r>
            <a:r>
              <a:rPr lang="nl-BE" i="1" dirty="0" err="1" smtClean="0"/>
              <a:t>nuntiandi</a:t>
            </a:r>
            <a:r>
              <a:rPr lang="nl-BE" i="1" dirty="0" smtClean="0"/>
              <a:t> (1975)</a:t>
            </a:r>
            <a:endParaRPr lang="nl-BE" dirty="0"/>
          </a:p>
        </p:txBody>
      </p:sp>
      <p:sp>
        <p:nvSpPr>
          <p:cNvPr id="3" name="Tijdelijke aanduiding voor inhoud 2"/>
          <p:cNvSpPr>
            <a:spLocks noGrp="1"/>
          </p:cNvSpPr>
          <p:nvPr>
            <p:ph idx="1"/>
          </p:nvPr>
        </p:nvSpPr>
        <p:spPr/>
        <p:txBody>
          <a:bodyPr>
            <a:normAutofit/>
          </a:bodyPr>
          <a:lstStyle/>
          <a:p>
            <a:r>
              <a:rPr lang="nl-BE" dirty="0" smtClean="0"/>
              <a:t>Crisis van verkondigingsmodel in huidige cultuur</a:t>
            </a:r>
          </a:p>
          <a:p>
            <a:endParaRPr lang="nl-BE" dirty="0"/>
          </a:p>
          <a:p>
            <a:endParaRPr lang="nl-BE" dirty="0" smtClean="0"/>
          </a:p>
          <a:p>
            <a:r>
              <a:rPr lang="nl-BE" dirty="0" smtClean="0"/>
              <a:t>Aanvaarding van uitdaging van nieuwe </a:t>
            </a:r>
            <a:r>
              <a:rPr lang="nl-BE" u="sng" dirty="0" err="1" smtClean="0"/>
              <a:t>inculturatie</a:t>
            </a:r>
            <a:r>
              <a:rPr lang="nl-BE" dirty="0" smtClean="0"/>
              <a:t> van het Evangelie</a:t>
            </a:r>
          </a:p>
        </p:txBody>
      </p:sp>
    </p:spTree>
    <p:extLst>
      <p:ext uri="{BB962C8B-B14F-4D97-AF65-F5344CB8AC3E}">
        <p14:creationId xmlns:p14="http://schemas.microsoft.com/office/powerpoint/2010/main" val="32968005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188640"/>
            <a:ext cx="7315200" cy="1154097"/>
          </a:xfrm>
        </p:spPr>
        <p:txBody>
          <a:bodyPr/>
          <a:lstStyle/>
          <a:p>
            <a:r>
              <a:rPr lang="nl-BE" dirty="0" smtClean="0"/>
              <a:t>Gebed </a:t>
            </a:r>
            <a:endParaRPr lang="nl-BE" dirty="0"/>
          </a:p>
        </p:txBody>
      </p:sp>
      <p:sp>
        <p:nvSpPr>
          <p:cNvPr id="3" name="Tijdelijke aanduiding voor inhoud 2"/>
          <p:cNvSpPr>
            <a:spLocks noGrp="1"/>
          </p:cNvSpPr>
          <p:nvPr>
            <p:ph idx="1"/>
          </p:nvPr>
        </p:nvSpPr>
        <p:spPr>
          <a:xfrm>
            <a:off x="971600" y="1484784"/>
            <a:ext cx="7315200" cy="4824576"/>
          </a:xfrm>
        </p:spPr>
        <p:txBody>
          <a:bodyPr/>
          <a:lstStyle/>
          <a:p>
            <a:pPr marL="45720" indent="0">
              <a:buNone/>
            </a:pPr>
            <a:r>
              <a:rPr lang="nl-BE" dirty="0"/>
              <a:t>Ongeziene, onnoembare God, </a:t>
            </a:r>
            <a:br>
              <a:rPr lang="nl-BE" dirty="0"/>
            </a:br>
            <a:r>
              <a:rPr lang="nl-BE" dirty="0"/>
              <a:t>als wij op tocht gaan, weg uit ieder slavenland, </a:t>
            </a:r>
            <a:br>
              <a:rPr lang="nl-BE" dirty="0"/>
            </a:br>
            <a:r>
              <a:rPr lang="nl-BE" dirty="0"/>
              <a:t>dan gaat Gij met ons mee als een lichtend spoor, </a:t>
            </a:r>
            <a:br>
              <a:rPr lang="nl-BE" dirty="0"/>
            </a:br>
            <a:r>
              <a:rPr lang="nl-BE" dirty="0"/>
              <a:t>met een woord ten leven. </a:t>
            </a:r>
            <a:br>
              <a:rPr lang="nl-BE" dirty="0"/>
            </a:br>
            <a:r>
              <a:rPr lang="nl-BE" dirty="0"/>
              <a:t>Geef ons de kracht om samen met Jezus, uw Zoon, </a:t>
            </a:r>
            <a:br>
              <a:rPr lang="nl-BE" dirty="0"/>
            </a:br>
            <a:r>
              <a:rPr lang="nl-BE" dirty="0"/>
              <a:t>mee te strijden tegen elke vorm van onrechtvaardigheid.</a:t>
            </a:r>
            <a:br>
              <a:rPr lang="nl-BE" dirty="0"/>
            </a:br>
            <a:r>
              <a:rPr lang="nl-BE" dirty="0"/>
              <a:t>Mogen wij als levende gemeenschap die uit Hem voorkomt, </a:t>
            </a:r>
            <a:br>
              <a:rPr lang="nl-BE" dirty="0"/>
            </a:br>
            <a:r>
              <a:rPr lang="nl-BE" dirty="0"/>
              <a:t>meetrekken naar de juiste kant: </a:t>
            </a:r>
            <a:br>
              <a:rPr lang="nl-BE" dirty="0"/>
            </a:br>
            <a:r>
              <a:rPr lang="nl-BE" dirty="0"/>
              <a:t>een vernieuwde schepping, </a:t>
            </a:r>
            <a:br>
              <a:rPr lang="nl-BE" dirty="0"/>
            </a:br>
            <a:r>
              <a:rPr lang="nl-BE" dirty="0"/>
              <a:t>een woonplaats van gerechtigheid voor alle mensen. </a:t>
            </a:r>
            <a:br>
              <a:rPr lang="nl-BE" dirty="0"/>
            </a:br>
            <a:r>
              <a:rPr lang="nl-BE" dirty="0"/>
              <a:t>We vragen het U, </a:t>
            </a:r>
            <a:br>
              <a:rPr lang="nl-BE" dirty="0"/>
            </a:br>
            <a:r>
              <a:rPr lang="nl-BE" dirty="0"/>
              <a:t>samen met </a:t>
            </a:r>
            <a:r>
              <a:rPr lang="nl-BE" dirty="0" smtClean="0"/>
              <a:t>Jezus, ook in de komende vastentijd,</a:t>
            </a:r>
            <a:r>
              <a:rPr lang="nl-BE" dirty="0"/>
              <a:t/>
            </a:r>
            <a:br>
              <a:rPr lang="nl-BE" dirty="0"/>
            </a:br>
            <a:r>
              <a:rPr lang="nl-BE" dirty="0"/>
              <a:t>Amen</a:t>
            </a:r>
            <a:r>
              <a:rPr lang="nl-BE" dirty="0" smtClean="0"/>
              <a:t>.</a:t>
            </a:r>
          </a:p>
          <a:p>
            <a:pPr marL="45720" indent="0">
              <a:buNone/>
            </a:pPr>
            <a:endParaRPr lang="nl-BE" dirty="0"/>
          </a:p>
          <a:p>
            <a:pPr marL="45720" indent="0">
              <a:buNone/>
            </a:pPr>
            <a:r>
              <a:rPr lang="nl-BE" dirty="0" smtClean="0"/>
              <a:t>(Leeftocht – Thomas)</a:t>
            </a:r>
            <a:endParaRPr lang="nl-BE" dirty="0"/>
          </a:p>
        </p:txBody>
      </p:sp>
      <p:sp>
        <p:nvSpPr>
          <p:cNvPr id="4" name="AutoShape 2" descr="Afbeeldingsresultaat voor veertigdagentij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1788" y="332656"/>
            <a:ext cx="24765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07494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smtClean="0"/>
              <a:t>Johannes Paulus II ‘nieuwe evangelisatie (</a:t>
            </a:r>
            <a:r>
              <a:rPr lang="nl-BE" i="1" dirty="0" err="1" smtClean="0"/>
              <a:t>Christifideles</a:t>
            </a:r>
            <a:r>
              <a:rPr lang="nl-BE" i="1" dirty="0" smtClean="0"/>
              <a:t> </a:t>
            </a:r>
            <a:r>
              <a:rPr lang="nl-BE" i="1" dirty="0" err="1" smtClean="0"/>
              <a:t>laici</a:t>
            </a:r>
            <a:r>
              <a:rPr lang="nl-BE" dirty="0" smtClean="0"/>
              <a:t>, 1988)</a:t>
            </a:r>
            <a:endParaRPr lang="nl-BE" dirty="0"/>
          </a:p>
        </p:txBody>
      </p:sp>
      <p:sp>
        <p:nvSpPr>
          <p:cNvPr id="3" name="Tijdelijke aanduiding voor inhoud 2"/>
          <p:cNvSpPr>
            <a:spLocks noGrp="1"/>
          </p:cNvSpPr>
          <p:nvPr>
            <p:ph idx="1"/>
          </p:nvPr>
        </p:nvSpPr>
        <p:spPr/>
        <p:txBody>
          <a:bodyPr>
            <a:normAutofit/>
          </a:bodyPr>
          <a:lstStyle/>
          <a:p>
            <a:r>
              <a:rPr lang="nl-BE" dirty="0" smtClean="0"/>
              <a:t>‘nieuw’: in haar vurigheid, methodes en uitdrukkingen</a:t>
            </a:r>
          </a:p>
          <a:p>
            <a:endParaRPr lang="nl-BE" dirty="0"/>
          </a:p>
          <a:p>
            <a:endParaRPr lang="nl-BE" dirty="0" smtClean="0"/>
          </a:p>
          <a:p>
            <a:r>
              <a:rPr lang="nl-BE" dirty="0" smtClean="0"/>
              <a:t>Terugkeer van geloof van de nu geseculariseerde landen van de oude christenheid</a:t>
            </a:r>
          </a:p>
        </p:txBody>
      </p:sp>
    </p:spTree>
    <p:extLst>
      <p:ext uri="{BB962C8B-B14F-4D97-AF65-F5344CB8AC3E}">
        <p14:creationId xmlns:p14="http://schemas.microsoft.com/office/powerpoint/2010/main" val="28910866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smtClean="0"/>
              <a:t>Benedictus XVI </a:t>
            </a:r>
            <a:r>
              <a:rPr lang="nl-BE" i="1" dirty="0" err="1" smtClean="0"/>
              <a:t>Ubicumque</a:t>
            </a:r>
            <a:r>
              <a:rPr lang="nl-BE" i="1" dirty="0" smtClean="0"/>
              <a:t> et semper (2010)</a:t>
            </a:r>
            <a:endParaRPr lang="nl-BE" dirty="0"/>
          </a:p>
        </p:txBody>
      </p:sp>
      <p:sp>
        <p:nvSpPr>
          <p:cNvPr id="3" name="Tijdelijke aanduiding voor inhoud 2"/>
          <p:cNvSpPr>
            <a:spLocks noGrp="1"/>
          </p:cNvSpPr>
          <p:nvPr>
            <p:ph idx="1"/>
          </p:nvPr>
        </p:nvSpPr>
        <p:spPr/>
        <p:txBody>
          <a:bodyPr>
            <a:normAutofit/>
          </a:bodyPr>
          <a:lstStyle/>
          <a:p>
            <a:r>
              <a:rPr lang="nl-BE" dirty="0" smtClean="0"/>
              <a:t>Oprichting Pauselijke Raad (cf. supra) </a:t>
            </a:r>
          </a:p>
          <a:p>
            <a:endParaRPr lang="nl-BE" dirty="0" smtClean="0"/>
          </a:p>
          <a:p>
            <a:r>
              <a:rPr lang="nl-BE" dirty="0" smtClean="0"/>
              <a:t>Nieuwe evangelisatie vraagt een getuigenis ad extra, maar het probleem stelt zich ad intra</a:t>
            </a:r>
          </a:p>
        </p:txBody>
      </p:sp>
    </p:spTree>
    <p:extLst>
      <p:ext uri="{BB962C8B-B14F-4D97-AF65-F5344CB8AC3E}">
        <p14:creationId xmlns:p14="http://schemas.microsoft.com/office/powerpoint/2010/main" val="34576758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smtClean="0"/>
              <a:t>Perspectiefwissel van synode 2012</a:t>
            </a:r>
            <a:endParaRPr lang="nl-BE" dirty="0"/>
          </a:p>
        </p:txBody>
      </p:sp>
      <p:sp>
        <p:nvSpPr>
          <p:cNvPr id="3" name="Tijdelijke aanduiding voor inhoud 2"/>
          <p:cNvSpPr>
            <a:spLocks noGrp="1"/>
          </p:cNvSpPr>
          <p:nvPr>
            <p:ph idx="1"/>
          </p:nvPr>
        </p:nvSpPr>
        <p:spPr/>
        <p:txBody>
          <a:bodyPr>
            <a:normAutofit/>
          </a:bodyPr>
          <a:lstStyle/>
          <a:p>
            <a:r>
              <a:rPr lang="nl-BE" dirty="0" smtClean="0"/>
              <a:t>Vernieuwing van evangelisatie niet beschouwen als zaak van wijziging van strategie maar als ‘een voor alles spiritueel handelen’</a:t>
            </a:r>
          </a:p>
          <a:p>
            <a:pPr marL="45720" indent="0">
              <a:buNone/>
            </a:pPr>
            <a:endParaRPr lang="nl-BE" dirty="0" smtClean="0"/>
          </a:p>
          <a:p>
            <a:r>
              <a:rPr lang="nl-BE" dirty="0" smtClean="0"/>
              <a:t>“moet een vraag van de Kerk over zichzelf worden” (</a:t>
            </a:r>
            <a:r>
              <a:rPr lang="nl-BE" i="1" dirty="0" err="1" smtClean="0"/>
              <a:t>Lineamenta</a:t>
            </a:r>
            <a:r>
              <a:rPr lang="nl-BE" i="1" dirty="0" smtClean="0"/>
              <a:t> </a:t>
            </a:r>
            <a:r>
              <a:rPr lang="nl-BE" dirty="0" smtClean="0"/>
              <a:t>2)</a:t>
            </a:r>
          </a:p>
        </p:txBody>
      </p:sp>
    </p:spTree>
    <p:extLst>
      <p:ext uri="{BB962C8B-B14F-4D97-AF65-F5344CB8AC3E}">
        <p14:creationId xmlns:p14="http://schemas.microsoft.com/office/powerpoint/2010/main" val="25294982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smtClean="0"/>
              <a:t>Meest gedeelde resultaat van synode</a:t>
            </a:r>
            <a:endParaRPr lang="nl-BE" dirty="0"/>
          </a:p>
        </p:txBody>
      </p:sp>
      <p:sp>
        <p:nvSpPr>
          <p:cNvPr id="3" name="Tijdelijke aanduiding voor inhoud 2"/>
          <p:cNvSpPr>
            <a:spLocks noGrp="1"/>
          </p:cNvSpPr>
          <p:nvPr>
            <p:ph idx="1"/>
          </p:nvPr>
        </p:nvSpPr>
        <p:spPr/>
        <p:txBody>
          <a:bodyPr>
            <a:normAutofit/>
          </a:bodyPr>
          <a:lstStyle/>
          <a:p>
            <a:endParaRPr lang="nl-BE" dirty="0" smtClean="0"/>
          </a:p>
          <a:p>
            <a:pPr marL="45720" indent="0">
              <a:buNone/>
            </a:pPr>
            <a:endParaRPr lang="nl-BE" dirty="0"/>
          </a:p>
          <a:p>
            <a:pPr marL="45720" indent="0">
              <a:buNone/>
            </a:pPr>
            <a:r>
              <a:rPr lang="nl-BE" dirty="0" smtClean="0"/>
              <a:t>Woorden van de Kerk vinden geen ingang in actuele context omdat de woorden van het Evangelie de Kerk zelf niet langer aanspreken</a:t>
            </a:r>
          </a:p>
        </p:txBody>
      </p:sp>
    </p:spTree>
    <p:extLst>
      <p:ext uri="{BB962C8B-B14F-4D97-AF65-F5344CB8AC3E}">
        <p14:creationId xmlns:p14="http://schemas.microsoft.com/office/powerpoint/2010/main" val="9297613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smtClean="0"/>
              <a:t>Radicale nieuwheid van </a:t>
            </a:r>
            <a:r>
              <a:rPr lang="nl-BE" i="1" dirty="0" err="1" smtClean="0"/>
              <a:t>Evangelii</a:t>
            </a:r>
            <a:r>
              <a:rPr lang="nl-BE" i="1" dirty="0" smtClean="0"/>
              <a:t> </a:t>
            </a:r>
            <a:r>
              <a:rPr lang="nl-BE" i="1" dirty="0" err="1" smtClean="0"/>
              <a:t>gaudium</a:t>
            </a:r>
            <a:endParaRPr lang="nl-BE" dirty="0"/>
          </a:p>
        </p:txBody>
      </p:sp>
      <p:sp>
        <p:nvSpPr>
          <p:cNvPr id="3" name="Tijdelijke aanduiding voor inhoud 2"/>
          <p:cNvSpPr>
            <a:spLocks noGrp="1"/>
          </p:cNvSpPr>
          <p:nvPr>
            <p:ph idx="1"/>
          </p:nvPr>
        </p:nvSpPr>
        <p:spPr/>
        <p:txBody>
          <a:bodyPr>
            <a:normAutofit/>
          </a:bodyPr>
          <a:lstStyle/>
          <a:p>
            <a:r>
              <a:rPr lang="nl-BE" dirty="0" smtClean="0"/>
              <a:t>‘Vreugde van het Evangelie’ (ondertitel: ‘Over de verkondiging van het Evangelie in de wereld van vandaag’): </a:t>
            </a:r>
            <a:r>
              <a:rPr lang="nl-BE" dirty="0" err="1" smtClean="0"/>
              <a:t>kerygmatische</a:t>
            </a:r>
            <a:r>
              <a:rPr lang="nl-BE" dirty="0" smtClean="0"/>
              <a:t> insteek  </a:t>
            </a:r>
          </a:p>
          <a:p>
            <a:endParaRPr lang="nl-BE" dirty="0" smtClean="0"/>
          </a:p>
          <a:p>
            <a:pPr lvl="1"/>
            <a:endParaRPr lang="nl-BE" dirty="0" smtClean="0"/>
          </a:p>
          <a:p>
            <a:r>
              <a:rPr lang="nl-BE" dirty="0" smtClean="0"/>
              <a:t>Ruimer dan conclusies synode:</a:t>
            </a:r>
          </a:p>
          <a:p>
            <a:pPr lvl="1"/>
            <a:r>
              <a:rPr lang="nl-BE" dirty="0" smtClean="0"/>
              <a:t>Synode ‘Evangelisatie vraagt bekering’</a:t>
            </a:r>
          </a:p>
          <a:p>
            <a:pPr lvl="1"/>
            <a:r>
              <a:rPr lang="nl-BE" dirty="0" smtClean="0"/>
              <a:t>EG: ‘bekering vraagt een hervorming’  </a:t>
            </a:r>
          </a:p>
          <a:p>
            <a:pPr lvl="1"/>
            <a:endParaRPr lang="nl-BE" dirty="0"/>
          </a:p>
        </p:txBody>
      </p:sp>
    </p:spTree>
    <p:extLst>
      <p:ext uri="{BB962C8B-B14F-4D97-AF65-F5344CB8AC3E}">
        <p14:creationId xmlns:p14="http://schemas.microsoft.com/office/powerpoint/2010/main" val="30113445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Missionaire taak?</a:t>
            </a:r>
            <a:endParaRPr lang="nl-BE" dirty="0"/>
          </a:p>
        </p:txBody>
      </p:sp>
      <p:sp>
        <p:nvSpPr>
          <p:cNvPr id="3" name="Tijdelijke aanduiding voor inhoud 2"/>
          <p:cNvSpPr>
            <a:spLocks noGrp="1"/>
          </p:cNvSpPr>
          <p:nvPr>
            <p:ph idx="1"/>
          </p:nvPr>
        </p:nvSpPr>
        <p:spPr/>
        <p:txBody>
          <a:bodyPr>
            <a:normAutofit/>
          </a:bodyPr>
          <a:lstStyle/>
          <a:p>
            <a:r>
              <a:rPr lang="nl-BE" dirty="0" smtClean="0"/>
              <a:t>“Missionaire taak bestaat er niet in de huidige pastoraal te herbeginnen van nul, om op haar ruïnes een compleet nieuwe realiteit te bouwen, maar te interveniëren in zelfs de meest traditionele gewone pastoraal en aan al haar handelwijzen een nieuw perspectief te geven.” (</a:t>
            </a:r>
            <a:r>
              <a:rPr lang="nl-BE" dirty="0" err="1" smtClean="0"/>
              <a:t>Biemmi</a:t>
            </a:r>
            <a:r>
              <a:rPr lang="nl-BE" dirty="0" smtClean="0"/>
              <a:t>)</a:t>
            </a:r>
          </a:p>
          <a:p>
            <a:pPr marL="45720" indent="0">
              <a:buNone/>
            </a:pPr>
            <a:endParaRPr lang="nl-BE" dirty="0" smtClean="0"/>
          </a:p>
          <a:p>
            <a:pPr marL="45720" indent="0">
              <a:buNone/>
            </a:pPr>
            <a:r>
              <a:rPr lang="nl-BE" dirty="0" smtClean="0"/>
              <a:t>In plaats van: </a:t>
            </a:r>
            <a:endParaRPr lang="nl-BE" dirty="0"/>
          </a:p>
          <a:p>
            <a:r>
              <a:rPr lang="nl-BE" dirty="0" smtClean="0"/>
              <a:t>“Wij geven de toekomst van de Kerk in de parochies nog steeds gestalte naar het model van het verleden” (Van den Bossche)</a:t>
            </a:r>
          </a:p>
        </p:txBody>
      </p:sp>
    </p:spTree>
    <p:extLst>
      <p:ext uri="{BB962C8B-B14F-4D97-AF65-F5344CB8AC3E}">
        <p14:creationId xmlns:p14="http://schemas.microsoft.com/office/powerpoint/2010/main" val="24444680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smtClean="0"/>
              <a:t>3. Structurele </a:t>
            </a:r>
            <a:r>
              <a:rPr lang="nl-BE" dirty="0"/>
              <a:t>presentatie van de </a:t>
            </a:r>
            <a:r>
              <a:rPr lang="nl-BE" dirty="0" smtClean="0"/>
              <a:t>tekst van het Directorium</a:t>
            </a:r>
            <a:endParaRPr lang="nl-BE" dirty="0"/>
          </a:p>
        </p:txBody>
      </p:sp>
      <p:sp>
        <p:nvSpPr>
          <p:cNvPr id="3" name="Tijdelijke aanduiding voor inhoud 2"/>
          <p:cNvSpPr>
            <a:spLocks noGrp="1"/>
          </p:cNvSpPr>
          <p:nvPr>
            <p:ph idx="1"/>
          </p:nvPr>
        </p:nvSpPr>
        <p:spPr/>
        <p:txBody>
          <a:bodyPr/>
          <a:lstStyle/>
          <a:p>
            <a:r>
              <a:rPr lang="nl-BE" dirty="0" smtClean="0"/>
              <a:t>3 delen</a:t>
            </a:r>
          </a:p>
          <a:p>
            <a:endParaRPr lang="nl-BE" dirty="0" smtClean="0"/>
          </a:p>
          <a:p>
            <a:pPr lvl="1"/>
            <a:r>
              <a:rPr lang="nl-BE" dirty="0" smtClean="0"/>
              <a:t>1. Catechese in de missie van de Kerk tot evangelisatie </a:t>
            </a:r>
          </a:p>
          <a:p>
            <a:pPr lvl="1"/>
            <a:r>
              <a:rPr lang="nl-BE" dirty="0" smtClean="0"/>
              <a:t>2. Het proces van de catechese</a:t>
            </a:r>
          </a:p>
          <a:p>
            <a:pPr lvl="1"/>
            <a:r>
              <a:rPr lang="nl-BE" dirty="0" smtClean="0"/>
              <a:t>3. Catechese in de verschillende kerkgemeenschappen </a:t>
            </a:r>
            <a:endParaRPr lang="nl-BE" dirty="0"/>
          </a:p>
        </p:txBody>
      </p:sp>
    </p:spTree>
    <p:extLst>
      <p:ext uri="{BB962C8B-B14F-4D97-AF65-F5344CB8AC3E}">
        <p14:creationId xmlns:p14="http://schemas.microsoft.com/office/powerpoint/2010/main" val="40669099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a:t>Structurele presentatie van de tekst </a:t>
            </a:r>
          </a:p>
        </p:txBody>
      </p:sp>
      <p:sp>
        <p:nvSpPr>
          <p:cNvPr id="3" name="Tijdelijke aanduiding voor inhoud 2"/>
          <p:cNvSpPr>
            <a:spLocks noGrp="1"/>
          </p:cNvSpPr>
          <p:nvPr>
            <p:ph idx="1"/>
          </p:nvPr>
        </p:nvSpPr>
        <p:spPr/>
        <p:txBody>
          <a:bodyPr/>
          <a:lstStyle/>
          <a:p>
            <a:r>
              <a:rPr lang="nl-BE" dirty="0" smtClean="0"/>
              <a:t>1</a:t>
            </a:r>
            <a:r>
              <a:rPr lang="nl-BE" baseline="30000" dirty="0" smtClean="0"/>
              <a:t>ste</a:t>
            </a:r>
            <a:r>
              <a:rPr lang="nl-BE" dirty="0" smtClean="0"/>
              <a:t> deel : catechese in de missie van Kerk tot evangelisatie </a:t>
            </a:r>
          </a:p>
          <a:p>
            <a:endParaRPr lang="nl-BE" dirty="0"/>
          </a:p>
          <a:p>
            <a:pPr lvl="2"/>
            <a:r>
              <a:rPr lang="nl-BE" sz="2400" dirty="0" smtClean="0"/>
              <a:t>Doel van catechese </a:t>
            </a:r>
          </a:p>
          <a:p>
            <a:pPr lvl="2"/>
            <a:r>
              <a:rPr lang="nl-BE" sz="2400" dirty="0" smtClean="0"/>
              <a:t>Taken van catechese </a:t>
            </a:r>
          </a:p>
          <a:p>
            <a:pPr lvl="2"/>
            <a:r>
              <a:rPr lang="nl-BE" sz="2400" dirty="0" smtClean="0"/>
              <a:t>Bronnen van catechese </a:t>
            </a:r>
            <a:endParaRPr lang="nl-BE" sz="2400" dirty="0"/>
          </a:p>
        </p:txBody>
      </p:sp>
    </p:spTree>
    <p:extLst>
      <p:ext uri="{BB962C8B-B14F-4D97-AF65-F5344CB8AC3E}">
        <p14:creationId xmlns:p14="http://schemas.microsoft.com/office/powerpoint/2010/main" val="21109823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1600" y="692696"/>
            <a:ext cx="7315200" cy="1154097"/>
          </a:xfrm>
        </p:spPr>
        <p:txBody>
          <a:bodyPr/>
          <a:lstStyle/>
          <a:p>
            <a:r>
              <a:rPr lang="nl-BE" dirty="0" smtClean="0"/>
              <a:t>Doel van catechese</a:t>
            </a:r>
            <a:endParaRPr lang="nl-BE" dirty="0"/>
          </a:p>
        </p:txBody>
      </p:sp>
      <p:sp>
        <p:nvSpPr>
          <p:cNvPr id="3" name="Tijdelijke aanduiding voor inhoud 2"/>
          <p:cNvSpPr>
            <a:spLocks noGrp="1"/>
          </p:cNvSpPr>
          <p:nvPr>
            <p:ph idx="1"/>
          </p:nvPr>
        </p:nvSpPr>
        <p:spPr/>
        <p:txBody>
          <a:bodyPr/>
          <a:lstStyle/>
          <a:p>
            <a:r>
              <a:rPr lang="nl-BE" dirty="0"/>
              <a:t>“</a:t>
            </a:r>
            <a:r>
              <a:rPr lang="nl-BE" dirty="0" err="1"/>
              <a:t>Christocentrische</a:t>
            </a:r>
            <a:r>
              <a:rPr lang="nl-BE" dirty="0"/>
              <a:t> doel van catechese” (D nr. 132)</a:t>
            </a:r>
          </a:p>
          <a:p>
            <a:endParaRPr lang="nl-BE" dirty="0" smtClean="0"/>
          </a:p>
          <a:p>
            <a:r>
              <a:rPr lang="nl-BE" dirty="0" smtClean="0"/>
              <a:t>“In het centrum van elk proces van catechese is de levende ontmoeting met Christus” (D nr. 75)</a:t>
            </a:r>
          </a:p>
          <a:p>
            <a:endParaRPr lang="nl-BE" dirty="0"/>
          </a:p>
          <a:p>
            <a:endParaRPr lang="nl-BE" dirty="0" smtClean="0"/>
          </a:p>
          <a:p>
            <a:endParaRPr lang="nl-BE" dirty="0"/>
          </a:p>
          <a:p>
            <a:r>
              <a:rPr lang="nl-BE" dirty="0" smtClean="0"/>
              <a:t>Cf. </a:t>
            </a:r>
            <a:r>
              <a:rPr lang="nl-BE" i="1" dirty="0" err="1" smtClean="0"/>
              <a:t>Evangelii</a:t>
            </a:r>
            <a:r>
              <a:rPr lang="nl-BE" i="1" dirty="0" smtClean="0"/>
              <a:t> </a:t>
            </a:r>
            <a:r>
              <a:rPr lang="nl-BE" i="1" dirty="0" err="1" smtClean="0"/>
              <a:t>gaudium</a:t>
            </a:r>
            <a:r>
              <a:rPr lang="nl-BE" i="1" dirty="0" smtClean="0"/>
              <a:t> </a:t>
            </a:r>
            <a:r>
              <a:rPr lang="nl-BE" dirty="0" smtClean="0"/>
              <a:t>nummer 3 (missie) </a:t>
            </a:r>
          </a:p>
          <a:p>
            <a:endParaRPr lang="nl-BE" dirty="0"/>
          </a:p>
        </p:txBody>
      </p:sp>
    </p:spTree>
    <p:extLst>
      <p:ext uri="{BB962C8B-B14F-4D97-AF65-F5344CB8AC3E}">
        <p14:creationId xmlns:p14="http://schemas.microsoft.com/office/powerpoint/2010/main" val="11348514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1600" y="836712"/>
            <a:ext cx="7315200" cy="1154097"/>
          </a:xfrm>
        </p:spPr>
        <p:txBody>
          <a:bodyPr/>
          <a:lstStyle/>
          <a:p>
            <a:r>
              <a:rPr lang="nl-BE" dirty="0" smtClean="0"/>
              <a:t>Taken van catechese</a:t>
            </a:r>
            <a:endParaRPr lang="nl-BE" dirty="0"/>
          </a:p>
        </p:txBody>
      </p:sp>
      <p:sp>
        <p:nvSpPr>
          <p:cNvPr id="3" name="Tijdelijke aanduiding voor inhoud 2"/>
          <p:cNvSpPr>
            <a:spLocks noGrp="1"/>
          </p:cNvSpPr>
          <p:nvPr>
            <p:ph idx="1"/>
          </p:nvPr>
        </p:nvSpPr>
        <p:spPr/>
        <p:txBody>
          <a:bodyPr/>
          <a:lstStyle/>
          <a:p>
            <a:r>
              <a:rPr lang="nl-BE" dirty="0" smtClean="0"/>
              <a:t>Begeleiden naar kennis over het geloof (D 80)</a:t>
            </a:r>
          </a:p>
          <a:p>
            <a:endParaRPr lang="nl-BE" dirty="0"/>
          </a:p>
          <a:p>
            <a:r>
              <a:rPr lang="nl-BE" dirty="0" smtClean="0"/>
              <a:t>Initiëren in het vieren van het Mysterie (D 81)</a:t>
            </a:r>
          </a:p>
          <a:p>
            <a:endParaRPr lang="nl-BE" dirty="0"/>
          </a:p>
          <a:p>
            <a:r>
              <a:rPr lang="nl-BE" dirty="0" smtClean="0"/>
              <a:t>Vorming met oog op een leven in Christus (D 83)</a:t>
            </a:r>
          </a:p>
          <a:p>
            <a:endParaRPr lang="nl-BE" dirty="0"/>
          </a:p>
          <a:p>
            <a:r>
              <a:rPr lang="nl-BE" dirty="0" smtClean="0"/>
              <a:t>Leren bidden (D 86)</a:t>
            </a:r>
          </a:p>
          <a:p>
            <a:endParaRPr lang="nl-BE" dirty="0"/>
          </a:p>
          <a:p>
            <a:r>
              <a:rPr lang="nl-BE" dirty="0" smtClean="0"/>
              <a:t>Binnenleiden in het leven van een geloofsgemeenschap (88)</a:t>
            </a:r>
          </a:p>
          <a:p>
            <a:endParaRPr lang="nl-BE" dirty="0"/>
          </a:p>
          <a:p>
            <a:endParaRPr lang="nl-BE" dirty="0"/>
          </a:p>
        </p:txBody>
      </p:sp>
    </p:spTree>
    <p:extLst>
      <p:ext uri="{BB962C8B-B14F-4D97-AF65-F5344CB8AC3E}">
        <p14:creationId xmlns:p14="http://schemas.microsoft.com/office/powerpoint/2010/main" val="2452556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Terugblik vorming Balen</a:t>
            </a:r>
            <a:endParaRPr lang="nl-BE" dirty="0"/>
          </a:p>
        </p:txBody>
      </p:sp>
      <p:sp>
        <p:nvSpPr>
          <p:cNvPr id="3" name="Tijdelijke aanduiding voor inhoud 2"/>
          <p:cNvSpPr>
            <a:spLocks noGrp="1"/>
          </p:cNvSpPr>
          <p:nvPr>
            <p:ph idx="1"/>
          </p:nvPr>
        </p:nvSpPr>
        <p:spPr/>
        <p:txBody>
          <a:bodyPr>
            <a:normAutofit fontScale="92500" lnSpcReduction="10000"/>
          </a:bodyPr>
          <a:lstStyle/>
          <a:p>
            <a:r>
              <a:rPr lang="nl-BE" dirty="0" smtClean="0"/>
              <a:t>Missie:</a:t>
            </a:r>
          </a:p>
          <a:p>
            <a:endParaRPr lang="nl-BE" dirty="0"/>
          </a:p>
          <a:p>
            <a:pPr marL="45720" indent="0">
              <a:buNone/>
            </a:pPr>
            <a:r>
              <a:rPr lang="nl-BE" dirty="0"/>
              <a:t>Gaat dus en maakt alle volkeren tot mijn leerlingen en doopt hen in de naam van de Vader en de Zoon en de heilige Geest en leert hun te onderhouden alles wat Ik u bevolen heb. 		</a:t>
            </a:r>
            <a:endParaRPr lang="nl-BE" dirty="0" smtClean="0"/>
          </a:p>
          <a:p>
            <a:pPr marL="45720" indent="0">
              <a:buNone/>
            </a:pPr>
            <a:r>
              <a:rPr lang="nl-BE" dirty="0" smtClean="0"/>
              <a:t>(</a:t>
            </a:r>
            <a:r>
              <a:rPr lang="nl-BE" dirty="0"/>
              <a:t>Mat. 28, 19-20)</a:t>
            </a:r>
          </a:p>
          <a:p>
            <a:pPr marL="45720" indent="0">
              <a:buNone/>
            </a:pPr>
            <a:r>
              <a:rPr lang="nl-BE" dirty="0"/>
              <a:t>Ik nodig iedere Christen uit, waar hij ook is en in welke situatie hij zich ook bevindt, vandaag nog zijn persoonlijke ontmoeting met Jezus Christus te hernieuwen of minstens de beslissing te nemen zich door Hem te laten ontmoeten, Hem elke dag onophoudelijk te zoeken </a:t>
            </a:r>
          </a:p>
          <a:p>
            <a:pPr marL="45720" indent="0">
              <a:buNone/>
            </a:pPr>
            <a:r>
              <a:rPr lang="nl-BE" dirty="0" smtClean="0"/>
              <a:t>(</a:t>
            </a:r>
            <a:r>
              <a:rPr lang="nl-BE" dirty="0"/>
              <a:t>Paus Franciscus, </a:t>
            </a:r>
            <a:r>
              <a:rPr lang="nl-BE" i="1" dirty="0"/>
              <a:t>De vreugde van het Evangelie</a:t>
            </a:r>
            <a:r>
              <a:rPr lang="nl-BE" dirty="0"/>
              <a:t>, nr. 3)</a:t>
            </a:r>
          </a:p>
          <a:p>
            <a:endParaRPr lang="nl-BE" dirty="0"/>
          </a:p>
        </p:txBody>
      </p:sp>
    </p:spTree>
    <p:extLst>
      <p:ext uri="{BB962C8B-B14F-4D97-AF65-F5344CB8AC3E}">
        <p14:creationId xmlns:p14="http://schemas.microsoft.com/office/powerpoint/2010/main" val="14119373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584" y="476672"/>
            <a:ext cx="7315200" cy="1154097"/>
          </a:xfrm>
        </p:spPr>
        <p:txBody>
          <a:bodyPr/>
          <a:lstStyle/>
          <a:p>
            <a:r>
              <a:rPr lang="nl-BE" dirty="0" smtClean="0"/>
              <a:t>Bronnen van catechese</a:t>
            </a:r>
            <a:endParaRPr lang="nl-BE" dirty="0"/>
          </a:p>
        </p:txBody>
      </p:sp>
      <p:sp>
        <p:nvSpPr>
          <p:cNvPr id="3" name="Tijdelijke aanduiding voor inhoud 2"/>
          <p:cNvSpPr>
            <a:spLocks noGrp="1"/>
          </p:cNvSpPr>
          <p:nvPr>
            <p:ph idx="1"/>
          </p:nvPr>
        </p:nvSpPr>
        <p:spPr>
          <a:xfrm>
            <a:off x="899592" y="2348880"/>
            <a:ext cx="7315200" cy="3539527"/>
          </a:xfrm>
        </p:spPr>
        <p:txBody>
          <a:bodyPr>
            <a:normAutofit fontScale="85000" lnSpcReduction="20000"/>
          </a:bodyPr>
          <a:lstStyle/>
          <a:p>
            <a:r>
              <a:rPr lang="nl-BE" dirty="0" smtClean="0"/>
              <a:t>Woord Gods in Schrift en Traditie (D 91)</a:t>
            </a:r>
          </a:p>
          <a:p>
            <a:endParaRPr lang="nl-BE" dirty="0"/>
          </a:p>
          <a:p>
            <a:r>
              <a:rPr lang="nl-BE" dirty="0" err="1" smtClean="0"/>
              <a:t>Magisterium</a:t>
            </a:r>
            <a:r>
              <a:rPr lang="nl-BE" dirty="0" smtClean="0"/>
              <a:t> (D 93)</a:t>
            </a:r>
          </a:p>
          <a:p>
            <a:endParaRPr lang="nl-BE" dirty="0"/>
          </a:p>
          <a:p>
            <a:r>
              <a:rPr lang="nl-BE" dirty="0" smtClean="0"/>
              <a:t>Liturgie (D 95)</a:t>
            </a:r>
          </a:p>
          <a:p>
            <a:endParaRPr lang="nl-BE" dirty="0"/>
          </a:p>
          <a:p>
            <a:r>
              <a:rPr lang="nl-BE" dirty="0" smtClean="0"/>
              <a:t>Getuigenis van heiligen en martelaren (D 99)</a:t>
            </a:r>
          </a:p>
          <a:p>
            <a:endParaRPr lang="nl-BE" dirty="0"/>
          </a:p>
          <a:p>
            <a:r>
              <a:rPr lang="nl-BE" dirty="0" smtClean="0"/>
              <a:t>Theologie (D 101)</a:t>
            </a:r>
          </a:p>
          <a:p>
            <a:endParaRPr lang="nl-BE" dirty="0"/>
          </a:p>
          <a:p>
            <a:r>
              <a:rPr lang="nl-BE" dirty="0" smtClean="0"/>
              <a:t>Christelijke cultuur (D 102)</a:t>
            </a:r>
          </a:p>
          <a:p>
            <a:endParaRPr lang="nl-BE" dirty="0"/>
          </a:p>
          <a:p>
            <a:r>
              <a:rPr lang="nl-BE" dirty="0" smtClean="0"/>
              <a:t>Schoonheid (D 106)</a:t>
            </a:r>
            <a:endParaRPr lang="nl-BE" dirty="0"/>
          </a:p>
        </p:txBody>
      </p:sp>
    </p:spTree>
    <p:extLst>
      <p:ext uri="{BB962C8B-B14F-4D97-AF65-F5344CB8AC3E}">
        <p14:creationId xmlns:p14="http://schemas.microsoft.com/office/powerpoint/2010/main" val="2730458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smtClean="0"/>
              <a:t>4 motieven</a:t>
            </a:r>
            <a:endParaRPr lang="nl-BE" dirty="0"/>
          </a:p>
        </p:txBody>
      </p:sp>
      <p:sp>
        <p:nvSpPr>
          <p:cNvPr id="3" name="Tijdelijke aanduiding voor inhoud 2"/>
          <p:cNvSpPr>
            <a:spLocks noGrp="1"/>
          </p:cNvSpPr>
          <p:nvPr>
            <p:ph idx="1"/>
          </p:nvPr>
        </p:nvSpPr>
        <p:spPr/>
        <p:txBody>
          <a:bodyPr/>
          <a:lstStyle/>
          <a:p>
            <a:endParaRPr lang="nl-BE" dirty="0" smtClean="0"/>
          </a:p>
          <a:p>
            <a:r>
              <a:rPr lang="nl-BE" dirty="0" smtClean="0"/>
              <a:t>4 motieven </a:t>
            </a:r>
          </a:p>
          <a:p>
            <a:endParaRPr lang="nl-BE" dirty="0" smtClean="0"/>
          </a:p>
          <a:p>
            <a:pPr lvl="1"/>
            <a:r>
              <a:rPr lang="nl-BE" dirty="0" smtClean="0"/>
              <a:t>Missionair</a:t>
            </a:r>
          </a:p>
          <a:p>
            <a:pPr lvl="1"/>
            <a:r>
              <a:rPr lang="nl-BE" dirty="0" err="1" smtClean="0"/>
              <a:t>Catechumenaal</a:t>
            </a:r>
            <a:endParaRPr lang="nl-BE" dirty="0" smtClean="0"/>
          </a:p>
          <a:p>
            <a:pPr lvl="1"/>
            <a:r>
              <a:rPr lang="nl-BE" dirty="0" smtClean="0"/>
              <a:t>Intergenerationeel</a:t>
            </a:r>
          </a:p>
          <a:p>
            <a:pPr lvl="1"/>
            <a:r>
              <a:rPr lang="nl-BE" dirty="0" smtClean="0"/>
              <a:t>Synodaal </a:t>
            </a:r>
          </a:p>
          <a:p>
            <a:pPr marL="45720" indent="0">
              <a:buNone/>
            </a:pPr>
            <a:endParaRPr lang="nl-BE" dirty="0" smtClean="0"/>
          </a:p>
          <a:p>
            <a:r>
              <a:rPr lang="nl-BE" dirty="0" smtClean="0"/>
              <a:t>4 werkvelden</a:t>
            </a:r>
            <a:endParaRPr lang="nl-BE" dirty="0"/>
          </a:p>
        </p:txBody>
      </p:sp>
    </p:spTree>
    <p:extLst>
      <p:ext uri="{BB962C8B-B14F-4D97-AF65-F5344CB8AC3E}">
        <p14:creationId xmlns:p14="http://schemas.microsoft.com/office/powerpoint/2010/main" val="8211278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584" y="764704"/>
            <a:ext cx="7315200" cy="1154097"/>
          </a:xfrm>
        </p:spPr>
        <p:txBody>
          <a:bodyPr/>
          <a:lstStyle/>
          <a:p>
            <a:r>
              <a:rPr lang="nl-BE" dirty="0" smtClean="0"/>
              <a:t>Missionair</a:t>
            </a:r>
            <a:endParaRPr lang="nl-BE" dirty="0"/>
          </a:p>
        </p:txBody>
      </p:sp>
      <p:sp>
        <p:nvSpPr>
          <p:cNvPr id="3" name="Tijdelijke aanduiding voor inhoud 2"/>
          <p:cNvSpPr>
            <a:spLocks noGrp="1"/>
          </p:cNvSpPr>
          <p:nvPr>
            <p:ph idx="1"/>
          </p:nvPr>
        </p:nvSpPr>
        <p:spPr/>
        <p:txBody>
          <a:bodyPr/>
          <a:lstStyle/>
          <a:p>
            <a:r>
              <a:rPr lang="nl-BE" dirty="0"/>
              <a:t>M</a:t>
            </a:r>
            <a:r>
              <a:rPr lang="nl-BE" dirty="0" smtClean="0"/>
              <a:t>issionair mandaat van de Heer (55) (cf. missie)</a:t>
            </a:r>
          </a:p>
          <a:p>
            <a:r>
              <a:rPr lang="nl-BE" dirty="0"/>
              <a:t>Authenticiteit (113</a:t>
            </a:r>
            <a:r>
              <a:rPr lang="nl-BE" dirty="0" smtClean="0"/>
              <a:t>)</a:t>
            </a:r>
          </a:p>
          <a:p>
            <a:r>
              <a:rPr lang="nl-BE" dirty="0" err="1" smtClean="0"/>
              <a:t>Kerygma</a:t>
            </a:r>
            <a:r>
              <a:rPr lang="nl-BE" dirty="0" smtClean="0"/>
              <a:t> en </a:t>
            </a:r>
            <a:r>
              <a:rPr lang="nl-BE" dirty="0" err="1" smtClean="0"/>
              <a:t>kerygmatische</a:t>
            </a:r>
            <a:r>
              <a:rPr lang="nl-BE" dirty="0" smtClean="0"/>
              <a:t> insteek (175, 327)</a:t>
            </a:r>
          </a:p>
          <a:p>
            <a:r>
              <a:rPr lang="nl-BE" dirty="0" smtClean="0"/>
              <a:t>Missionaire bekering (300)</a:t>
            </a:r>
          </a:p>
          <a:p>
            <a:r>
              <a:rPr lang="nl-BE" dirty="0" err="1"/>
              <a:t>Parrèsia</a:t>
            </a:r>
            <a:r>
              <a:rPr lang="nl-BE" dirty="0"/>
              <a:t> (287, 406</a:t>
            </a:r>
            <a:r>
              <a:rPr lang="nl-BE" dirty="0" smtClean="0"/>
              <a:t>)</a:t>
            </a:r>
          </a:p>
          <a:p>
            <a:r>
              <a:rPr lang="nl-BE" dirty="0" err="1" smtClean="0"/>
              <a:t>Inculturatie</a:t>
            </a:r>
            <a:r>
              <a:rPr lang="nl-BE" dirty="0" smtClean="0"/>
              <a:t> (395)</a:t>
            </a:r>
          </a:p>
          <a:p>
            <a:endParaRPr lang="nl-BE" dirty="0"/>
          </a:p>
        </p:txBody>
      </p:sp>
    </p:spTree>
    <p:extLst>
      <p:ext uri="{BB962C8B-B14F-4D97-AF65-F5344CB8AC3E}">
        <p14:creationId xmlns:p14="http://schemas.microsoft.com/office/powerpoint/2010/main" val="1707492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9592" y="404664"/>
            <a:ext cx="7315200" cy="1154097"/>
          </a:xfrm>
        </p:spPr>
        <p:txBody>
          <a:bodyPr/>
          <a:lstStyle/>
          <a:p>
            <a:r>
              <a:rPr lang="nl-BE" dirty="0" err="1" smtClean="0"/>
              <a:t>Catechumenaal</a:t>
            </a:r>
            <a:endParaRPr lang="nl-BE" dirty="0"/>
          </a:p>
        </p:txBody>
      </p:sp>
      <p:sp>
        <p:nvSpPr>
          <p:cNvPr id="3" name="Tijdelijke aanduiding voor inhoud 2"/>
          <p:cNvSpPr>
            <a:spLocks noGrp="1"/>
          </p:cNvSpPr>
          <p:nvPr>
            <p:ph idx="1"/>
          </p:nvPr>
        </p:nvSpPr>
        <p:spPr/>
        <p:txBody>
          <a:bodyPr>
            <a:normAutofit fontScale="92500" lnSpcReduction="10000"/>
          </a:bodyPr>
          <a:lstStyle/>
          <a:p>
            <a:pPr marL="45720" indent="0">
              <a:buNone/>
            </a:pPr>
            <a:r>
              <a:rPr lang="nl-BE" dirty="0" smtClean="0"/>
              <a:t>GROEIEN IN GELOOF, LEERLING WORDEN</a:t>
            </a:r>
          </a:p>
          <a:p>
            <a:pPr marL="45720" indent="0">
              <a:buNone/>
            </a:pPr>
            <a:r>
              <a:rPr lang="nl-BE" dirty="0" smtClean="0"/>
              <a:t>(als christen, als geloofsgemeenschap)</a:t>
            </a:r>
            <a:endParaRPr lang="nl-BE" dirty="0"/>
          </a:p>
          <a:p>
            <a:pPr marL="45720" indent="0">
              <a:buNone/>
            </a:pPr>
            <a:r>
              <a:rPr lang="nl-BE" dirty="0" err="1" smtClean="0"/>
              <a:t>Catechumenaat</a:t>
            </a:r>
            <a:r>
              <a:rPr lang="nl-BE" dirty="0" smtClean="0"/>
              <a:t> als inspiratiebron en model voor catechese </a:t>
            </a:r>
          </a:p>
          <a:p>
            <a:pPr marL="45720" indent="0">
              <a:buNone/>
            </a:pPr>
            <a:r>
              <a:rPr lang="nl-BE" dirty="0" smtClean="0"/>
              <a:t>Geeft </a:t>
            </a:r>
            <a:r>
              <a:rPr lang="nl-BE" dirty="0"/>
              <a:t>catechese haar eigenschappen (D nr. 64):</a:t>
            </a:r>
          </a:p>
          <a:p>
            <a:pPr marL="45720" indent="0">
              <a:buNone/>
            </a:pPr>
            <a:endParaRPr lang="nl-BE" dirty="0"/>
          </a:p>
          <a:p>
            <a:pPr marL="502920" indent="-457200">
              <a:buFont typeface="+mj-lt"/>
              <a:buAutoNum type="arabicPeriod"/>
            </a:pPr>
            <a:r>
              <a:rPr lang="nl-BE" dirty="0"/>
              <a:t>Paaskarakter</a:t>
            </a:r>
          </a:p>
          <a:p>
            <a:pPr marL="502920" indent="-457200">
              <a:buFont typeface="+mj-lt"/>
              <a:buAutoNum type="arabicPeriod"/>
            </a:pPr>
            <a:r>
              <a:rPr lang="nl-BE" dirty="0"/>
              <a:t>Initiërend</a:t>
            </a:r>
          </a:p>
          <a:p>
            <a:pPr marL="502920" indent="-457200">
              <a:buFont typeface="+mj-lt"/>
              <a:buAutoNum type="arabicPeriod"/>
            </a:pPr>
            <a:r>
              <a:rPr lang="nl-BE" dirty="0"/>
              <a:t>Liturgisch, ritueel en symbolisch</a:t>
            </a:r>
          </a:p>
          <a:p>
            <a:pPr marL="502920" indent="-457200">
              <a:buFont typeface="+mj-lt"/>
              <a:buAutoNum type="arabicPeriod"/>
            </a:pPr>
            <a:r>
              <a:rPr lang="nl-BE" dirty="0"/>
              <a:t>Gemeenschap</a:t>
            </a:r>
          </a:p>
          <a:p>
            <a:pPr marL="502920" indent="-457200">
              <a:buFont typeface="+mj-lt"/>
              <a:buAutoNum type="arabicPeriod"/>
            </a:pPr>
            <a:r>
              <a:rPr lang="nl-BE" dirty="0"/>
              <a:t>Voortdurende bekering en getuigenis</a:t>
            </a:r>
          </a:p>
          <a:p>
            <a:pPr marL="502920" indent="-457200">
              <a:buFont typeface="+mj-lt"/>
              <a:buAutoNum type="arabicPeriod"/>
            </a:pPr>
            <a:r>
              <a:rPr lang="nl-BE" dirty="0"/>
              <a:t>Zich </a:t>
            </a:r>
            <a:r>
              <a:rPr lang="nl-BE" dirty="0" smtClean="0"/>
              <a:t>progressief </a:t>
            </a:r>
            <a:r>
              <a:rPr lang="nl-BE" dirty="0"/>
              <a:t>vormende ervaring</a:t>
            </a:r>
          </a:p>
          <a:p>
            <a:endParaRPr lang="nl-BE" dirty="0"/>
          </a:p>
        </p:txBody>
      </p:sp>
    </p:spTree>
    <p:extLst>
      <p:ext uri="{BB962C8B-B14F-4D97-AF65-F5344CB8AC3E}">
        <p14:creationId xmlns:p14="http://schemas.microsoft.com/office/powerpoint/2010/main" val="1043427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584" y="476672"/>
            <a:ext cx="7315200" cy="1154097"/>
          </a:xfrm>
        </p:spPr>
        <p:txBody>
          <a:bodyPr/>
          <a:lstStyle/>
          <a:p>
            <a:r>
              <a:rPr lang="nl-BE" dirty="0" err="1" smtClean="0"/>
              <a:t>Catechumenaal</a:t>
            </a:r>
            <a:r>
              <a:rPr lang="nl-BE" dirty="0" smtClean="0"/>
              <a:t> </a:t>
            </a:r>
            <a:endParaRPr lang="nl-BE" dirty="0"/>
          </a:p>
        </p:txBody>
      </p:sp>
      <p:sp>
        <p:nvSpPr>
          <p:cNvPr id="3" name="Tijdelijke aanduiding voor inhoud 2"/>
          <p:cNvSpPr>
            <a:spLocks noGrp="1"/>
          </p:cNvSpPr>
          <p:nvPr>
            <p:ph idx="1"/>
          </p:nvPr>
        </p:nvSpPr>
        <p:spPr/>
        <p:txBody>
          <a:bodyPr/>
          <a:lstStyle/>
          <a:p>
            <a:r>
              <a:rPr lang="nl-BE" dirty="0" err="1" smtClean="0"/>
              <a:t>Catechumenaat</a:t>
            </a:r>
            <a:r>
              <a:rPr lang="nl-BE" dirty="0" smtClean="0"/>
              <a:t> na het kinderdoopsel (Catechismus nr. 1231)</a:t>
            </a:r>
          </a:p>
          <a:p>
            <a:pPr marL="45720" indent="0">
              <a:buNone/>
            </a:pPr>
            <a:r>
              <a:rPr lang="nl-BE" dirty="0" smtClean="0"/>
              <a:t>“De </a:t>
            </a:r>
            <a:r>
              <a:rPr lang="nl-BE" dirty="0"/>
              <a:t>aard van het Doopsel van kinderen zelf vereist een</a:t>
            </a:r>
            <a:r>
              <a:rPr lang="nl-BE" i="1" dirty="0"/>
              <a:t> </a:t>
            </a:r>
            <a:r>
              <a:rPr lang="nl-BE" i="1" dirty="0" err="1"/>
              <a:t>catechumenaat</a:t>
            </a:r>
            <a:r>
              <a:rPr lang="nl-BE" i="1" dirty="0"/>
              <a:t> na het Doopsel</a:t>
            </a:r>
            <a:r>
              <a:rPr lang="nl-BE" dirty="0"/>
              <a:t>. Het gaat niet enkel om de noodzaak van een onderrichting na het Doopsel, maar om de noodzakelijke ontplooiing van de doopgenade in de groei van de persoon. Hier heeft de </a:t>
            </a:r>
            <a:r>
              <a:rPr lang="nl-BE" i="1" dirty="0"/>
              <a:t>catechese</a:t>
            </a:r>
            <a:r>
              <a:rPr lang="nl-BE" dirty="0"/>
              <a:t> haar geëigende plaats</a:t>
            </a:r>
            <a:r>
              <a:rPr lang="nl-BE" dirty="0" smtClean="0"/>
              <a:t>.”</a:t>
            </a:r>
          </a:p>
          <a:p>
            <a:pPr marL="45720" indent="0">
              <a:buNone/>
            </a:pPr>
            <a:endParaRPr lang="nl-BE" dirty="0"/>
          </a:p>
          <a:p>
            <a:r>
              <a:rPr lang="nl-BE" dirty="0" smtClean="0"/>
              <a:t>Gemeenschap van mensen op weg : initiatie en </a:t>
            </a:r>
            <a:r>
              <a:rPr lang="nl-BE" dirty="0" err="1" smtClean="0"/>
              <a:t>mystagogie</a:t>
            </a:r>
            <a:r>
              <a:rPr lang="nl-BE" dirty="0" smtClean="0"/>
              <a:t> (34, 35)  </a:t>
            </a:r>
            <a:r>
              <a:rPr lang="nl-BE" dirty="0" smtClean="0">
                <a:sym typeface="Wingdings" panose="05000000000000000000" pitchFamily="2" charset="2"/>
              </a:rPr>
              <a:t> op weg met en naar Jezus </a:t>
            </a:r>
            <a:endParaRPr lang="nl-BE" dirty="0" smtClean="0"/>
          </a:p>
          <a:p>
            <a:pPr marL="45720" indent="0">
              <a:buNone/>
            </a:pPr>
            <a:endParaRPr lang="nl-BE" dirty="0"/>
          </a:p>
        </p:txBody>
      </p:sp>
    </p:spTree>
    <p:extLst>
      <p:ext uri="{BB962C8B-B14F-4D97-AF65-F5344CB8AC3E}">
        <p14:creationId xmlns:p14="http://schemas.microsoft.com/office/powerpoint/2010/main" val="23972106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smtClean="0"/>
              <a:t>Catechese met volwassenen </a:t>
            </a:r>
            <a:br>
              <a:rPr lang="nl-BE" dirty="0" smtClean="0"/>
            </a:br>
            <a:r>
              <a:rPr lang="nl-BE" dirty="0" smtClean="0"/>
              <a:t>(D 261) </a:t>
            </a:r>
            <a:br>
              <a:rPr lang="nl-BE" dirty="0" smtClean="0"/>
            </a:br>
            <a:r>
              <a:rPr lang="nl-BE" dirty="0" smtClean="0"/>
              <a:t>(los van initiatiesacramenten)</a:t>
            </a:r>
            <a:endParaRPr lang="nl-BE" dirty="0"/>
          </a:p>
        </p:txBody>
      </p:sp>
      <p:sp>
        <p:nvSpPr>
          <p:cNvPr id="3" name="Tijdelijke aanduiding voor inhoud 2"/>
          <p:cNvSpPr>
            <a:spLocks noGrp="1"/>
          </p:cNvSpPr>
          <p:nvPr>
            <p:ph idx="1"/>
          </p:nvPr>
        </p:nvSpPr>
        <p:spPr/>
        <p:txBody>
          <a:bodyPr/>
          <a:lstStyle/>
          <a:p>
            <a:r>
              <a:rPr lang="nl-BE" dirty="0" smtClean="0"/>
              <a:t>Geloof toelichten</a:t>
            </a:r>
          </a:p>
          <a:p>
            <a:endParaRPr lang="nl-BE" dirty="0"/>
          </a:p>
          <a:p>
            <a:r>
              <a:rPr lang="nl-BE" dirty="0" smtClean="0"/>
              <a:t>Geloof uitzuiveren</a:t>
            </a:r>
          </a:p>
          <a:p>
            <a:endParaRPr lang="nl-BE" dirty="0"/>
          </a:p>
          <a:p>
            <a:r>
              <a:rPr lang="nl-BE" dirty="0" smtClean="0"/>
              <a:t>Geloof voeden</a:t>
            </a:r>
          </a:p>
          <a:p>
            <a:endParaRPr lang="nl-BE" dirty="0"/>
          </a:p>
          <a:p>
            <a:r>
              <a:rPr lang="nl-BE" dirty="0" smtClean="0"/>
              <a:t>Geloof helpen delen en getuigen</a:t>
            </a:r>
            <a:endParaRPr lang="nl-BE" dirty="0"/>
          </a:p>
        </p:txBody>
      </p:sp>
    </p:spTree>
    <p:extLst>
      <p:ext uri="{BB962C8B-B14F-4D97-AF65-F5344CB8AC3E}">
        <p14:creationId xmlns:p14="http://schemas.microsoft.com/office/powerpoint/2010/main" val="13616105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smtClean="0"/>
              <a:t>Catechese met gevangenen </a:t>
            </a:r>
            <a:br>
              <a:rPr lang="nl-BE" dirty="0" smtClean="0"/>
            </a:br>
            <a:r>
              <a:rPr lang="nl-BE" dirty="0" smtClean="0"/>
              <a:t>(D 282)</a:t>
            </a:r>
            <a:endParaRPr lang="nl-BE" dirty="0"/>
          </a:p>
        </p:txBody>
      </p:sp>
      <p:sp>
        <p:nvSpPr>
          <p:cNvPr id="3" name="Tijdelijke aanduiding voor inhoud 2"/>
          <p:cNvSpPr>
            <a:spLocks noGrp="1"/>
          </p:cNvSpPr>
          <p:nvPr>
            <p:ph idx="1"/>
          </p:nvPr>
        </p:nvSpPr>
        <p:spPr/>
        <p:txBody>
          <a:bodyPr/>
          <a:lstStyle/>
          <a:p>
            <a:pPr marL="45720" indent="0">
              <a:buNone/>
            </a:pPr>
            <a:endParaRPr lang="nl-BE" dirty="0"/>
          </a:p>
          <a:p>
            <a:pPr marL="45720" indent="0">
              <a:buNone/>
            </a:pPr>
            <a:endParaRPr lang="nl-BE" dirty="0" smtClean="0"/>
          </a:p>
          <a:p>
            <a:pPr marL="45720" indent="0">
              <a:buNone/>
            </a:pPr>
            <a:r>
              <a:rPr lang="nl-BE" dirty="0" smtClean="0"/>
              <a:t>“De fundamentele inhoud van catechese met gevangenen, die vaak een gevalsafhankelijk en ervaringsgericht karakter heeft, is het </a:t>
            </a:r>
            <a:r>
              <a:rPr lang="nl-BE" dirty="0" err="1" smtClean="0"/>
              <a:t>kerygma</a:t>
            </a:r>
            <a:r>
              <a:rPr lang="nl-BE" dirty="0" smtClean="0"/>
              <a:t> van redding in Christus, begrepen als vergeving en bevrijding” </a:t>
            </a:r>
            <a:endParaRPr lang="nl-BE" dirty="0"/>
          </a:p>
        </p:txBody>
      </p:sp>
    </p:spTree>
    <p:extLst>
      <p:ext uri="{BB962C8B-B14F-4D97-AF65-F5344CB8AC3E}">
        <p14:creationId xmlns:p14="http://schemas.microsoft.com/office/powerpoint/2010/main" val="27663316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9592" y="836712"/>
            <a:ext cx="7315200" cy="1154097"/>
          </a:xfrm>
        </p:spPr>
        <p:txBody>
          <a:bodyPr/>
          <a:lstStyle/>
          <a:p>
            <a:r>
              <a:rPr lang="nl-BE" dirty="0" smtClean="0"/>
              <a:t>Intergenerationeel </a:t>
            </a:r>
            <a:endParaRPr lang="nl-BE" dirty="0"/>
          </a:p>
        </p:txBody>
      </p:sp>
      <p:sp>
        <p:nvSpPr>
          <p:cNvPr id="3" name="Tijdelijke aanduiding voor inhoud 2"/>
          <p:cNvSpPr>
            <a:spLocks noGrp="1"/>
          </p:cNvSpPr>
          <p:nvPr>
            <p:ph idx="1"/>
          </p:nvPr>
        </p:nvSpPr>
        <p:spPr/>
        <p:txBody>
          <a:bodyPr/>
          <a:lstStyle/>
          <a:p>
            <a:r>
              <a:rPr lang="nl-BE" dirty="0" smtClean="0"/>
              <a:t>Sterke invloed van </a:t>
            </a:r>
            <a:r>
              <a:rPr lang="nl-BE" i="1" dirty="0" err="1" smtClean="0"/>
              <a:t>Amoris</a:t>
            </a:r>
            <a:r>
              <a:rPr lang="nl-BE" i="1" dirty="0" smtClean="0"/>
              <a:t> Laetitia : </a:t>
            </a:r>
            <a:r>
              <a:rPr lang="nl-BE" dirty="0" smtClean="0"/>
              <a:t>prioriteit van verkondiging catechese ‘in, met en door’ gezinnen </a:t>
            </a:r>
            <a:endParaRPr lang="nl-BE" i="1" dirty="0" smtClean="0"/>
          </a:p>
          <a:p>
            <a:pPr marL="45720" indent="0">
              <a:buNone/>
            </a:pPr>
            <a:endParaRPr lang="nl-BE" i="1" dirty="0"/>
          </a:p>
          <a:p>
            <a:r>
              <a:rPr lang="nl-BE" dirty="0" smtClean="0"/>
              <a:t>Belang van de ouders als catechisten (86) </a:t>
            </a:r>
          </a:p>
          <a:p>
            <a:endParaRPr lang="nl-BE" dirty="0" smtClean="0"/>
          </a:p>
          <a:p>
            <a:r>
              <a:rPr lang="nl-BE" dirty="0" smtClean="0"/>
              <a:t>Nieuw is ook de zeer sterke nadruk op grootouders en peter en meter </a:t>
            </a:r>
            <a:endParaRPr lang="nl-BE" dirty="0"/>
          </a:p>
        </p:txBody>
      </p:sp>
    </p:spTree>
    <p:extLst>
      <p:ext uri="{BB962C8B-B14F-4D97-AF65-F5344CB8AC3E}">
        <p14:creationId xmlns:p14="http://schemas.microsoft.com/office/powerpoint/2010/main" val="1647942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Catechese met ouderen</a:t>
            </a:r>
            <a:endParaRPr lang="nl-BE" dirty="0"/>
          </a:p>
        </p:txBody>
      </p:sp>
      <p:sp>
        <p:nvSpPr>
          <p:cNvPr id="3" name="Tijdelijke aanduiding voor inhoud 2"/>
          <p:cNvSpPr>
            <a:spLocks noGrp="1"/>
          </p:cNvSpPr>
          <p:nvPr>
            <p:ph idx="1"/>
          </p:nvPr>
        </p:nvSpPr>
        <p:spPr/>
        <p:txBody>
          <a:bodyPr/>
          <a:lstStyle/>
          <a:p>
            <a:pPr marL="45720" indent="0">
              <a:buNone/>
            </a:pPr>
            <a:endParaRPr lang="nl-BE" dirty="0" smtClean="0"/>
          </a:p>
          <a:p>
            <a:pPr marL="45720" indent="0">
              <a:buNone/>
            </a:pPr>
            <a:endParaRPr lang="nl-BE" dirty="0"/>
          </a:p>
          <a:p>
            <a:pPr marL="45720" indent="0">
              <a:buNone/>
            </a:pPr>
            <a:r>
              <a:rPr lang="nl-BE" dirty="0" smtClean="0"/>
              <a:t>De Kerk “kijkt naar ouderen als een geschenk van God, een bron voor de gemeenschap en vindt hun pastorale verzorging een belangrijke taak” (D 266)</a:t>
            </a:r>
          </a:p>
          <a:p>
            <a:pPr marL="45720" indent="0">
              <a:buNone/>
            </a:pPr>
            <a:endParaRPr lang="nl-BE" dirty="0"/>
          </a:p>
        </p:txBody>
      </p:sp>
    </p:spTree>
    <p:extLst>
      <p:ext uri="{BB962C8B-B14F-4D97-AF65-F5344CB8AC3E}">
        <p14:creationId xmlns:p14="http://schemas.microsoft.com/office/powerpoint/2010/main" val="9909569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584" y="692696"/>
            <a:ext cx="7315200" cy="1154097"/>
          </a:xfrm>
        </p:spPr>
        <p:txBody>
          <a:bodyPr/>
          <a:lstStyle/>
          <a:p>
            <a:r>
              <a:rPr lang="nl-BE" dirty="0" smtClean="0"/>
              <a:t>Synodaal </a:t>
            </a:r>
            <a:endParaRPr lang="nl-BE" dirty="0"/>
          </a:p>
        </p:txBody>
      </p:sp>
      <p:sp>
        <p:nvSpPr>
          <p:cNvPr id="3" name="Tijdelijke aanduiding voor inhoud 2"/>
          <p:cNvSpPr>
            <a:spLocks noGrp="1"/>
          </p:cNvSpPr>
          <p:nvPr>
            <p:ph idx="1"/>
          </p:nvPr>
        </p:nvSpPr>
        <p:spPr/>
        <p:txBody>
          <a:bodyPr>
            <a:normAutofit fontScale="92500" lnSpcReduction="20000"/>
          </a:bodyPr>
          <a:lstStyle/>
          <a:p>
            <a:r>
              <a:rPr lang="nl-BE" dirty="0" smtClean="0"/>
              <a:t>Sterke nieuwe nadruk van paus Franciscus (“sleutel van de nieuwe evangelisatie”) </a:t>
            </a:r>
          </a:p>
          <a:p>
            <a:endParaRPr lang="nl-BE" dirty="0"/>
          </a:p>
          <a:p>
            <a:r>
              <a:rPr lang="nl-BE" dirty="0" smtClean="0"/>
              <a:t>Houding van luisteren (59)</a:t>
            </a:r>
          </a:p>
          <a:p>
            <a:endParaRPr lang="nl-BE" dirty="0"/>
          </a:p>
          <a:p>
            <a:r>
              <a:rPr lang="nl-BE" dirty="0" smtClean="0"/>
              <a:t>Gemeenschap als baarmoeder (133)</a:t>
            </a:r>
          </a:p>
          <a:p>
            <a:endParaRPr lang="nl-BE" dirty="0"/>
          </a:p>
          <a:p>
            <a:r>
              <a:rPr lang="nl-BE" dirty="0" smtClean="0"/>
              <a:t>Dynamiek van een laboratorium van de dialoog (135)</a:t>
            </a:r>
          </a:p>
          <a:p>
            <a:endParaRPr lang="nl-BE" dirty="0"/>
          </a:p>
          <a:p>
            <a:r>
              <a:rPr lang="nl-BE" dirty="0" smtClean="0"/>
              <a:t>! Publicatie Internationale theologische commissie (2018) over ‘</a:t>
            </a:r>
            <a:r>
              <a:rPr lang="nl-BE" dirty="0" err="1" smtClean="0"/>
              <a:t>Synodaliteit</a:t>
            </a:r>
            <a:r>
              <a:rPr lang="nl-BE" dirty="0" smtClean="0"/>
              <a:t> in het leven en de zending van de Kerk’  + synode over </a:t>
            </a:r>
            <a:r>
              <a:rPr lang="nl-BE" dirty="0" err="1" smtClean="0"/>
              <a:t>synodaliteit</a:t>
            </a:r>
            <a:r>
              <a:rPr lang="nl-BE" dirty="0" smtClean="0"/>
              <a:t> in 2022</a:t>
            </a:r>
            <a:endParaRPr lang="nl-BE" dirty="0"/>
          </a:p>
        </p:txBody>
      </p:sp>
    </p:spTree>
    <p:extLst>
      <p:ext uri="{BB962C8B-B14F-4D97-AF65-F5344CB8AC3E}">
        <p14:creationId xmlns:p14="http://schemas.microsoft.com/office/powerpoint/2010/main" val="18703824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404664"/>
            <a:ext cx="7315200" cy="1154097"/>
          </a:xfrm>
        </p:spPr>
        <p:txBody>
          <a:bodyPr/>
          <a:lstStyle/>
          <a:p>
            <a:endParaRPr lang="nl-BE"/>
          </a:p>
        </p:txBody>
      </p:sp>
      <p:sp>
        <p:nvSpPr>
          <p:cNvPr id="3" name="Tijdelijke aanduiding voor inhoud 2"/>
          <p:cNvSpPr>
            <a:spLocks noGrp="1"/>
          </p:cNvSpPr>
          <p:nvPr>
            <p:ph idx="1"/>
          </p:nvPr>
        </p:nvSpPr>
        <p:spPr>
          <a:xfrm>
            <a:off x="827584" y="1803252"/>
            <a:ext cx="7315200" cy="4866108"/>
          </a:xfrm>
        </p:spPr>
        <p:txBody>
          <a:bodyPr/>
          <a:lstStyle/>
          <a:p>
            <a:r>
              <a:rPr lang="nl-BE" dirty="0" smtClean="0"/>
              <a:t>Visie: </a:t>
            </a:r>
          </a:p>
          <a:p>
            <a:endParaRPr lang="nl-BE" dirty="0"/>
          </a:p>
          <a:p>
            <a:endParaRPr lang="nl-BE" dirty="0" smtClean="0"/>
          </a:p>
          <a:p>
            <a:endParaRPr lang="nl-BE"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880" y="2348880"/>
            <a:ext cx="8428571" cy="3809524"/>
          </a:xfrm>
          <a:prstGeom prst="rect">
            <a:avLst/>
          </a:prstGeom>
        </p:spPr>
      </p:pic>
    </p:spTree>
    <p:extLst>
      <p:ext uri="{BB962C8B-B14F-4D97-AF65-F5344CB8AC3E}">
        <p14:creationId xmlns:p14="http://schemas.microsoft.com/office/powerpoint/2010/main" val="28793192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smtClean="0"/>
              <a:t>4. De impact van paus Franciscus </a:t>
            </a:r>
            <a:endParaRPr lang="nl-BE" dirty="0"/>
          </a:p>
        </p:txBody>
      </p:sp>
      <p:sp>
        <p:nvSpPr>
          <p:cNvPr id="3" name="Tijdelijke aanduiding voor inhoud 2"/>
          <p:cNvSpPr>
            <a:spLocks noGrp="1"/>
          </p:cNvSpPr>
          <p:nvPr>
            <p:ph idx="1"/>
          </p:nvPr>
        </p:nvSpPr>
        <p:spPr/>
        <p:txBody>
          <a:bodyPr/>
          <a:lstStyle/>
          <a:p>
            <a:r>
              <a:rPr lang="nl-BE" dirty="0" smtClean="0"/>
              <a:t>In verhouding veel meer verwijzingen naar teksten van paus Franciscus dan naar teksten van Johannes Paulus II en Benedictus XVI </a:t>
            </a:r>
          </a:p>
          <a:p>
            <a:endParaRPr lang="nl-BE" dirty="0"/>
          </a:p>
          <a:p>
            <a:r>
              <a:rPr lang="nl-BE" dirty="0" smtClean="0"/>
              <a:t>Vooral </a:t>
            </a:r>
            <a:r>
              <a:rPr lang="nl-BE" i="1" dirty="0" err="1" smtClean="0"/>
              <a:t>Evangelii</a:t>
            </a:r>
            <a:r>
              <a:rPr lang="nl-BE" i="1" dirty="0" smtClean="0"/>
              <a:t> </a:t>
            </a:r>
            <a:r>
              <a:rPr lang="nl-BE" i="1" dirty="0" err="1" smtClean="0"/>
              <a:t>gaudium</a:t>
            </a:r>
            <a:r>
              <a:rPr lang="nl-BE" i="1" dirty="0" smtClean="0"/>
              <a:t> </a:t>
            </a:r>
            <a:r>
              <a:rPr lang="nl-BE" dirty="0" smtClean="0"/>
              <a:t>is alomtegenwoordig </a:t>
            </a:r>
          </a:p>
          <a:p>
            <a:endParaRPr lang="nl-BE" dirty="0"/>
          </a:p>
        </p:txBody>
      </p:sp>
    </p:spTree>
    <p:extLst>
      <p:ext uri="{BB962C8B-B14F-4D97-AF65-F5344CB8AC3E}">
        <p14:creationId xmlns:p14="http://schemas.microsoft.com/office/powerpoint/2010/main" val="11174375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556792"/>
            <a:ext cx="7315200"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16788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8426450" cy="387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26494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584" y="260648"/>
            <a:ext cx="7315200" cy="1154097"/>
          </a:xfrm>
        </p:spPr>
        <p:txBody>
          <a:bodyPr/>
          <a:lstStyle/>
          <a:p>
            <a:r>
              <a:rPr lang="nl-BE" dirty="0"/>
              <a:t>5</a:t>
            </a:r>
            <a:r>
              <a:rPr lang="nl-BE" dirty="0" smtClean="0"/>
              <a:t>. Pedagogiek</a:t>
            </a:r>
            <a:endParaRPr lang="nl-BE" dirty="0"/>
          </a:p>
        </p:txBody>
      </p:sp>
      <p:sp>
        <p:nvSpPr>
          <p:cNvPr id="3" name="Tijdelijke aanduiding voor inhoud 2"/>
          <p:cNvSpPr>
            <a:spLocks noGrp="1"/>
          </p:cNvSpPr>
          <p:nvPr>
            <p:ph idx="1"/>
          </p:nvPr>
        </p:nvSpPr>
        <p:spPr/>
        <p:txBody>
          <a:bodyPr>
            <a:normAutofit/>
          </a:bodyPr>
          <a:lstStyle/>
          <a:p>
            <a:pPr lvl="0"/>
            <a:r>
              <a:rPr lang="nl-BE" dirty="0" smtClean="0"/>
              <a:t>Vergevingsgezind</a:t>
            </a:r>
            <a:endParaRPr lang="nl-BE" dirty="0"/>
          </a:p>
          <a:p>
            <a:pPr lvl="0"/>
            <a:r>
              <a:rPr lang="nl-BE" dirty="0" err="1" smtClean="0"/>
              <a:t>Dialogaal</a:t>
            </a:r>
            <a:r>
              <a:rPr lang="nl-BE" dirty="0" smtClean="0"/>
              <a:t> </a:t>
            </a:r>
            <a:endParaRPr lang="nl-BE" dirty="0"/>
          </a:p>
          <a:p>
            <a:pPr lvl="0"/>
            <a:r>
              <a:rPr lang="nl-BE" dirty="0" smtClean="0"/>
              <a:t>Multi-dimensioneel (90</a:t>
            </a:r>
            <a:r>
              <a:rPr lang="nl-BE" dirty="0"/>
              <a:t>)</a:t>
            </a:r>
          </a:p>
          <a:p>
            <a:pPr lvl="0"/>
            <a:r>
              <a:rPr lang="nl-BE" b="1" dirty="0" smtClean="0"/>
              <a:t>Begeleiding</a:t>
            </a:r>
            <a:r>
              <a:rPr lang="nl-BE" dirty="0" smtClean="0"/>
              <a:t> (135</a:t>
            </a:r>
            <a:r>
              <a:rPr lang="nl-BE" dirty="0"/>
              <a:t>)  </a:t>
            </a:r>
            <a:r>
              <a:rPr lang="nl-BE" dirty="0" smtClean="0"/>
              <a:t> (cf. </a:t>
            </a:r>
            <a:r>
              <a:rPr lang="nl-BE" dirty="0" err="1" smtClean="0"/>
              <a:t>catechumenaal</a:t>
            </a:r>
            <a:r>
              <a:rPr lang="nl-BE" dirty="0" smtClean="0"/>
              <a:t>, 64)</a:t>
            </a:r>
            <a:endParaRPr lang="nl-BE" dirty="0"/>
          </a:p>
          <a:p>
            <a:pPr lvl="0"/>
            <a:r>
              <a:rPr lang="nl-BE" dirty="0" smtClean="0"/>
              <a:t>Context van het digitale (359-372)</a:t>
            </a:r>
            <a:endParaRPr lang="nl-BE" dirty="0"/>
          </a:p>
          <a:p>
            <a:pPr lvl="0"/>
            <a:r>
              <a:rPr lang="nl-BE" dirty="0" smtClean="0"/>
              <a:t>Vreugdevolle missionaire stijl (400</a:t>
            </a:r>
            <a:r>
              <a:rPr lang="nl-BE" dirty="0"/>
              <a:t>)</a:t>
            </a:r>
            <a:r>
              <a:rPr lang="nl-BE" dirty="0" smtClean="0"/>
              <a:t> </a:t>
            </a:r>
            <a:endParaRPr lang="nl-BE" dirty="0"/>
          </a:p>
          <a:p>
            <a:pPr marL="0" indent="0">
              <a:buNone/>
            </a:pPr>
            <a:endParaRPr lang="nl-BE" dirty="0" smtClean="0"/>
          </a:p>
          <a:p>
            <a:pPr marL="0" indent="0">
              <a:buNone/>
            </a:pPr>
            <a:endParaRPr lang="nl-BE" dirty="0"/>
          </a:p>
          <a:p>
            <a:endParaRPr lang="nl-BE" dirty="0"/>
          </a:p>
        </p:txBody>
      </p:sp>
    </p:spTree>
    <p:extLst>
      <p:ext uri="{BB962C8B-B14F-4D97-AF65-F5344CB8AC3E}">
        <p14:creationId xmlns:p14="http://schemas.microsoft.com/office/powerpoint/2010/main" val="28521772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9592" y="332656"/>
            <a:ext cx="7315200" cy="1154097"/>
          </a:xfrm>
        </p:spPr>
        <p:txBody>
          <a:bodyPr/>
          <a:lstStyle/>
          <a:p>
            <a:endParaRPr lang="nl-BE" dirty="0"/>
          </a:p>
        </p:txBody>
      </p:sp>
      <p:sp>
        <p:nvSpPr>
          <p:cNvPr id="3" name="Tijdelijke aanduiding voor inhoud 2"/>
          <p:cNvSpPr>
            <a:spLocks noGrp="1"/>
          </p:cNvSpPr>
          <p:nvPr>
            <p:ph idx="1"/>
          </p:nvPr>
        </p:nvSpPr>
        <p:spPr>
          <a:xfrm>
            <a:off x="827584" y="1700808"/>
            <a:ext cx="7315200" cy="3539527"/>
          </a:xfrm>
        </p:spPr>
        <p:txBody>
          <a:bodyPr>
            <a:normAutofit fontScale="85000" lnSpcReduction="20000"/>
          </a:bodyPr>
          <a:lstStyle/>
          <a:p>
            <a:pPr marL="0" indent="0">
              <a:buNone/>
            </a:pPr>
            <a:r>
              <a:rPr lang="nl-BE" dirty="0" smtClean="0"/>
              <a:t>Klinkt bekend in de oren: </a:t>
            </a:r>
            <a:endParaRPr lang="nl-BE" dirty="0"/>
          </a:p>
          <a:p>
            <a:pPr marL="0" indent="0">
              <a:buNone/>
            </a:pPr>
            <a:endParaRPr lang="nl-BE" dirty="0" smtClean="0"/>
          </a:p>
          <a:p>
            <a:pPr marL="0" indent="0">
              <a:buNone/>
            </a:pPr>
            <a:r>
              <a:rPr lang="nl-BE" dirty="0" smtClean="0"/>
              <a:t>“</a:t>
            </a:r>
            <a:r>
              <a:rPr lang="nl-BE" dirty="0"/>
              <a:t>Een welbepaalde evangeliserende stijl” (EG 18)</a:t>
            </a:r>
          </a:p>
          <a:p>
            <a:pPr marL="0" indent="0">
              <a:buNone/>
            </a:pPr>
            <a:endParaRPr lang="nl-BE" dirty="0"/>
          </a:p>
          <a:p>
            <a:pPr marL="0" indent="0">
              <a:buNone/>
            </a:pPr>
            <a:r>
              <a:rPr lang="nl-BE" dirty="0"/>
              <a:t>“Ik zou u willen vragen u deze stijl eigen te maken in alle activiteiten die u onderneemt” (EG 18)</a:t>
            </a:r>
          </a:p>
          <a:p>
            <a:pPr marL="0" indent="0">
              <a:buNone/>
            </a:pPr>
            <a:endParaRPr lang="nl-BE" dirty="0"/>
          </a:p>
          <a:p>
            <a:pPr marL="0" indent="0">
              <a:buNone/>
            </a:pPr>
            <a:endParaRPr lang="nl-BE" dirty="0"/>
          </a:p>
          <a:p>
            <a:pPr marL="0" indent="0">
              <a:buNone/>
            </a:pPr>
            <a:r>
              <a:rPr lang="nl-BE" dirty="0"/>
              <a:t>WANT:</a:t>
            </a:r>
          </a:p>
          <a:p>
            <a:pPr marL="0" indent="0">
              <a:buNone/>
            </a:pPr>
            <a:r>
              <a:rPr lang="nl-BE" dirty="0"/>
              <a:t>Geen ‘tijdperk van verandering’ maar</a:t>
            </a:r>
          </a:p>
          <a:p>
            <a:pPr marL="0" indent="0">
              <a:buNone/>
            </a:pPr>
            <a:r>
              <a:rPr lang="nl-BE" dirty="0"/>
              <a:t>‘verandering van tijdperk</a:t>
            </a:r>
            <a:r>
              <a:rPr lang="nl-BE" dirty="0" smtClean="0"/>
              <a:t>’</a:t>
            </a:r>
          </a:p>
          <a:p>
            <a:pPr marL="0" indent="0">
              <a:buNone/>
            </a:pPr>
            <a:endParaRPr lang="nl-BE" dirty="0"/>
          </a:p>
          <a:p>
            <a:pPr marL="0" indent="0">
              <a:buNone/>
            </a:pPr>
            <a:r>
              <a:rPr lang="nl-BE" dirty="0" smtClean="0"/>
              <a:t>7 wegen naar deze stijl: </a:t>
            </a:r>
          </a:p>
          <a:p>
            <a:pPr marL="0" indent="0">
              <a:buNone/>
            </a:pPr>
            <a:endParaRPr lang="nl-BE" dirty="0"/>
          </a:p>
          <a:p>
            <a:pPr marL="0" indent="0">
              <a:buNone/>
            </a:pPr>
            <a:endParaRPr lang="nl-BE" dirty="0"/>
          </a:p>
          <a:p>
            <a:endParaRPr lang="nl-BE" dirty="0"/>
          </a:p>
        </p:txBody>
      </p:sp>
    </p:spTree>
    <p:extLst>
      <p:ext uri="{BB962C8B-B14F-4D97-AF65-F5344CB8AC3E}">
        <p14:creationId xmlns:p14="http://schemas.microsoft.com/office/powerpoint/2010/main" val="5612947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buNone/>
            </a:pPr>
            <a:r>
              <a:rPr lang="nl-BE" dirty="0" smtClean="0"/>
              <a:t>“We mogen ons ons missionaire enthousiasme niet laten ontnemen” (Eg 80)</a:t>
            </a:r>
          </a:p>
          <a:p>
            <a:pPr marL="0" indent="0">
              <a:buNone/>
            </a:pPr>
            <a:endParaRPr lang="nl-BE" dirty="0"/>
          </a:p>
          <a:p>
            <a:pPr marL="0" indent="0">
              <a:buNone/>
            </a:pPr>
            <a:r>
              <a:rPr lang="nl-BE" dirty="0" smtClean="0"/>
              <a:t>Verband met authenticiteit en creativiteit</a:t>
            </a:r>
            <a:endParaRPr lang="nl-BE" dirty="0"/>
          </a:p>
        </p:txBody>
      </p:sp>
      <p:sp>
        <p:nvSpPr>
          <p:cNvPr id="3" name="Titel 2"/>
          <p:cNvSpPr>
            <a:spLocks noGrp="1"/>
          </p:cNvSpPr>
          <p:nvPr>
            <p:ph type="title"/>
          </p:nvPr>
        </p:nvSpPr>
        <p:spPr/>
        <p:txBody>
          <a:bodyPr>
            <a:normAutofit/>
          </a:bodyPr>
          <a:lstStyle/>
          <a:p>
            <a:r>
              <a:rPr lang="nl-BE" dirty="0" smtClean="0"/>
              <a:t>1. Missionair enthousiasme</a:t>
            </a:r>
            <a:endParaRPr lang="nl-BE" dirty="0"/>
          </a:p>
        </p:txBody>
      </p:sp>
    </p:spTree>
    <p:extLst>
      <p:ext uri="{BB962C8B-B14F-4D97-AF65-F5344CB8AC3E}">
        <p14:creationId xmlns:p14="http://schemas.microsoft.com/office/powerpoint/2010/main" val="32506467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BE" dirty="0" smtClean="0"/>
              <a:t>“We mogen ons de vreugde van de evangelisatie niet laten ontnemen” (EG 83)</a:t>
            </a:r>
            <a:endParaRPr lang="nl-BE" dirty="0"/>
          </a:p>
        </p:txBody>
      </p:sp>
      <p:sp>
        <p:nvSpPr>
          <p:cNvPr id="3" name="Titel 2"/>
          <p:cNvSpPr>
            <a:spLocks noGrp="1"/>
          </p:cNvSpPr>
          <p:nvPr>
            <p:ph type="title"/>
          </p:nvPr>
        </p:nvSpPr>
        <p:spPr/>
        <p:txBody>
          <a:bodyPr/>
          <a:lstStyle/>
          <a:p>
            <a:r>
              <a:rPr lang="nl-BE" dirty="0" smtClean="0"/>
              <a:t>2. De vreugde</a:t>
            </a:r>
            <a:endParaRPr lang="nl-BE" dirty="0"/>
          </a:p>
        </p:txBody>
      </p:sp>
    </p:spTree>
    <p:extLst>
      <p:ext uri="{BB962C8B-B14F-4D97-AF65-F5344CB8AC3E}">
        <p14:creationId xmlns:p14="http://schemas.microsoft.com/office/powerpoint/2010/main" val="41302663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BE" dirty="0" smtClean="0"/>
              <a:t>“We mogen ons de hoop niet laten ontnemen” (Eg 86)</a:t>
            </a:r>
          </a:p>
          <a:p>
            <a:endParaRPr lang="nl-BE" dirty="0"/>
          </a:p>
          <a:p>
            <a:endParaRPr lang="nl-BE" dirty="0"/>
          </a:p>
        </p:txBody>
      </p:sp>
      <p:sp>
        <p:nvSpPr>
          <p:cNvPr id="3" name="Titel 2"/>
          <p:cNvSpPr>
            <a:spLocks noGrp="1"/>
          </p:cNvSpPr>
          <p:nvPr>
            <p:ph type="title"/>
          </p:nvPr>
        </p:nvSpPr>
        <p:spPr/>
        <p:txBody>
          <a:bodyPr/>
          <a:lstStyle/>
          <a:p>
            <a:r>
              <a:rPr lang="nl-BE" dirty="0"/>
              <a:t>3</a:t>
            </a:r>
            <a:r>
              <a:rPr lang="nl-BE" dirty="0" smtClean="0"/>
              <a:t>. Hoop</a:t>
            </a:r>
            <a:endParaRPr lang="nl-BE" dirty="0"/>
          </a:p>
        </p:txBody>
      </p:sp>
    </p:spTree>
    <p:extLst>
      <p:ext uri="{BB962C8B-B14F-4D97-AF65-F5344CB8AC3E}">
        <p14:creationId xmlns:p14="http://schemas.microsoft.com/office/powerpoint/2010/main" val="22480318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BE" dirty="0" smtClean="0"/>
              <a:t>“We mogen ons de gemeenschap niet laten ontnemen” (EG 92)</a:t>
            </a:r>
            <a:endParaRPr lang="nl-BE" dirty="0"/>
          </a:p>
        </p:txBody>
      </p:sp>
      <p:sp>
        <p:nvSpPr>
          <p:cNvPr id="3" name="Titel 2"/>
          <p:cNvSpPr>
            <a:spLocks noGrp="1"/>
          </p:cNvSpPr>
          <p:nvPr>
            <p:ph type="title"/>
          </p:nvPr>
        </p:nvSpPr>
        <p:spPr/>
        <p:txBody>
          <a:bodyPr/>
          <a:lstStyle/>
          <a:p>
            <a:r>
              <a:rPr lang="nl-BE" dirty="0" smtClean="0"/>
              <a:t>4. De gemeenschap</a:t>
            </a:r>
            <a:endParaRPr lang="nl-BE" dirty="0"/>
          </a:p>
        </p:txBody>
      </p:sp>
    </p:spTree>
    <p:extLst>
      <p:ext uri="{BB962C8B-B14F-4D97-AF65-F5344CB8AC3E}">
        <p14:creationId xmlns:p14="http://schemas.microsoft.com/office/powerpoint/2010/main" val="15977010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BE" dirty="0" smtClean="0"/>
              <a:t>“We mogen ons het Evangelie niet laten ontnemen”</a:t>
            </a:r>
            <a:endParaRPr lang="nl-BE" dirty="0"/>
          </a:p>
        </p:txBody>
      </p:sp>
      <p:sp>
        <p:nvSpPr>
          <p:cNvPr id="3" name="Titel 2"/>
          <p:cNvSpPr>
            <a:spLocks noGrp="1"/>
          </p:cNvSpPr>
          <p:nvPr>
            <p:ph type="title"/>
          </p:nvPr>
        </p:nvSpPr>
        <p:spPr/>
        <p:txBody>
          <a:bodyPr/>
          <a:lstStyle/>
          <a:p>
            <a:r>
              <a:rPr lang="nl-BE" dirty="0"/>
              <a:t>5</a:t>
            </a:r>
            <a:r>
              <a:rPr lang="nl-BE" dirty="0" smtClean="0"/>
              <a:t>. Het Evangelie</a:t>
            </a:r>
            <a:endParaRPr lang="nl-BE" dirty="0"/>
          </a:p>
        </p:txBody>
      </p:sp>
    </p:spTree>
    <p:extLst>
      <p:ext uri="{BB962C8B-B14F-4D97-AF65-F5344CB8AC3E}">
        <p14:creationId xmlns:p14="http://schemas.microsoft.com/office/powerpoint/2010/main" val="9146697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smtClean="0"/>
              <a:t>Gedachtenwisseling in kleine groepjes, over PE-grenzen heen</a:t>
            </a:r>
            <a:endParaRPr lang="nl-BE" dirty="0"/>
          </a:p>
        </p:txBody>
      </p:sp>
      <p:sp>
        <p:nvSpPr>
          <p:cNvPr id="3" name="Tijdelijke aanduiding voor inhoud 2"/>
          <p:cNvSpPr>
            <a:spLocks noGrp="1"/>
          </p:cNvSpPr>
          <p:nvPr>
            <p:ph idx="1"/>
          </p:nvPr>
        </p:nvSpPr>
        <p:spPr/>
        <p:txBody>
          <a:bodyPr/>
          <a:lstStyle/>
          <a:p>
            <a:pPr marL="45720" indent="0">
              <a:buNone/>
            </a:pPr>
            <a:r>
              <a:rPr lang="nl-BE" dirty="0" smtClean="0"/>
              <a:t>15 minuten</a:t>
            </a:r>
          </a:p>
          <a:p>
            <a:pPr marL="45720" indent="0">
              <a:buNone/>
            </a:pPr>
            <a:r>
              <a:rPr lang="nl-BE" dirty="0" smtClean="0"/>
              <a:t>Doel: </a:t>
            </a:r>
          </a:p>
          <a:p>
            <a:endParaRPr lang="nl-BE" dirty="0"/>
          </a:p>
          <a:p>
            <a:r>
              <a:rPr lang="nl-BE" dirty="0" smtClean="0"/>
              <a:t>Korte kennismaking en netwerking over PE-grenzen heen</a:t>
            </a:r>
          </a:p>
          <a:p>
            <a:endParaRPr lang="nl-BE" dirty="0"/>
          </a:p>
          <a:p>
            <a:pPr marL="45720" indent="0">
              <a:buNone/>
            </a:pPr>
            <a:endParaRPr lang="nl-BE" dirty="0"/>
          </a:p>
          <a:p>
            <a:r>
              <a:rPr lang="nl-BE" dirty="0" smtClean="0"/>
              <a:t>Delen van eigen ervaringen of ervaringen in PE op dit vlak voorbije jaar</a:t>
            </a:r>
          </a:p>
          <a:p>
            <a:endParaRPr lang="nl-BE" dirty="0"/>
          </a:p>
          <a:p>
            <a:endParaRPr lang="nl-BE" dirty="0" smtClean="0"/>
          </a:p>
          <a:p>
            <a:endParaRPr lang="nl-BE" dirty="0"/>
          </a:p>
        </p:txBody>
      </p:sp>
    </p:spTree>
    <p:extLst>
      <p:ext uri="{BB962C8B-B14F-4D97-AF65-F5344CB8AC3E}">
        <p14:creationId xmlns:p14="http://schemas.microsoft.com/office/powerpoint/2010/main" val="22928232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BE" dirty="0" smtClean="0"/>
              <a:t>“We mogen ons het ideaal van de broederlijke liefde niet laten ontnemen” (EG 101)</a:t>
            </a:r>
            <a:endParaRPr lang="nl-BE" dirty="0"/>
          </a:p>
        </p:txBody>
      </p:sp>
      <p:sp>
        <p:nvSpPr>
          <p:cNvPr id="3" name="Titel 2"/>
          <p:cNvSpPr>
            <a:spLocks noGrp="1"/>
          </p:cNvSpPr>
          <p:nvPr>
            <p:ph type="title"/>
          </p:nvPr>
        </p:nvSpPr>
        <p:spPr/>
        <p:txBody>
          <a:bodyPr/>
          <a:lstStyle/>
          <a:p>
            <a:r>
              <a:rPr lang="nl-BE" dirty="0"/>
              <a:t>6</a:t>
            </a:r>
            <a:r>
              <a:rPr lang="nl-BE" dirty="0" smtClean="0"/>
              <a:t>. Broederlijke liefde</a:t>
            </a:r>
            <a:endParaRPr lang="nl-BE" dirty="0"/>
          </a:p>
        </p:txBody>
      </p:sp>
    </p:spTree>
    <p:extLst>
      <p:ext uri="{BB962C8B-B14F-4D97-AF65-F5344CB8AC3E}">
        <p14:creationId xmlns:p14="http://schemas.microsoft.com/office/powerpoint/2010/main" val="31139479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BE" dirty="0" smtClean="0"/>
              <a:t>“We mogen ons de missionaire kracht niet laten ontnemen” (EG 109)</a:t>
            </a:r>
          </a:p>
          <a:p>
            <a:endParaRPr lang="nl-BE" dirty="0"/>
          </a:p>
          <a:p>
            <a:endParaRPr lang="nl-BE" dirty="0"/>
          </a:p>
        </p:txBody>
      </p:sp>
      <p:sp>
        <p:nvSpPr>
          <p:cNvPr id="3" name="Titel 2"/>
          <p:cNvSpPr>
            <a:spLocks noGrp="1"/>
          </p:cNvSpPr>
          <p:nvPr>
            <p:ph type="title"/>
          </p:nvPr>
        </p:nvSpPr>
        <p:spPr/>
        <p:txBody>
          <a:bodyPr/>
          <a:lstStyle/>
          <a:p>
            <a:r>
              <a:rPr lang="nl-BE" dirty="0"/>
              <a:t>7</a:t>
            </a:r>
            <a:r>
              <a:rPr lang="nl-BE" dirty="0" smtClean="0"/>
              <a:t>. Missionaire kracht</a:t>
            </a:r>
            <a:endParaRPr lang="nl-BE" dirty="0"/>
          </a:p>
        </p:txBody>
      </p:sp>
    </p:spTree>
    <p:extLst>
      <p:ext uri="{BB962C8B-B14F-4D97-AF65-F5344CB8AC3E}">
        <p14:creationId xmlns:p14="http://schemas.microsoft.com/office/powerpoint/2010/main" val="8715551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buNone/>
            </a:pPr>
            <a:r>
              <a:rPr lang="nl-BE" dirty="0" smtClean="0"/>
              <a:t>“Een missionaire keuze die alles kan omvormen en wel zo dat gebruiken, levensstijlen, werkroosters, taal en elke kerkelijke structuur meer de evangelisatie van de hedendaagse wereld dienen dan zichzelf” (EG 27)</a:t>
            </a:r>
            <a:endParaRPr lang="nl-BE" dirty="0"/>
          </a:p>
        </p:txBody>
      </p:sp>
      <p:sp>
        <p:nvSpPr>
          <p:cNvPr id="3" name="Titel 2"/>
          <p:cNvSpPr>
            <a:spLocks noGrp="1"/>
          </p:cNvSpPr>
          <p:nvPr>
            <p:ph type="title"/>
          </p:nvPr>
        </p:nvSpPr>
        <p:spPr/>
        <p:txBody>
          <a:bodyPr/>
          <a:lstStyle/>
          <a:p>
            <a:r>
              <a:rPr lang="nl-BE" dirty="0" smtClean="0"/>
              <a:t>Besluit na 7 wegen</a:t>
            </a:r>
            <a:endParaRPr lang="nl-BE" dirty="0"/>
          </a:p>
        </p:txBody>
      </p:sp>
    </p:spTree>
    <p:extLst>
      <p:ext uri="{BB962C8B-B14F-4D97-AF65-F5344CB8AC3E}">
        <p14:creationId xmlns:p14="http://schemas.microsoft.com/office/powerpoint/2010/main" val="27211946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smtClean="0"/>
              <a:t>6. Receptie en wegen voor onze contreien: enkele sporen</a:t>
            </a:r>
            <a:endParaRPr lang="nl-BE" dirty="0"/>
          </a:p>
        </p:txBody>
      </p:sp>
      <p:sp>
        <p:nvSpPr>
          <p:cNvPr id="3" name="Tijdelijke aanduiding voor inhoud 2"/>
          <p:cNvSpPr>
            <a:spLocks noGrp="1"/>
          </p:cNvSpPr>
          <p:nvPr>
            <p:ph idx="1"/>
          </p:nvPr>
        </p:nvSpPr>
        <p:spPr/>
        <p:txBody>
          <a:bodyPr/>
          <a:lstStyle/>
          <a:p>
            <a:r>
              <a:rPr lang="nl-BE" dirty="0" smtClean="0"/>
              <a:t>In Engelstalige en Franstalige taalgebieden al zeer veel verschenen </a:t>
            </a:r>
          </a:p>
          <a:p>
            <a:endParaRPr lang="nl-BE" dirty="0"/>
          </a:p>
          <a:p>
            <a:r>
              <a:rPr lang="nl-BE" dirty="0" smtClean="0"/>
              <a:t>Weinig tot niets in Nederlandstalig taalgebied </a:t>
            </a:r>
            <a:endParaRPr lang="nl-BE" dirty="0"/>
          </a:p>
          <a:p>
            <a:endParaRPr lang="nl-BE" dirty="0" smtClean="0"/>
          </a:p>
          <a:p>
            <a:r>
              <a:rPr lang="nl-BE" dirty="0" smtClean="0"/>
              <a:t>Verschillende bewegingen in functie van missionaire bekering van catechese al wel langer ingezet</a:t>
            </a:r>
            <a:endParaRPr lang="nl-BE" dirty="0"/>
          </a:p>
        </p:txBody>
      </p:sp>
    </p:spTree>
    <p:extLst>
      <p:ext uri="{BB962C8B-B14F-4D97-AF65-F5344CB8AC3E}">
        <p14:creationId xmlns:p14="http://schemas.microsoft.com/office/powerpoint/2010/main" val="42598782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i="1" dirty="0" smtClean="0"/>
              <a:t/>
            </a:r>
            <a:br>
              <a:rPr lang="nl-BE" i="1" dirty="0" smtClean="0"/>
            </a:br>
            <a:r>
              <a:rPr lang="nl-BE" i="1" dirty="0" smtClean="0"/>
              <a:t>Volwassen worden in geloof. Catechese in het leven van de Kerk </a:t>
            </a:r>
            <a:r>
              <a:rPr lang="nl-BE" dirty="0" smtClean="0"/>
              <a:t>(2006)</a:t>
            </a:r>
            <a:endParaRPr lang="nl-BE" i="1" dirty="0"/>
          </a:p>
        </p:txBody>
      </p:sp>
      <p:sp>
        <p:nvSpPr>
          <p:cNvPr id="3" name="Tijdelijke aanduiding voor inhoud 2"/>
          <p:cNvSpPr>
            <a:spLocks noGrp="1"/>
          </p:cNvSpPr>
          <p:nvPr>
            <p:ph idx="1"/>
          </p:nvPr>
        </p:nvSpPr>
        <p:spPr/>
        <p:txBody>
          <a:bodyPr/>
          <a:lstStyle/>
          <a:p>
            <a:pPr marL="0" indent="0">
              <a:buNone/>
            </a:pPr>
            <a:endParaRPr lang="nl-BE"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8659" y="2276872"/>
            <a:ext cx="2594832" cy="3671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72481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608" y="404664"/>
            <a:ext cx="7125113" cy="924475"/>
          </a:xfrm>
        </p:spPr>
        <p:txBody>
          <a:bodyPr>
            <a:noAutofit/>
          </a:bodyPr>
          <a:lstStyle/>
          <a:p>
            <a:r>
              <a:rPr lang="nl-BE" sz="3200" dirty="0" smtClean="0"/>
              <a:t>       Kwaliteitszorg en authenticiteit</a:t>
            </a:r>
            <a:endParaRPr lang="nl-BE" sz="3200" dirty="0"/>
          </a:p>
        </p:txBody>
      </p:sp>
      <p:sp>
        <p:nvSpPr>
          <p:cNvPr id="3" name="Tijdelijke aanduiding voor inhoud 2"/>
          <p:cNvSpPr>
            <a:spLocks noGrp="1"/>
          </p:cNvSpPr>
          <p:nvPr>
            <p:ph idx="1"/>
          </p:nvPr>
        </p:nvSpPr>
        <p:spPr/>
        <p:txBody>
          <a:bodyPr>
            <a:normAutofit/>
          </a:bodyPr>
          <a:lstStyle/>
          <a:p>
            <a:pPr marL="0" indent="0" algn="r">
              <a:buNone/>
            </a:pPr>
            <a:endParaRPr lang="nl-BE" dirty="0"/>
          </a:p>
          <a:p>
            <a:pPr marL="0" indent="0" algn="r">
              <a:buNone/>
            </a:pPr>
            <a:endParaRPr lang="nl-BE" dirty="0" smtClean="0"/>
          </a:p>
          <a:p>
            <a:pPr marL="0" indent="0" algn="r">
              <a:buNone/>
            </a:pPr>
            <a:endParaRPr lang="nl-BE" dirty="0"/>
          </a:p>
          <a:p>
            <a:pPr marL="0" indent="0" algn="r">
              <a:buNone/>
            </a:pPr>
            <a:endParaRPr lang="nl-BE"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1581887"/>
            <a:ext cx="3296816" cy="2472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4445064"/>
            <a:ext cx="2081288" cy="2204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4293096"/>
            <a:ext cx="3296816" cy="2194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388" y="1520126"/>
            <a:ext cx="3428855" cy="2596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96431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9592" y="692696"/>
            <a:ext cx="7315200" cy="1154097"/>
          </a:xfrm>
        </p:spPr>
        <p:txBody>
          <a:bodyPr>
            <a:normAutofit fontScale="90000"/>
          </a:bodyPr>
          <a:lstStyle/>
          <a:p>
            <a:r>
              <a:rPr lang="nl-BE" dirty="0" smtClean="0"/>
              <a:t>Enkele sporen vanuit Directorium</a:t>
            </a:r>
            <a:endParaRPr lang="nl-BE" dirty="0"/>
          </a:p>
        </p:txBody>
      </p:sp>
      <p:sp>
        <p:nvSpPr>
          <p:cNvPr id="3" name="Tijdelijke aanduiding voor inhoud 2"/>
          <p:cNvSpPr>
            <a:spLocks noGrp="1"/>
          </p:cNvSpPr>
          <p:nvPr>
            <p:ph idx="1"/>
          </p:nvPr>
        </p:nvSpPr>
        <p:spPr>
          <a:xfrm>
            <a:off x="899592" y="2420888"/>
            <a:ext cx="7315200" cy="3539527"/>
          </a:xfrm>
        </p:spPr>
        <p:txBody>
          <a:bodyPr>
            <a:normAutofit fontScale="92500" lnSpcReduction="10000"/>
          </a:bodyPr>
          <a:lstStyle/>
          <a:p>
            <a:r>
              <a:rPr lang="nl-BE" dirty="0" smtClean="0"/>
              <a:t>Missionaire wending van catechese verder implementeren (‘Kom en zie’  maar ook  ‘Ga je mee op weg’)</a:t>
            </a:r>
          </a:p>
          <a:p>
            <a:endParaRPr lang="nl-BE" dirty="0" smtClean="0"/>
          </a:p>
          <a:p>
            <a:r>
              <a:rPr lang="nl-BE" dirty="0" smtClean="0"/>
              <a:t>Catechese van/binnen/vanuit de geloofsgemeenschap (rol naar buitenwereld toe van elk lid van de geloofsgemeenschap en in alle kerkvelden)  (ook los van initiatiesacramenten)</a:t>
            </a:r>
          </a:p>
          <a:p>
            <a:endParaRPr lang="nl-BE" dirty="0"/>
          </a:p>
          <a:p>
            <a:r>
              <a:rPr lang="nl-BE" dirty="0" smtClean="0"/>
              <a:t>Rol van gezin bij verkondiging en catechese) + rol van peter/meter</a:t>
            </a:r>
            <a:r>
              <a:rPr lang="nl-BE" dirty="0"/>
              <a:t>, grootouders (ook los van </a:t>
            </a:r>
            <a:r>
              <a:rPr lang="nl-BE" dirty="0" smtClean="0"/>
              <a:t>initiatiesacramenten)</a:t>
            </a:r>
          </a:p>
          <a:p>
            <a:endParaRPr lang="nl-BE" dirty="0"/>
          </a:p>
          <a:p>
            <a:r>
              <a:rPr lang="nl-BE" dirty="0" err="1" smtClean="0"/>
              <a:t>Catechumenaat</a:t>
            </a:r>
            <a:r>
              <a:rPr lang="nl-BE" dirty="0" smtClean="0"/>
              <a:t> als model en inspiratiebron voor alle catechese</a:t>
            </a:r>
            <a:endParaRPr lang="nl-BE" dirty="0"/>
          </a:p>
          <a:p>
            <a:endParaRPr lang="nl-BE" dirty="0"/>
          </a:p>
        </p:txBody>
      </p:sp>
    </p:spTree>
    <p:extLst>
      <p:ext uri="{BB962C8B-B14F-4D97-AF65-F5344CB8AC3E}">
        <p14:creationId xmlns:p14="http://schemas.microsoft.com/office/powerpoint/2010/main" val="5677705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1600" y="620688"/>
            <a:ext cx="7315200" cy="1154097"/>
          </a:xfrm>
        </p:spPr>
        <p:txBody>
          <a:bodyPr/>
          <a:lstStyle/>
          <a:p>
            <a:r>
              <a:rPr lang="nl-BE" dirty="0" smtClean="0"/>
              <a:t>PAUZE</a:t>
            </a:r>
            <a:endParaRPr lang="nl-BE" dirty="0"/>
          </a:p>
        </p:txBody>
      </p:sp>
      <p:sp>
        <p:nvSpPr>
          <p:cNvPr id="3" name="Tijdelijke aanduiding voor inhoud 2"/>
          <p:cNvSpPr>
            <a:spLocks noGrp="1"/>
          </p:cNvSpPr>
          <p:nvPr>
            <p:ph idx="1"/>
          </p:nvPr>
        </p:nvSpPr>
        <p:spPr>
          <a:xfrm>
            <a:off x="899592" y="2276872"/>
            <a:ext cx="7315200" cy="4104456"/>
          </a:xfrm>
        </p:spPr>
        <p:txBody>
          <a:bodyPr>
            <a:normAutofit lnSpcReduction="10000"/>
          </a:bodyPr>
          <a:lstStyle/>
          <a:p>
            <a:pPr marL="45720" indent="0">
              <a:buNone/>
            </a:pPr>
            <a:r>
              <a:rPr lang="nl-BE" sz="3500" b="1" dirty="0" smtClean="0"/>
              <a:t>Ter promotie </a:t>
            </a:r>
          </a:p>
          <a:p>
            <a:pPr marL="45720" indent="0">
              <a:buNone/>
            </a:pPr>
            <a:r>
              <a:rPr lang="nl-BE" dirty="0" smtClean="0"/>
              <a:t>(mail me gerust voor meer informatie, dan mail ik de inschrijflink)</a:t>
            </a:r>
          </a:p>
          <a:p>
            <a:endParaRPr lang="nl-BE" dirty="0"/>
          </a:p>
          <a:p>
            <a:pPr lvl="1"/>
            <a:r>
              <a:rPr lang="nl-BE" dirty="0" smtClean="0"/>
              <a:t>Morgen, 19u: Workshop videobellen voor catechisten</a:t>
            </a:r>
          </a:p>
          <a:p>
            <a:pPr lvl="1"/>
            <a:endParaRPr lang="nl-BE" dirty="0"/>
          </a:p>
          <a:p>
            <a:pPr lvl="1"/>
            <a:r>
              <a:rPr lang="nl-BE" dirty="0" smtClean="0"/>
              <a:t>18 februari, 19u30: Vorming ‘Doopsel in corona-tijden’</a:t>
            </a:r>
          </a:p>
          <a:p>
            <a:pPr lvl="1"/>
            <a:endParaRPr lang="nl-BE" dirty="0"/>
          </a:p>
          <a:p>
            <a:pPr lvl="1"/>
            <a:r>
              <a:rPr lang="nl-BE" dirty="0" smtClean="0"/>
              <a:t>3 maart, 20u: Avond over huwelijksvoorbereiding in ons bisdom</a:t>
            </a:r>
          </a:p>
          <a:p>
            <a:pPr lvl="1"/>
            <a:endParaRPr lang="nl-BE" dirty="0"/>
          </a:p>
          <a:p>
            <a:pPr lvl="1"/>
            <a:r>
              <a:rPr lang="nl-BE" dirty="0" smtClean="0"/>
              <a:t>17 mei, 19u30: Vorming over vormselviering, orde van dienst + na het vormsel </a:t>
            </a:r>
          </a:p>
          <a:p>
            <a:pPr lvl="1"/>
            <a:endParaRPr lang="nl-BE" dirty="0"/>
          </a:p>
          <a:p>
            <a:pPr lvl="1"/>
            <a:endParaRPr lang="nl-BE" dirty="0" smtClean="0"/>
          </a:p>
          <a:p>
            <a:pPr lvl="1"/>
            <a:endParaRPr lang="nl-BE" dirty="0"/>
          </a:p>
          <a:p>
            <a:pPr lvl="1"/>
            <a:endParaRPr lang="nl-BE" dirty="0"/>
          </a:p>
        </p:txBody>
      </p:sp>
    </p:spTree>
    <p:extLst>
      <p:ext uri="{BB962C8B-B14F-4D97-AF65-F5344CB8AC3E}">
        <p14:creationId xmlns:p14="http://schemas.microsoft.com/office/powerpoint/2010/main" val="29220071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1600" y="620688"/>
            <a:ext cx="7315200" cy="1154097"/>
          </a:xfrm>
        </p:spPr>
        <p:txBody>
          <a:bodyPr/>
          <a:lstStyle/>
          <a:p>
            <a:r>
              <a:rPr lang="nl-BE" dirty="0" smtClean="0"/>
              <a:t>Gesprek in kleine groepjes</a:t>
            </a:r>
            <a:endParaRPr lang="nl-BE" dirty="0"/>
          </a:p>
        </p:txBody>
      </p:sp>
      <p:sp>
        <p:nvSpPr>
          <p:cNvPr id="3" name="Tijdelijke aanduiding voor inhoud 2"/>
          <p:cNvSpPr>
            <a:spLocks noGrp="1"/>
          </p:cNvSpPr>
          <p:nvPr>
            <p:ph idx="1"/>
          </p:nvPr>
        </p:nvSpPr>
        <p:spPr>
          <a:xfrm>
            <a:off x="971600" y="1988840"/>
            <a:ext cx="7315200" cy="4104456"/>
          </a:xfrm>
        </p:spPr>
        <p:txBody>
          <a:bodyPr>
            <a:normAutofit lnSpcReduction="10000"/>
          </a:bodyPr>
          <a:lstStyle/>
          <a:p>
            <a:pPr lvl="1"/>
            <a:r>
              <a:rPr lang="nl-BE" sz="3000" dirty="0" smtClean="0"/>
              <a:t> Wat trok jouw aandacht? </a:t>
            </a:r>
          </a:p>
          <a:p>
            <a:pPr lvl="1"/>
            <a:endParaRPr lang="nl-BE" sz="3000" dirty="0"/>
          </a:p>
          <a:p>
            <a:pPr lvl="1"/>
            <a:r>
              <a:rPr lang="nl-BE" sz="3000" dirty="0" smtClean="0"/>
              <a:t> Aan welk spoor/sporen wil/kan/moet/durf je mee werken in je PE? </a:t>
            </a:r>
          </a:p>
          <a:p>
            <a:pPr lvl="1"/>
            <a:endParaRPr lang="nl-BE" sz="3000" dirty="0"/>
          </a:p>
          <a:p>
            <a:pPr lvl="1"/>
            <a:r>
              <a:rPr lang="nl-BE" sz="3000" dirty="0" smtClean="0"/>
              <a:t> Wat zijn hierbij kansen/uitdagingen in je PE? </a:t>
            </a:r>
          </a:p>
          <a:p>
            <a:pPr marL="320040" lvl="1" indent="0">
              <a:buNone/>
            </a:pPr>
            <a:endParaRPr lang="nl-BE" dirty="0"/>
          </a:p>
          <a:p>
            <a:pPr lvl="1"/>
            <a:endParaRPr lang="nl-BE" dirty="0"/>
          </a:p>
        </p:txBody>
      </p:sp>
    </p:spTree>
    <p:extLst>
      <p:ext uri="{BB962C8B-B14F-4D97-AF65-F5344CB8AC3E}">
        <p14:creationId xmlns:p14="http://schemas.microsoft.com/office/powerpoint/2010/main" val="29220071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1412776"/>
            <a:ext cx="7772400" cy="1470025"/>
          </a:xfrm>
        </p:spPr>
        <p:txBody>
          <a:bodyPr>
            <a:normAutofit fontScale="90000"/>
          </a:bodyPr>
          <a:lstStyle/>
          <a:p>
            <a:pPr algn="ctr"/>
            <a:r>
              <a:rPr lang="nl-BE" dirty="0" smtClean="0"/>
              <a:t/>
            </a:r>
            <a:br>
              <a:rPr lang="nl-BE" dirty="0" smtClean="0"/>
            </a:br>
            <a:r>
              <a:rPr lang="nl-BE" dirty="0" smtClean="0"/>
              <a:t/>
            </a:r>
            <a:br>
              <a:rPr lang="nl-BE" dirty="0" smtClean="0"/>
            </a:br>
            <a:r>
              <a:rPr lang="nl-BE" dirty="0"/>
              <a:t/>
            </a:r>
            <a:br>
              <a:rPr lang="nl-BE" dirty="0"/>
            </a:br>
            <a:r>
              <a:rPr lang="nl-BE" dirty="0" smtClean="0"/>
              <a:t/>
            </a:r>
            <a:br>
              <a:rPr lang="nl-BE" dirty="0" smtClean="0"/>
            </a:br>
            <a:r>
              <a:rPr lang="nl-BE" dirty="0" smtClean="0"/>
              <a:t/>
            </a:r>
            <a:br>
              <a:rPr lang="nl-BE" dirty="0" smtClean="0"/>
            </a:br>
            <a:r>
              <a:rPr lang="nl-BE" dirty="0"/>
              <a:t/>
            </a:r>
            <a:br>
              <a:rPr lang="nl-BE" dirty="0"/>
            </a:br>
            <a:r>
              <a:rPr lang="nl-BE" dirty="0" smtClean="0"/>
              <a:t/>
            </a:r>
            <a:br>
              <a:rPr lang="nl-BE" dirty="0" smtClean="0"/>
            </a:br>
            <a:r>
              <a:rPr lang="nl-BE" dirty="0"/>
              <a:t/>
            </a:r>
            <a:br>
              <a:rPr lang="nl-BE" dirty="0"/>
            </a:br>
            <a:r>
              <a:rPr lang="nl-BE" sz="4400" dirty="0" smtClean="0"/>
              <a:t>Het nieuwe</a:t>
            </a:r>
            <a:br>
              <a:rPr lang="nl-BE" sz="4400" dirty="0" smtClean="0"/>
            </a:br>
            <a:r>
              <a:rPr lang="nl-BE" sz="4400" i="1" dirty="0" smtClean="0"/>
              <a:t>Directorium voor catechese 2020</a:t>
            </a:r>
            <a:br>
              <a:rPr lang="nl-BE" sz="4400" i="1" dirty="0" smtClean="0"/>
            </a:br>
            <a:r>
              <a:rPr lang="nl-BE" sz="4400" i="1" dirty="0" smtClean="0"/>
              <a:t>ca. 20u25-ca. 21u</a:t>
            </a:r>
            <a:r>
              <a:rPr lang="nl-BE" dirty="0" smtClean="0"/>
              <a:t/>
            </a:r>
            <a:br>
              <a:rPr lang="nl-BE" dirty="0" smtClean="0"/>
            </a:br>
            <a:endParaRPr lang="nl-BE"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0808" y="2564904"/>
            <a:ext cx="6592010" cy="2821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0085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Overzicht</a:t>
            </a:r>
            <a:endParaRPr lang="nl-BE" dirty="0"/>
          </a:p>
        </p:txBody>
      </p:sp>
      <p:sp>
        <p:nvSpPr>
          <p:cNvPr id="3" name="Tijdelijke aanduiding voor inhoud 2"/>
          <p:cNvSpPr>
            <a:spLocks noGrp="1"/>
          </p:cNvSpPr>
          <p:nvPr>
            <p:ph idx="1"/>
          </p:nvPr>
        </p:nvSpPr>
        <p:spPr/>
        <p:txBody>
          <a:bodyPr/>
          <a:lstStyle/>
          <a:p>
            <a:pPr marL="502920" indent="-457200">
              <a:buFont typeface="+mj-lt"/>
              <a:buAutoNum type="arabicPeriod"/>
            </a:pPr>
            <a:r>
              <a:rPr lang="nl-BE" dirty="0" smtClean="0"/>
              <a:t>Enkele begrippen</a:t>
            </a:r>
          </a:p>
          <a:p>
            <a:pPr marL="502920" indent="-457200">
              <a:buFont typeface="+mj-lt"/>
              <a:buAutoNum type="arabicPeriod"/>
            </a:pPr>
            <a:r>
              <a:rPr lang="nl-BE" dirty="0" smtClean="0"/>
              <a:t>“The </a:t>
            </a:r>
            <a:r>
              <a:rPr lang="nl-BE" dirty="0" err="1" smtClean="0"/>
              <a:t>road</a:t>
            </a:r>
            <a:r>
              <a:rPr lang="nl-BE" dirty="0" smtClean="0"/>
              <a:t> </a:t>
            </a:r>
            <a:r>
              <a:rPr lang="nl-BE" dirty="0" err="1" smtClean="0"/>
              <a:t>to</a:t>
            </a:r>
            <a:r>
              <a:rPr lang="nl-BE" dirty="0" smtClean="0"/>
              <a:t>” </a:t>
            </a:r>
          </a:p>
          <a:p>
            <a:pPr marL="502920" indent="-457200">
              <a:buFont typeface="+mj-lt"/>
              <a:buAutoNum type="arabicPeriod"/>
            </a:pPr>
            <a:r>
              <a:rPr lang="nl-BE" dirty="0" smtClean="0"/>
              <a:t>Structurele presentatie van de tekst </a:t>
            </a:r>
            <a:r>
              <a:rPr lang="nl-BE" dirty="0" err="1" smtClean="0"/>
              <a:t>ahv</a:t>
            </a:r>
            <a:r>
              <a:rPr lang="nl-BE" dirty="0" smtClean="0"/>
              <a:t> 4 motieven</a:t>
            </a:r>
          </a:p>
          <a:p>
            <a:pPr marL="502920" indent="-457200">
              <a:buFont typeface="+mj-lt"/>
              <a:buAutoNum type="arabicPeriod"/>
            </a:pPr>
            <a:r>
              <a:rPr lang="nl-BE" dirty="0" smtClean="0"/>
              <a:t>De impact van paus Franciscus op het nieuwe Directorium</a:t>
            </a:r>
          </a:p>
          <a:p>
            <a:pPr marL="502920" indent="-457200">
              <a:buFont typeface="+mj-lt"/>
              <a:buAutoNum type="arabicPeriod"/>
            </a:pPr>
            <a:r>
              <a:rPr lang="nl-BE" dirty="0" smtClean="0"/>
              <a:t>De pedagogiek van het nieuwe Directorium</a:t>
            </a:r>
          </a:p>
          <a:p>
            <a:pPr marL="502920" indent="-457200">
              <a:buFont typeface="+mj-lt"/>
              <a:buAutoNum type="arabicPeriod"/>
            </a:pPr>
            <a:r>
              <a:rPr lang="nl-BE" dirty="0" smtClean="0"/>
              <a:t>Receptie en wegen voor onze contreien: enkele sporen </a:t>
            </a:r>
            <a:endParaRPr lang="nl-BE" dirty="0"/>
          </a:p>
        </p:txBody>
      </p:sp>
    </p:spTree>
    <p:extLst>
      <p:ext uri="{BB962C8B-B14F-4D97-AF65-F5344CB8AC3E}">
        <p14:creationId xmlns:p14="http://schemas.microsoft.com/office/powerpoint/2010/main" val="3196665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404664"/>
            <a:ext cx="7315200" cy="1154097"/>
          </a:xfrm>
        </p:spPr>
        <p:txBody>
          <a:bodyPr>
            <a:normAutofit/>
          </a:bodyPr>
          <a:lstStyle/>
          <a:p>
            <a:r>
              <a:rPr lang="nl-BE" dirty="0" smtClean="0"/>
              <a:t>1. Enkele begrippen</a:t>
            </a:r>
            <a:endParaRPr lang="nl-BE" dirty="0"/>
          </a:p>
        </p:txBody>
      </p:sp>
      <p:sp>
        <p:nvSpPr>
          <p:cNvPr id="3" name="Tijdelijke aanduiding voor inhoud 2"/>
          <p:cNvSpPr>
            <a:spLocks noGrp="1"/>
          </p:cNvSpPr>
          <p:nvPr>
            <p:ph idx="1"/>
          </p:nvPr>
        </p:nvSpPr>
        <p:spPr>
          <a:xfrm>
            <a:off x="467544" y="1916832"/>
            <a:ext cx="8229600" cy="4525963"/>
          </a:xfrm>
        </p:spPr>
        <p:txBody>
          <a:bodyPr/>
          <a:lstStyle/>
          <a:p>
            <a:pPr marL="0" indent="0">
              <a:buNone/>
            </a:pPr>
            <a:endParaRPr lang="nl-BE" dirty="0" smtClean="0"/>
          </a:p>
          <a:p>
            <a:pPr marL="0" indent="0">
              <a:buNone/>
            </a:pPr>
            <a:endParaRPr lang="nl-BE" dirty="0" smtClean="0"/>
          </a:p>
          <a:p>
            <a:pPr marL="0" indent="0">
              <a:buNone/>
            </a:pPr>
            <a:r>
              <a:rPr lang="nl-BE" dirty="0" smtClean="0"/>
              <a:t>Paus Franciscus: </a:t>
            </a:r>
            <a:r>
              <a:rPr lang="nl-BE" b="1" dirty="0" smtClean="0"/>
              <a:t>“De Kerk groeit niet door te proberen te bekeren maar door aantrekking” (</a:t>
            </a:r>
            <a:r>
              <a:rPr lang="nl-BE" b="1" i="1" dirty="0" err="1" smtClean="0"/>
              <a:t>Evangelii</a:t>
            </a:r>
            <a:r>
              <a:rPr lang="nl-BE" b="1" i="1" dirty="0" smtClean="0"/>
              <a:t> </a:t>
            </a:r>
            <a:r>
              <a:rPr lang="nl-BE" b="1" i="1" dirty="0" err="1" smtClean="0"/>
              <a:t>Gaudium</a:t>
            </a:r>
            <a:r>
              <a:rPr lang="nl-BE" b="1" i="1" dirty="0" smtClean="0"/>
              <a:t> </a:t>
            </a:r>
            <a:r>
              <a:rPr lang="nl-BE" b="1" dirty="0" smtClean="0"/>
              <a:t>nr. 14) </a:t>
            </a:r>
          </a:p>
          <a:p>
            <a:pPr marL="0" indent="0">
              <a:buNone/>
            </a:pPr>
            <a:endParaRPr lang="nl-BE" b="1" dirty="0"/>
          </a:p>
          <a:p>
            <a:pPr marL="0" indent="0">
              <a:buNone/>
            </a:pPr>
            <a:endParaRPr lang="nl-BE" b="1" dirty="0" smtClean="0"/>
          </a:p>
          <a:p>
            <a:pPr marL="0" indent="0">
              <a:buNone/>
            </a:pPr>
            <a:r>
              <a:rPr lang="nl-BE" dirty="0" smtClean="0"/>
              <a:t>Cf. artikel Stijn Van den Bossche</a:t>
            </a:r>
          </a:p>
          <a:p>
            <a:pPr marL="0" indent="0">
              <a:buNone/>
            </a:pPr>
            <a:endParaRPr lang="nl-BE" dirty="0" smtClean="0"/>
          </a:p>
          <a:p>
            <a:pPr marL="0" indent="0">
              <a:buNone/>
            </a:pPr>
            <a:r>
              <a:rPr lang="nl-BE" dirty="0" smtClean="0"/>
              <a:t>‘Een missionaire bekering van de catechese: een lastige maar noodzakelijke paradigmawissel’ (</a:t>
            </a:r>
            <a:r>
              <a:rPr lang="nl-BE" i="1" dirty="0" err="1" smtClean="0"/>
              <a:t>Communio</a:t>
            </a:r>
            <a:r>
              <a:rPr lang="nl-BE" dirty="0" smtClean="0"/>
              <a:t>, 2019)</a:t>
            </a:r>
          </a:p>
          <a:p>
            <a:pPr marL="0" indent="0">
              <a:buNone/>
            </a:pPr>
            <a:endParaRPr lang="nl-BE" b="1" dirty="0"/>
          </a:p>
          <a:p>
            <a:pPr marL="0" indent="0">
              <a:buNone/>
            </a:pPr>
            <a:endParaRPr lang="nl-BE" b="1" dirty="0"/>
          </a:p>
          <a:p>
            <a:endParaRPr lang="nl-BE" dirty="0"/>
          </a:p>
        </p:txBody>
      </p:sp>
    </p:spTree>
    <p:extLst>
      <p:ext uri="{BB962C8B-B14F-4D97-AF65-F5344CB8AC3E}">
        <p14:creationId xmlns:p14="http://schemas.microsoft.com/office/powerpoint/2010/main" val="1694689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827584" y="548680"/>
            <a:ext cx="7315200" cy="1154097"/>
          </a:xfrm>
        </p:spPr>
        <p:txBody>
          <a:bodyPr>
            <a:normAutofit fontScale="90000"/>
          </a:bodyPr>
          <a:lstStyle/>
          <a:p>
            <a:r>
              <a:rPr lang="nl-BE" dirty="0" smtClean="0"/>
              <a:t>Missionair christen zijn: </a:t>
            </a:r>
            <a:br>
              <a:rPr lang="nl-BE" dirty="0" smtClean="0"/>
            </a:br>
            <a:r>
              <a:rPr lang="nl-BE" dirty="0" smtClean="0"/>
              <a:t>gedoopt = gezonden</a:t>
            </a:r>
            <a:endParaRPr lang="nl-BE" dirty="0"/>
          </a:p>
        </p:txBody>
      </p:sp>
      <p:sp>
        <p:nvSpPr>
          <p:cNvPr id="2" name="Tijdelijke aanduiding voor inhoud 1"/>
          <p:cNvSpPr>
            <a:spLocks noGrp="1"/>
          </p:cNvSpPr>
          <p:nvPr>
            <p:ph idx="1"/>
          </p:nvPr>
        </p:nvSpPr>
        <p:spPr>
          <a:xfrm>
            <a:off x="755576" y="2204864"/>
            <a:ext cx="7315200" cy="3539527"/>
          </a:xfrm>
        </p:spPr>
        <p:txBody>
          <a:bodyPr>
            <a:normAutofit/>
          </a:bodyPr>
          <a:lstStyle/>
          <a:p>
            <a:pPr marL="0" indent="0">
              <a:buNone/>
            </a:pPr>
            <a:r>
              <a:rPr lang="nl-BE" i="1" dirty="0" smtClean="0"/>
              <a:t>Directorium voor de catechese </a:t>
            </a:r>
            <a:r>
              <a:rPr lang="nl-BE" dirty="0" smtClean="0"/>
              <a:t>nr. 55</a:t>
            </a:r>
          </a:p>
          <a:p>
            <a:pPr marL="0" indent="0">
              <a:buNone/>
            </a:pPr>
            <a:endParaRPr lang="nl-BE" dirty="0" smtClean="0"/>
          </a:p>
          <a:p>
            <a:pPr marL="0" indent="0">
              <a:buNone/>
            </a:pPr>
            <a:r>
              <a:rPr lang="nl-BE" dirty="0" smtClean="0"/>
              <a:t>“missionaire mandaat van de Heer” (Mattheus 28, 19-20)</a:t>
            </a:r>
          </a:p>
          <a:p>
            <a:pPr marL="0" indent="0">
              <a:buNone/>
            </a:pPr>
            <a:endParaRPr lang="nl-BE" dirty="0"/>
          </a:p>
          <a:p>
            <a:pPr marL="0" indent="0">
              <a:buNone/>
            </a:pPr>
            <a:r>
              <a:rPr lang="nl-BE" dirty="0" smtClean="0"/>
              <a:t>“Gaat </a:t>
            </a:r>
            <a:r>
              <a:rPr lang="nl-BE" dirty="0"/>
              <a:t>dus en maakt alle volkeren tot mijn leerlingen en doopt hen in de naam van de Vader en de Zoon en de heilige Geest en  </a:t>
            </a:r>
            <a:r>
              <a:rPr lang="nl-BE" b="1" dirty="0"/>
              <a:t>20</a:t>
            </a:r>
            <a:r>
              <a:rPr lang="nl-BE" dirty="0"/>
              <a:t>leert hun te onderhouden alles wat Ik u bevolen heb. Ziet, Ik ben met u alle dagen tot aan de voleinding der wereld.”</a:t>
            </a:r>
            <a:endParaRPr lang="nl-BE" dirty="0" smtClean="0"/>
          </a:p>
          <a:p>
            <a:pPr marL="0" indent="0">
              <a:buNone/>
            </a:pPr>
            <a:endParaRPr lang="nl-BE" dirty="0"/>
          </a:p>
          <a:p>
            <a:pPr marL="0" indent="0">
              <a:buNone/>
            </a:pPr>
            <a:endParaRPr lang="nl-BE" dirty="0"/>
          </a:p>
        </p:txBody>
      </p:sp>
    </p:spTree>
    <p:extLst>
      <p:ext uri="{BB962C8B-B14F-4D97-AF65-F5344CB8AC3E}">
        <p14:creationId xmlns:p14="http://schemas.microsoft.com/office/powerpoint/2010/main" val="29507921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ef">
  <a:themeElements>
    <a:clrScheme name="Perspectief">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Kantoor - klassiek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ef">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1289</TotalTime>
  <Words>2098</Words>
  <Application>Microsoft Office PowerPoint</Application>
  <PresentationFormat>Diavoorstelling (4:3)</PresentationFormat>
  <Paragraphs>338</Paragraphs>
  <Slides>58</Slides>
  <Notes>0</Notes>
  <HiddenSlides>0</HiddenSlides>
  <MMClips>0</MMClips>
  <ScaleCrop>false</ScaleCrop>
  <HeadingPairs>
    <vt:vector size="4" baseType="variant">
      <vt:variant>
        <vt:lpstr>Thema</vt:lpstr>
      </vt:variant>
      <vt:variant>
        <vt:i4>1</vt:i4>
      </vt:variant>
      <vt:variant>
        <vt:lpstr>Diatitels</vt:lpstr>
      </vt:variant>
      <vt:variant>
        <vt:i4>58</vt:i4>
      </vt:variant>
    </vt:vector>
  </HeadingPairs>
  <TitlesOfParts>
    <vt:vector size="59" baseType="lpstr">
      <vt:lpstr>Perspectief</vt:lpstr>
      <vt:lpstr>WELKOM!! Vormingsavond 9 februari 2021</vt:lpstr>
      <vt:lpstr>Gebed </vt:lpstr>
      <vt:lpstr>Terugblik vorming Balen</vt:lpstr>
      <vt:lpstr>PowerPoint-presentatie</vt:lpstr>
      <vt:lpstr>Gedachtenwisseling in kleine groepjes, over PE-grenzen heen</vt:lpstr>
      <vt:lpstr>        Het nieuwe Directorium voor catechese 2020 ca. 20u25-ca. 21u </vt:lpstr>
      <vt:lpstr>Overzicht</vt:lpstr>
      <vt:lpstr>1. Enkele begrippen</vt:lpstr>
      <vt:lpstr>Missionair christen zijn:  gedoopt = gezonden</vt:lpstr>
      <vt:lpstr>Missionair christen zijn:  gedoopt = gezonden</vt:lpstr>
      <vt:lpstr>Jezus Christus</vt:lpstr>
      <vt:lpstr>“niet langer mogelijk om dergelijke verschillen te benadrukken” (56)</vt:lpstr>
      <vt:lpstr>Bekering en omdenken: verkondiging</vt:lpstr>
      <vt:lpstr>Eerste verkondiging en catechese</vt:lpstr>
      <vt:lpstr>2. “The road to”</vt:lpstr>
      <vt:lpstr>Start: 2de Vaticaans Concilie</vt:lpstr>
      <vt:lpstr>Na vorige versie Directorium:  2 zeer belangrijke ijkpunten volgens Mgr. Tebartz-Van Elst </vt:lpstr>
      <vt:lpstr>Evolutie van notie ‘evangelisatie’</vt:lpstr>
      <vt:lpstr>Paulus VI in Evangelii nuntiandi (1975)</vt:lpstr>
      <vt:lpstr>Johannes Paulus II ‘nieuwe evangelisatie (Christifideles laici, 1988)</vt:lpstr>
      <vt:lpstr>Benedictus XVI Ubicumque et semper (2010)</vt:lpstr>
      <vt:lpstr>Perspectiefwissel van synode 2012</vt:lpstr>
      <vt:lpstr>Meest gedeelde resultaat van synode</vt:lpstr>
      <vt:lpstr>Radicale nieuwheid van Evangelii gaudium</vt:lpstr>
      <vt:lpstr>Missionaire taak?</vt:lpstr>
      <vt:lpstr>3. Structurele presentatie van de tekst van het Directorium</vt:lpstr>
      <vt:lpstr>Structurele presentatie van de tekst </vt:lpstr>
      <vt:lpstr>Doel van catechese</vt:lpstr>
      <vt:lpstr>Taken van catechese</vt:lpstr>
      <vt:lpstr>Bronnen van catechese</vt:lpstr>
      <vt:lpstr>4 motieven</vt:lpstr>
      <vt:lpstr>Missionair</vt:lpstr>
      <vt:lpstr>Catechumenaal</vt:lpstr>
      <vt:lpstr>Catechumenaal </vt:lpstr>
      <vt:lpstr>Catechese met volwassenen  (D 261)  (los van initiatiesacramenten)</vt:lpstr>
      <vt:lpstr>Catechese met gevangenen  (D 282)</vt:lpstr>
      <vt:lpstr>Intergenerationeel </vt:lpstr>
      <vt:lpstr>Catechese met ouderen</vt:lpstr>
      <vt:lpstr>Synodaal </vt:lpstr>
      <vt:lpstr>4. De impact van paus Franciscus </vt:lpstr>
      <vt:lpstr>PowerPoint-presentatie</vt:lpstr>
      <vt:lpstr>PowerPoint-presentatie</vt:lpstr>
      <vt:lpstr>5. Pedagogiek</vt:lpstr>
      <vt:lpstr>PowerPoint-presentatie</vt:lpstr>
      <vt:lpstr>1. Missionair enthousiasme</vt:lpstr>
      <vt:lpstr>2. De vreugde</vt:lpstr>
      <vt:lpstr>3. Hoop</vt:lpstr>
      <vt:lpstr>4. De gemeenschap</vt:lpstr>
      <vt:lpstr>5. Het Evangelie</vt:lpstr>
      <vt:lpstr>6. Broederlijke liefde</vt:lpstr>
      <vt:lpstr>7. Missionaire kracht</vt:lpstr>
      <vt:lpstr>Besluit na 7 wegen</vt:lpstr>
      <vt:lpstr>6. Receptie en wegen voor onze contreien: enkele sporen</vt:lpstr>
      <vt:lpstr> Volwassen worden in geloof. Catechese in het leven van de Kerk (2006)</vt:lpstr>
      <vt:lpstr>       Kwaliteitszorg en authenticiteit</vt:lpstr>
      <vt:lpstr>Enkele sporen vanuit Directorium</vt:lpstr>
      <vt:lpstr>PAUZE</vt:lpstr>
      <vt:lpstr>Gesprek in kleine groepjes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missionaire omslag in de catechese</dc:title>
  <dc:creator>Bart Willemen</dc:creator>
  <cp:lastModifiedBy>Bart Willemen</cp:lastModifiedBy>
  <cp:revision>58</cp:revision>
  <cp:lastPrinted>2018-02-07T13:00:47Z</cp:lastPrinted>
  <dcterms:created xsi:type="dcterms:W3CDTF">2018-01-18T13:32:20Z</dcterms:created>
  <dcterms:modified xsi:type="dcterms:W3CDTF">2021-02-09T22:37:44Z</dcterms:modified>
</cp:coreProperties>
</file>