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Slab"/>
      <p:regular r:id="rId16"/>
      <p:bold r:id="rId17"/>
    </p:embeddedFon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bold.fntdata"/><Relationship Id="rId16" Type="http://schemas.openxmlformats.org/officeDocument/2006/relationships/font" Target="fonts/RobotoSlab-regular.fntdata"/><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8842e25e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8842e25e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78842e25e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8842e25e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8842e25e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8842e25e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8842e25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8842e25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8842e25e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8842e25e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8842e25e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8842e25e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8842e25e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8842e25e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8842e25e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8842e25e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8842e25e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8842e25e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Wk9-gkT2bI8"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bezinning </a:t>
            </a:r>
            <a:endParaRPr/>
          </a:p>
          <a:p>
            <a:pPr indent="0" lvl="0" marL="0" rtl="0" algn="ctr">
              <a:spcBef>
                <a:spcPts val="0"/>
              </a:spcBef>
              <a:spcAft>
                <a:spcPts val="0"/>
              </a:spcAft>
              <a:buNone/>
            </a:pPr>
            <a:r>
              <a:rPr lang="nl"/>
              <a:t>nieuwjaar 2021 </a:t>
            </a:r>
            <a:endParaRPr/>
          </a:p>
        </p:txBody>
      </p:sp>
      <p:sp>
        <p:nvSpPr>
          <p:cNvPr id="64" name="Google Shape;64;p13"/>
          <p:cNvSpPr txBox="1"/>
          <p:nvPr>
            <p:ph idx="1" type="subTitle"/>
          </p:nvPr>
        </p:nvSpPr>
        <p:spPr>
          <a:xfrm>
            <a:off x="2701602" y="2235375"/>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 </a:t>
            </a:r>
            <a:endParaRPr/>
          </a:p>
        </p:txBody>
      </p:sp>
      <p:pic>
        <p:nvPicPr>
          <p:cNvPr id="65" name="Google Shape;65;p13"/>
          <p:cNvPicPr preferRelativeResize="0"/>
          <p:nvPr/>
        </p:nvPicPr>
        <p:blipFill rotWithShape="1">
          <a:blip r:embed="rId3">
            <a:alphaModFix/>
          </a:blip>
          <a:srcRect b="19" l="0" r="0" t="9"/>
          <a:stretch/>
        </p:blipFill>
        <p:spPr>
          <a:xfrm>
            <a:off x="208100" y="2920150"/>
            <a:ext cx="2907601" cy="1975874"/>
          </a:xfrm>
          <a:prstGeom prst="rect">
            <a:avLst/>
          </a:prstGeom>
          <a:noFill/>
          <a:ln>
            <a:noFill/>
          </a:ln>
        </p:spPr>
      </p:pic>
      <p:pic>
        <p:nvPicPr>
          <p:cNvPr id="66" name="Google Shape;66;p13"/>
          <p:cNvPicPr preferRelativeResize="0"/>
          <p:nvPr/>
        </p:nvPicPr>
        <p:blipFill rotWithShape="1">
          <a:blip r:embed="rId4">
            <a:alphaModFix/>
          </a:blip>
          <a:srcRect b="0" l="8650" r="0" t="0"/>
          <a:stretch/>
        </p:blipFill>
        <p:spPr>
          <a:xfrm>
            <a:off x="6592618" y="2853550"/>
            <a:ext cx="2246883" cy="197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                            2021: </a:t>
            </a:r>
            <a:endParaRPr/>
          </a:p>
        </p:txBody>
      </p:sp>
      <p:sp>
        <p:nvSpPr>
          <p:cNvPr id="123" name="Google Shape;123;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3000"/>
              <a:t>aan alle personeelsleden een verrassend vreugdevol nieuw jaar gewenst! </a:t>
            </a:r>
            <a:endParaRPr sz="3000"/>
          </a:p>
          <a:p>
            <a:pPr indent="0" lvl="0" marL="0" rtl="0" algn="l">
              <a:spcBef>
                <a:spcPts val="1600"/>
              </a:spcBef>
              <a:spcAft>
                <a:spcPts val="1600"/>
              </a:spcAft>
              <a:buNone/>
            </a:pPr>
            <a:r>
              <a:rPr lang="nl" sz="1900"/>
              <a:t>                   </a:t>
            </a:r>
            <a:r>
              <a:rPr lang="nl" sz="1900"/>
              <a:t>directies en pastoraal team Moorsledegem </a:t>
            </a:r>
            <a:endParaRPr sz="1900"/>
          </a:p>
        </p:txBody>
      </p:sp>
      <p:pic>
        <p:nvPicPr>
          <p:cNvPr id="124" name="Google Shape;124;p22"/>
          <p:cNvPicPr preferRelativeResize="0"/>
          <p:nvPr/>
        </p:nvPicPr>
        <p:blipFill rotWithShape="1">
          <a:blip r:embed="rId3">
            <a:alphaModFix/>
          </a:blip>
          <a:srcRect b="0" l="8650" r="0" t="0"/>
          <a:stretch/>
        </p:blipFill>
        <p:spPr>
          <a:xfrm>
            <a:off x="6592618" y="2853550"/>
            <a:ext cx="2246883" cy="1975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3" name="Google Shape;73;p14"/>
          <p:cNvPicPr preferRelativeResize="0"/>
          <p:nvPr/>
        </p:nvPicPr>
        <p:blipFill>
          <a:blip r:embed="rId3">
            <a:alphaModFix/>
          </a:blip>
          <a:stretch>
            <a:fillRect/>
          </a:stretch>
        </p:blipFill>
        <p:spPr>
          <a:xfrm>
            <a:off x="712425" y="35575"/>
            <a:ext cx="7719150" cy="5180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251625" y="118400"/>
            <a:ext cx="8504400" cy="102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2020  Verrassend? Zeker!</a:t>
            </a:r>
            <a:endParaRPr/>
          </a:p>
          <a:p>
            <a:pPr indent="0" lvl="0" marL="0" rtl="0" algn="l">
              <a:spcBef>
                <a:spcPts val="0"/>
              </a:spcBef>
              <a:spcAft>
                <a:spcPts val="0"/>
              </a:spcAft>
              <a:buNone/>
            </a:pPr>
            <a:r>
              <a:rPr lang="nl"/>
              <a:t>2020  Vreugdevol? Bwah...</a:t>
            </a:r>
            <a:endParaRPr/>
          </a:p>
        </p:txBody>
      </p:sp>
      <p:sp>
        <p:nvSpPr>
          <p:cNvPr id="79" name="Google Shape;79;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2000"/>
              <a:t>geef toe… het was soms moeilijk om in de pandemie tekens van blijdschap te ontdekken…</a:t>
            </a:r>
            <a:endParaRPr sz="2000"/>
          </a:p>
          <a:p>
            <a:pPr indent="0" lvl="0" marL="0" rtl="0" algn="l">
              <a:spcBef>
                <a:spcPts val="1600"/>
              </a:spcBef>
              <a:spcAft>
                <a:spcPts val="1600"/>
              </a:spcAft>
              <a:buNone/>
            </a:pPr>
            <a:r>
              <a:rPr lang="nl" sz="2000"/>
              <a:t>Misschien kwam ook op jouw school en in jouw leven verdriet en pijn heel dichtbij….</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en toch… 2020 </a:t>
            </a:r>
            <a:endParaRPr/>
          </a:p>
        </p:txBody>
      </p:sp>
      <p:sp>
        <p:nvSpPr>
          <p:cNvPr id="85" name="Google Shape;85;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 ik beleefde een geslaagde lesdag</a:t>
            </a:r>
            <a:endParaRPr/>
          </a:p>
          <a:p>
            <a:pPr indent="0" lvl="0" marL="0" rtl="0" algn="l">
              <a:spcBef>
                <a:spcPts val="1600"/>
              </a:spcBef>
              <a:spcAft>
                <a:spcPts val="0"/>
              </a:spcAft>
              <a:buNone/>
            </a:pPr>
            <a:r>
              <a:rPr lang="nl"/>
              <a:t>… er is die klik met de collega’s</a:t>
            </a:r>
            <a:endParaRPr/>
          </a:p>
          <a:p>
            <a:pPr indent="0" lvl="0" marL="0" rtl="0" algn="l">
              <a:spcBef>
                <a:spcPts val="1600"/>
              </a:spcBef>
              <a:spcAft>
                <a:spcPts val="0"/>
              </a:spcAft>
              <a:buNone/>
            </a:pPr>
            <a:r>
              <a:rPr lang="nl"/>
              <a:t>… ik leerde bij over online lesgeven</a:t>
            </a:r>
            <a:endParaRPr/>
          </a:p>
          <a:p>
            <a:pPr indent="0" lvl="0" marL="0" rtl="0" algn="l">
              <a:spcBef>
                <a:spcPts val="1600"/>
              </a:spcBef>
              <a:spcAft>
                <a:spcPts val="0"/>
              </a:spcAft>
              <a:buNone/>
            </a:pPr>
            <a:r>
              <a:rPr lang="nl"/>
              <a:t>… de directeur gaf me een pluim</a:t>
            </a:r>
            <a:endParaRPr/>
          </a:p>
          <a:p>
            <a:pPr indent="0" lvl="0" marL="0" rtl="0" algn="l">
              <a:spcBef>
                <a:spcPts val="1600"/>
              </a:spcBef>
              <a:spcAft>
                <a:spcPts val="0"/>
              </a:spcAft>
              <a:buNone/>
            </a:pPr>
            <a:r>
              <a:rPr lang="nl"/>
              <a:t>… de viering met kleuters was top</a:t>
            </a:r>
            <a:endParaRPr/>
          </a:p>
          <a:p>
            <a:pPr indent="0" lvl="0" marL="0" rtl="0" algn="l">
              <a:spcBef>
                <a:spcPts val="1600"/>
              </a:spcBef>
              <a:spcAft>
                <a:spcPts val="0"/>
              </a:spcAft>
              <a:buNone/>
            </a:pPr>
            <a:r>
              <a:rPr lang="nl"/>
              <a:t>… ik heb een goede klas</a:t>
            </a:r>
            <a:endParaRPr/>
          </a:p>
          <a:p>
            <a:pPr indent="0" lvl="0" marL="0" rtl="0" algn="l">
              <a:spcBef>
                <a:spcPts val="1600"/>
              </a:spcBef>
              <a:spcAft>
                <a:spcPts val="1600"/>
              </a:spcAft>
              <a:buNone/>
            </a:pPr>
            <a:r>
              <a:rPr lang="nl"/>
              <a:t>en toch...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en toch… zeggen we hoopvol YES! tegen 2021</a:t>
            </a:r>
            <a:endParaRPr/>
          </a:p>
        </p:txBody>
      </p:sp>
      <p:sp>
        <p:nvSpPr>
          <p:cNvPr id="91" name="Google Shape;91;p17"/>
          <p:cNvSpPr txBox="1"/>
          <p:nvPr>
            <p:ph idx="1" type="body"/>
          </p:nvPr>
        </p:nvSpPr>
        <p:spPr>
          <a:xfrm>
            <a:off x="387900" y="1489825"/>
            <a:ext cx="86706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 zaaien verder een lach in onze scholen, en hopen op een oogst van vreugde.</a:t>
            </a:r>
            <a:endParaRPr/>
          </a:p>
          <a:p>
            <a:pPr indent="0" lvl="0" marL="0" rtl="0" algn="l">
              <a:spcBef>
                <a:spcPts val="1600"/>
              </a:spcBef>
              <a:spcAft>
                <a:spcPts val="0"/>
              </a:spcAft>
              <a:buNone/>
            </a:pPr>
            <a:r>
              <a:rPr lang="nl"/>
              <a:t>Want vreugde is aanstekelijk.</a:t>
            </a:r>
            <a:endParaRPr/>
          </a:p>
          <a:p>
            <a:pPr indent="0" lvl="0" marL="0" rtl="0" algn="l">
              <a:spcBef>
                <a:spcPts val="1600"/>
              </a:spcBef>
              <a:spcAft>
                <a:spcPts val="0"/>
              </a:spcAft>
              <a:buNone/>
            </a:pPr>
            <a:r>
              <a:rPr lang="nl"/>
              <a:t>Ze straalt als de zon en fonkelt als de sterren.</a:t>
            </a:r>
            <a:endParaRPr/>
          </a:p>
          <a:p>
            <a:pPr indent="0" lvl="0" marL="0" rtl="0" algn="l">
              <a:spcBef>
                <a:spcPts val="1600"/>
              </a:spcBef>
              <a:spcAft>
                <a:spcPts val="0"/>
              </a:spcAft>
              <a:buNone/>
            </a:pPr>
            <a:r>
              <a:rPr lang="nl"/>
              <a:t>Vreugde, allegria, joie, joy, gioia, Freude…</a:t>
            </a:r>
            <a:endParaRPr/>
          </a:p>
          <a:p>
            <a:pPr indent="0" lvl="0" marL="0" rtl="0" algn="l">
              <a:spcBef>
                <a:spcPts val="1600"/>
              </a:spcBef>
              <a:spcAft>
                <a:spcPts val="0"/>
              </a:spcAft>
              <a:buNone/>
            </a:pPr>
            <a:r>
              <a:rPr lang="nl"/>
              <a:t>We willen dit nieuwe jaar op onze school verder de kleur van de vreugde exploreren.</a:t>
            </a:r>
            <a:endParaRPr/>
          </a:p>
          <a:p>
            <a:pPr indent="0" lvl="0" marL="0" rtl="0" algn="l">
              <a:spcBef>
                <a:spcPts val="1600"/>
              </a:spcBef>
              <a:spcAft>
                <a:spcPts val="0"/>
              </a:spcAft>
              <a:buNone/>
            </a:pPr>
            <a:r>
              <a:rPr lang="nl"/>
              <a:t>Want samen lachen zorgt voor een band.</a:t>
            </a:r>
            <a:endParaRPr/>
          </a:p>
          <a:p>
            <a:pPr indent="0" lvl="0" marL="0" rtl="0" algn="l">
              <a:spcBef>
                <a:spcPts val="1600"/>
              </a:spcBef>
              <a:spcAft>
                <a:spcPts val="1600"/>
              </a:spcAft>
              <a:buNone/>
            </a:pPr>
            <a:r>
              <a:rPr lang="nl"/>
              <a:t>Probeer het maar eens.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As Laughing Buddha said: When you smile to the world, the world smiles back. Create your own laughter just as the laughing tram man with the Laughing Buddha Collection by Rituals. Get inspired and inspire people back. &#10;&#10;http://uk.rituals.com/en-gb/laughing-buddha/laughingbuddha.html&#10;&#10;Finding happiness in the smallest things - this is what Rituals creates with their products! &#10;&#10;Rituals Cosmetics is a luxury home and body cosmetics brand. It's our passion to transform everyday routines into meaningful Rituals.&#10;&#10;Follow us: &#10;https://www.rituals.com/en-nl&#10;Facebook: https://www.facebook.com/RitualsCosmetics/ &#10;Twitter: https://twitter.com/Rituals &#10;Instagram: https://www.instagram.com/ritualscosmetics/&#10;Pinterest: https://www.pinterest.com/ritualsofficial/&#10;&#10;Music: Divertissement - Pizzicato (from the ballet Sylvia), Kevin MacLeod (incompetech.com)" id="98" name="Google Shape;98;p18" title="Laughing Tram Man - Happiness with Rituals">
            <a:hlinkClick r:id="rId3"/>
          </p:cNvPr>
          <p:cNvPicPr preferRelativeResize="0"/>
          <p:nvPr/>
        </p:nvPicPr>
        <p:blipFill>
          <a:blip r:embed="rId4">
            <a:alphaModFix/>
          </a:blip>
          <a:stretch>
            <a:fillRect/>
          </a:stretch>
        </p:blipFill>
        <p:spPr>
          <a:xfrm>
            <a:off x="1228525" y="0"/>
            <a:ext cx="6772493" cy="5079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Soms heb je maar één iemand nodig, en als een lopend vuurtje werkt het erg aanstekelijk voor anderen.</a:t>
            </a:r>
            <a:endParaRPr/>
          </a:p>
          <a:p>
            <a:pPr indent="0" lvl="0" marL="0" rtl="0" algn="l">
              <a:spcBef>
                <a:spcPts val="1600"/>
              </a:spcBef>
              <a:spcAft>
                <a:spcPts val="0"/>
              </a:spcAft>
              <a:buNone/>
            </a:pPr>
            <a:r>
              <a:rPr lang="nl"/>
              <a:t>Zo is het vaak met positieve energie.</a:t>
            </a:r>
            <a:endParaRPr/>
          </a:p>
          <a:p>
            <a:pPr indent="0" lvl="0" marL="0" rtl="0" algn="l">
              <a:spcBef>
                <a:spcPts val="1600"/>
              </a:spcBef>
              <a:spcAft>
                <a:spcPts val="0"/>
              </a:spcAft>
              <a:buNone/>
            </a:pPr>
            <a:r>
              <a:rPr lang="nl"/>
              <a:t>Het overstijgt alles en iedereen.</a:t>
            </a:r>
            <a:endParaRPr/>
          </a:p>
          <a:p>
            <a:pPr indent="0" lvl="0" marL="0" rtl="0" algn="l">
              <a:spcBef>
                <a:spcPts val="1600"/>
              </a:spcBef>
              <a:spcAft>
                <a:spcPts val="1600"/>
              </a:spcAft>
              <a:buNone/>
            </a:pPr>
            <a:r>
              <a:rPr lang="nl"/>
              <a:t>Een “goede geest” aan het werk...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Daarom is onze kleur van de maand januari “wit”</a:t>
            </a:r>
            <a:endParaRPr/>
          </a:p>
          <a:p>
            <a:pPr indent="0" lvl="0" marL="0" rtl="0" algn="l">
              <a:spcBef>
                <a:spcPts val="1600"/>
              </a:spcBef>
              <a:spcAft>
                <a:spcPts val="0"/>
              </a:spcAft>
              <a:buNone/>
            </a:pPr>
            <a:r>
              <a:rPr lang="nl"/>
              <a:t>‘White spirit’ verbleekt alles wat donker en grauw is, breidt uit als een grote witte vlek…</a:t>
            </a:r>
            <a:endParaRPr/>
          </a:p>
          <a:p>
            <a:pPr indent="0" lvl="0" marL="0" rtl="0" algn="l">
              <a:spcBef>
                <a:spcPts val="1600"/>
              </a:spcBef>
              <a:spcAft>
                <a:spcPts val="0"/>
              </a:spcAft>
              <a:buNone/>
            </a:pPr>
            <a:r>
              <a:rPr lang="nl"/>
              <a:t>Een goede geest, spirit, brengt positieve energie.</a:t>
            </a:r>
            <a:endParaRPr/>
          </a:p>
          <a:p>
            <a:pPr indent="0" lvl="0" marL="0" rtl="0" algn="l">
              <a:spcBef>
                <a:spcPts val="1600"/>
              </a:spcBef>
              <a:spcAft>
                <a:spcPts val="0"/>
              </a:spcAft>
              <a:buNone/>
            </a:pPr>
            <a:r>
              <a:rPr lang="nl"/>
              <a:t>Maakt werk en situaties </a:t>
            </a:r>
            <a:r>
              <a:rPr b="1" lang="nl"/>
              <a:t>verrassend vreugdevol</a:t>
            </a:r>
            <a:r>
              <a:rPr lang="nl"/>
              <a:t>.</a:t>
            </a:r>
            <a:endParaRPr/>
          </a:p>
          <a:p>
            <a:pPr indent="0" lvl="0" marL="0" rtl="0" algn="l">
              <a:spcBef>
                <a:spcPts val="1600"/>
              </a:spcBef>
              <a:spcAft>
                <a:spcPts val="0"/>
              </a:spcAft>
              <a:buNone/>
            </a:pPr>
            <a:r>
              <a:rPr lang="nl"/>
              <a:t>Moge een ‘white spirit’ ons jaar kleuren;</a:t>
            </a:r>
            <a:endParaRPr/>
          </a:p>
          <a:p>
            <a:pPr indent="0" lvl="0" marL="0" rtl="0" algn="l">
              <a:spcBef>
                <a:spcPts val="1600"/>
              </a:spcBef>
              <a:spcAft>
                <a:spcPts val="1600"/>
              </a:spcAft>
              <a:buNone/>
            </a:pPr>
            <a:r>
              <a:rPr b="1" lang="nl"/>
              <a:t>verrassend vreugdevol!   </a:t>
            </a:r>
            <a:endParaRPr b="1"/>
          </a:p>
        </p:txBody>
      </p:sp>
      <p:pic>
        <p:nvPicPr>
          <p:cNvPr id="111" name="Google Shape;111;p20"/>
          <p:cNvPicPr preferRelativeResize="0"/>
          <p:nvPr/>
        </p:nvPicPr>
        <p:blipFill rotWithShape="1">
          <a:blip r:embed="rId3">
            <a:alphaModFix/>
          </a:blip>
          <a:srcRect b="0" l="8650" r="0" t="0"/>
          <a:stretch/>
        </p:blipFill>
        <p:spPr>
          <a:xfrm>
            <a:off x="6592618" y="2853550"/>
            <a:ext cx="2246883" cy="1975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God,</a:t>
            </a:r>
            <a:endParaRPr/>
          </a:p>
        </p:txBody>
      </p:sp>
      <p:sp>
        <p:nvSpPr>
          <p:cNvPr id="117" name="Google Shape;117;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laat ons vreugdevol vieren,</a:t>
            </a:r>
            <a:endParaRPr/>
          </a:p>
          <a:p>
            <a:pPr indent="0" lvl="0" marL="0" rtl="0" algn="l">
              <a:spcBef>
                <a:spcPts val="1600"/>
              </a:spcBef>
              <a:spcAft>
                <a:spcPts val="0"/>
              </a:spcAft>
              <a:buNone/>
            </a:pPr>
            <a:r>
              <a:rPr lang="nl"/>
              <a:t>laat ons geluk uitbundig zijn</a:t>
            </a:r>
            <a:endParaRPr/>
          </a:p>
          <a:p>
            <a:pPr indent="0" lvl="0" marL="0" rtl="0" algn="l">
              <a:spcBef>
                <a:spcPts val="1600"/>
              </a:spcBef>
              <a:spcAft>
                <a:spcPts val="0"/>
              </a:spcAft>
              <a:buNone/>
            </a:pPr>
            <a:r>
              <a:rPr lang="nl"/>
              <a:t>en met beide handen de flessen ontkurken</a:t>
            </a:r>
            <a:endParaRPr/>
          </a:p>
          <a:p>
            <a:pPr indent="0" lvl="0" marL="0" rtl="0" algn="l">
              <a:spcBef>
                <a:spcPts val="1600"/>
              </a:spcBef>
              <a:spcAft>
                <a:spcPts val="0"/>
              </a:spcAft>
              <a:buNone/>
            </a:pPr>
            <a:r>
              <a:rPr lang="nl"/>
              <a:t>waar er vreugde en enthousiasme in overvloed is</a:t>
            </a:r>
            <a:endParaRPr/>
          </a:p>
          <a:p>
            <a:pPr indent="0" lvl="0" marL="0" rtl="0" algn="l">
              <a:spcBef>
                <a:spcPts val="1600"/>
              </a:spcBef>
              <a:spcAft>
                <a:spcPts val="0"/>
              </a:spcAft>
              <a:buNone/>
            </a:pPr>
            <a:r>
              <a:rPr lang="nl"/>
              <a:t>en dat met anderen delen.</a:t>
            </a:r>
            <a:endParaRPr/>
          </a:p>
          <a:p>
            <a:pPr indent="0" lvl="0" marL="0" rtl="0" algn="l">
              <a:spcBef>
                <a:spcPts val="1600"/>
              </a:spcBef>
              <a:spcAft>
                <a:spcPts val="0"/>
              </a:spcAft>
              <a:buNone/>
            </a:pPr>
            <a:r>
              <a:rPr lang="nl"/>
              <a:t>Amen.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