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2"/>
  </p:handoutMasterIdLst>
  <p:sldIdLst>
    <p:sldId id="256" r:id="rId2"/>
    <p:sldId id="263" r:id="rId3"/>
    <p:sldId id="277" r:id="rId4"/>
    <p:sldId id="294" r:id="rId5"/>
    <p:sldId id="295" r:id="rId6"/>
    <p:sldId id="292" r:id="rId7"/>
    <p:sldId id="276" r:id="rId8"/>
    <p:sldId id="293" r:id="rId9"/>
    <p:sldId id="281" r:id="rId10"/>
    <p:sldId id="282" r:id="rId11"/>
    <p:sldId id="286" r:id="rId12"/>
    <p:sldId id="296" r:id="rId13"/>
    <p:sldId id="284" r:id="rId14"/>
    <p:sldId id="285" r:id="rId15"/>
    <p:sldId id="283" r:id="rId16"/>
    <p:sldId id="271" r:id="rId17"/>
    <p:sldId id="273" r:id="rId18"/>
    <p:sldId id="287" r:id="rId19"/>
    <p:sldId id="289" r:id="rId20"/>
    <p:sldId id="288" r:id="rId21"/>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382B08-A797-4482-B350-0DFD7DFB074D}" type="datetimeFigureOut">
              <a:rPr lang="nl-BE" smtClean="0"/>
              <a:t>20/04/2016</a:t>
            </a:fld>
            <a:endParaRPr lang="nl-BE"/>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DB6E3EA-81BD-4527-A672-5E89E1FC544C}" type="slidenum">
              <a:rPr lang="nl-BE" smtClean="0"/>
              <a:t>‹nr.›</a:t>
            </a:fld>
            <a:endParaRPr lang="nl-BE"/>
          </a:p>
        </p:txBody>
      </p:sp>
    </p:spTree>
    <p:extLst>
      <p:ext uri="{BB962C8B-B14F-4D97-AF65-F5344CB8AC3E}">
        <p14:creationId xmlns:p14="http://schemas.microsoft.com/office/powerpoint/2010/main" val="7522026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nl-NL" smtClean="0"/>
              <a:t>Klik om de stijl te bewerken</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2E45ABD0-D082-9043-905E-8FF8F4F90E59}" type="datetimeFigureOut">
              <a:rPr lang="nl-NL" smtClean="0"/>
              <a:t>20-4-2016</a:t>
            </a:fld>
            <a:endParaRPr lang="nl-NL"/>
          </a:p>
        </p:txBody>
      </p:sp>
      <p:sp>
        <p:nvSpPr>
          <p:cNvPr id="8" name="Slide Number Placeholder 7"/>
          <p:cNvSpPr>
            <a:spLocks noGrp="1"/>
          </p:cNvSpPr>
          <p:nvPr>
            <p:ph type="sldNum" sz="quarter" idx="11"/>
          </p:nvPr>
        </p:nvSpPr>
        <p:spPr/>
        <p:txBody>
          <a:bodyPr/>
          <a:lstStyle/>
          <a:p>
            <a:fld id="{A0698579-B320-304A-861C-3152654BA03E}"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E45ABD0-D082-9043-905E-8FF8F4F90E59}" type="datetimeFigureOut">
              <a:rPr lang="nl-NL" smtClean="0"/>
              <a:t>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0698579-B320-304A-861C-3152654BA03E}"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E45ABD0-D082-9043-905E-8FF8F4F90E59}" type="datetimeFigureOut">
              <a:rPr lang="nl-NL" smtClean="0"/>
              <a:t>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0698579-B320-304A-861C-3152654BA03E}"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9" name="Date Placeholder 8"/>
          <p:cNvSpPr>
            <a:spLocks noGrp="1"/>
          </p:cNvSpPr>
          <p:nvPr>
            <p:ph type="dt" sz="half" idx="14"/>
          </p:nvPr>
        </p:nvSpPr>
        <p:spPr/>
        <p:txBody>
          <a:bodyPr/>
          <a:lstStyle/>
          <a:p>
            <a:fld id="{2E45ABD0-D082-9043-905E-8FF8F4F90E59}" type="datetimeFigureOut">
              <a:rPr lang="nl-NL" smtClean="0"/>
              <a:t>20-4-2016</a:t>
            </a:fld>
            <a:endParaRPr lang="nl-NL"/>
          </a:p>
        </p:txBody>
      </p:sp>
      <p:sp>
        <p:nvSpPr>
          <p:cNvPr id="10" name="Slide Number Placeholder 9"/>
          <p:cNvSpPr>
            <a:spLocks noGrp="1"/>
          </p:cNvSpPr>
          <p:nvPr>
            <p:ph type="sldNum" sz="quarter" idx="15"/>
          </p:nvPr>
        </p:nvSpPr>
        <p:spPr/>
        <p:txBody>
          <a:bodyPr/>
          <a:lstStyle/>
          <a:p>
            <a:fld id="{A0698579-B320-304A-861C-3152654BA03E}" type="slidenum">
              <a:rPr lang="nl-NL" smtClean="0"/>
              <a:t>‹nr.›</a:t>
            </a:fld>
            <a:endParaRPr lang="nl-NL"/>
          </a:p>
        </p:txBody>
      </p:sp>
      <p:sp>
        <p:nvSpPr>
          <p:cNvPr id="11" name="Footer Placeholder 10"/>
          <p:cNvSpPr>
            <a:spLocks noGrp="1"/>
          </p:cNvSpPr>
          <p:nvPr>
            <p:ph type="ftr" sz="quarter" idx="16"/>
          </p:nvPr>
        </p:nvSpPr>
        <p:spPr/>
        <p:txBody>
          <a:bodyPr/>
          <a:lstStyle/>
          <a:p>
            <a:endParaRPr lang="nl-NL"/>
          </a:p>
        </p:txBody>
      </p:sp>
      <p:sp>
        <p:nvSpPr>
          <p:cNvPr id="12" name="Title 11"/>
          <p:cNvSpPr>
            <a:spLocks noGrp="1"/>
          </p:cNvSpPr>
          <p:nvPr>
            <p:ph type="title"/>
          </p:nvPr>
        </p:nvSpPr>
        <p:spPr/>
        <p:txBody>
          <a:bodyPr/>
          <a:lstStyle/>
          <a:p>
            <a:r>
              <a:rPr lang="nl-NL" smtClean="0"/>
              <a:t>Klik om de stijl te bewerken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nl-NL" smtClean="0"/>
              <a:t>Klik om de stijl te bewerken</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2E45ABD0-D082-9043-905E-8FF8F4F90E59}" type="datetimeFigureOut">
              <a:rPr lang="nl-NL" smtClean="0"/>
              <a:t>20-4-2016</a:t>
            </a:fld>
            <a:endParaRPr lang="nl-NL"/>
          </a:p>
        </p:txBody>
      </p:sp>
      <p:sp>
        <p:nvSpPr>
          <p:cNvPr id="8" name="Slide Number Placeholder 7"/>
          <p:cNvSpPr>
            <a:spLocks noGrp="1"/>
          </p:cNvSpPr>
          <p:nvPr>
            <p:ph type="sldNum" sz="quarter" idx="11"/>
          </p:nvPr>
        </p:nvSpPr>
        <p:spPr/>
        <p:txBody>
          <a:bodyPr/>
          <a:lstStyle/>
          <a:p>
            <a:fld id="{A0698579-B320-304A-861C-3152654BA03E}"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Date Placeholder 8"/>
          <p:cNvSpPr>
            <a:spLocks noGrp="1"/>
          </p:cNvSpPr>
          <p:nvPr>
            <p:ph type="dt" sz="half" idx="10"/>
          </p:nvPr>
        </p:nvSpPr>
        <p:spPr/>
        <p:txBody>
          <a:bodyPr/>
          <a:lstStyle/>
          <a:p>
            <a:fld id="{2E45ABD0-D082-9043-905E-8FF8F4F90E59}" type="datetimeFigureOut">
              <a:rPr lang="nl-NL" smtClean="0"/>
              <a:t>20-4-2016</a:t>
            </a:fld>
            <a:endParaRPr lang="nl-NL"/>
          </a:p>
        </p:txBody>
      </p:sp>
      <p:sp>
        <p:nvSpPr>
          <p:cNvPr id="10" name="Slide Number Placeholder 9"/>
          <p:cNvSpPr>
            <a:spLocks noGrp="1"/>
          </p:cNvSpPr>
          <p:nvPr>
            <p:ph type="sldNum" sz="quarter" idx="11"/>
          </p:nvPr>
        </p:nvSpPr>
        <p:spPr/>
        <p:txBody>
          <a:bodyPr/>
          <a:lstStyle/>
          <a:p>
            <a:fld id="{A0698579-B320-304A-861C-3152654BA03E}" type="slidenum">
              <a:rPr lang="nl-NL" smtClean="0"/>
              <a:t>‹nr.›</a:t>
            </a:fld>
            <a:endParaRPr lang="nl-NL"/>
          </a:p>
        </p:txBody>
      </p:sp>
      <p:sp>
        <p:nvSpPr>
          <p:cNvPr id="11" name="Footer Placeholder 10"/>
          <p:cNvSpPr>
            <a:spLocks noGrp="1"/>
          </p:cNvSpPr>
          <p:nvPr>
            <p:ph type="ftr" sz="quarter" idx="12"/>
          </p:nvPr>
        </p:nvSpPr>
        <p:spPr>
          <a:xfrm>
            <a:off x="493776" y="6356350"/>
            <a:ext cx="5102352" cy="365125"/>
          </a:xfrm>
        </p:spPr>
        <p:txBody>
          <a:bodyPr/>
          <a:lstStyle/>
          <a:p>
            <a:endParaRPr lang="nl-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Date Placeholder 9"/>
          <p:cNvSpPr>
            <a:spLocks noGrp="1"/>
          </p:cNvSpPr>
          <p:nvPr>
            <p:ph type="dt" sz="half" idx="10"/>
          </p:nvPr>
        </p:nvSpPr>
        <p:spPr/>
        <p:txBody>
          <a:bodyPr/>
          <a:lstStyle/>
          <a:p>
            <a:fld id="{2E45ABD0-D082-9043-905E-8FF8F4F90E59}" type="datetimeFigureOut">
              <a:rPr lang="nl-NL" smtClean="0"/>
              <a:t>20-4-2016</a:t>
            </a:fld>
            <a:endParaRPr lang="nl-NL"/>
          </a:p>
        </p:txBody>
      </p:sp>
      <p:sp>
        <p:nvSpPr>
          <p:cNvPr id="11" name="Slide Number Placeholder 10"/>
          <p:cNvSpPr>
            <a:spLocks noGrp="1"/>
          </p:cNvSpPr>
          <p:nvPr>
            <p:ph type="sldNum" sz="quarter" idx="11"/>
          </p:nvPr>
        </p:nvSpPr>
        <p:spPr/>
        <p:txBody>
          <a:bodyPr/>
          <a:lstStyle/>
          <a:p>
            <a:fld id="{A0698579-B320-304A-861C-3152654BA03E}" type="slidenum">
              <a:rPr lang="nl-NL" smtClean="0"/>
              <a:t>‹nr.›</a:t>
            </a:fld>
            <a:endParaRPr lang="nl-NL"/>
          </a:p>
        </p:txBody>
      </p:sp>
      <p:sp>
        <p:nvSpPr>
          <p:cNvPr id="12" name="Footer Placeholder 11"/>
          <p:cNvSpPr>
            <a:spLocks noGrp="1"/>
          </p:cNvSpPr>
          <p:nvPr>
            <p:ph type="ftr" sz="quarter" idx="12"/>
          </p:nvPr>
        </p:nvSpPr>
        <p:spPr>
          <a:xfrm>
            <a:off x="493776" y="6356350"/>
            <a:ext cx="5102352" cy="365125"/>
          </a:xfrm>
        </p:spPr>
        <p:txBody>
          <a:bodyPr/>
          <a:lstStyle/>
          <a:p>
            <a:endParaRPr lang="nl-N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2E45ABD0-D082-9043-905E-8FF8F4F90E59}" type="datetimeFigureOut">
              <a:rPr lang="nl-NL" smtClean="0"/>
              <a:t>20-4-2016</a:t>
            </a:fld>
            <a:endParaRPr lang="nl-NL"/>
          </a:p>
        </p:txBody>
      </p:sp>
      <p:sp>
        <p:nvSpPr>
          <p:cNvPr id="5" name="Title 4"/>
          <p:cNvSpPr>
            <a:spLocks noGrp="1"/>
          </p:cNvSpPr>
          <p:nvPr>
            <p:ph type="title"/>
          </p:nvPr>
        </p:nvSpPr>
        <p:spPr/>
        <p:txBody>
          <a:bodyPr/>
          <a:lstStyle/>
          <a:p>
            <a:r>
              <a:rPr lang="nl-NL" smtClean="0"/>
              <a:t>Klik om de stijl te bewerken</a:t>
            </a:r>
            <a:endParaRPr lang="en-US" dirty="0"/>
          </a:p>
        </p:txBody>
      </p:sp>
      <p:sp>
        <p:nvSpPr>
          <p:cNvPr id="4" name="Slide Number Placeholder 3"/>
          <p:cNvSpPr>
            <a:spLocks noGrp="1"/>
          </p:cNvSpPr>
          <p:nvPr>
            <p:ph type="sldNum" sz="quarter" idx="11"/>
          </p:nvPr>
        </p:nvSpPr>
        <p:spPr/>
        <p:txBody>
          <a:bodyPr/>
          <a:lstStyle/>
          <a:p>
            <a:fld id="{A0698579-B320-304A-861C-3152654BA03E}" type="slidenum">
              <a:rPr lang="nl-NL" smtClean="0"/>
              <a:t>‹nr.›</a:t>
            </a:fld>
            <a:endParaRPr lang="nl-NL"/>
          </a:p>
        </p:txBody>
      </p:sp>
      <p:sp>
        <p:nvSpPr>
          <p:cNvPr id="6" name="Footer Placeholder 5"/>
          <p:cNvSpPr>
            <a:spLocks noGrp="1"/>
          </p:cNvSpPr>
          <p:nvPr>
            <p:ph type="ftr" sz="quarter" idx="12"/>
          </p:nvPr>
        </p:nvSpPr>
        <p:spPr/>
        <p:txBody>
          <a:bodyPr/>
          <a:lstStyle/>
          <a:p>
            <a:endParaRPr lang="nl-N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5ABD0-D082-9043-905E-8FF8F4F90E59}" type="datetimeFigureOut">
              <a:rPr lang="nl-NL" smtClean="0"/>
              <a:t>20-4-2016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0698579-B320-304A-861C-3152654BA03E}"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nl-NL" smtClean="0"/>
              <a:t>Klik om de stijl te bewerken</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2E45ABD0-D082-9043-905E-8FF8F4F90E59}" type="datetimeFigureOut">
              <a:rPr lang="nl-NL" smtClean="0"/>
              <a:t>20-4-2016</a:t>
            </a:fld>
            <a:endParaRPr lang="nl-NL"/>
          </a:p>
        </p:txBody>
      </p:sp>
      <p:sp>
        <p:nvSpPr>
          <p:cNvPr id="9" name="Slide Number Placeholder 8"/>
          <p:cNvSpPr>
            <a:spLocks noGrp="1"/>
          </p:cNvSpPr>
          <p:nvPr>
            <p:ph type="sldNum" sz="quarter" idx="11"/>
          </p:nvPr>
        </p:nvSpPr>
        <p:spPr/>
        <p:txBody>
          <a:bodyPr/>
          <a:lstStyle/>
          <a:p>
            <a:fld id="{A0698579-B320-304A-861C-3152654BA03E}" type="slidenum">
              <a:rPr lang="nl-NL" smtClean="0"/>
              <a:t>‹nr.›</a:t>
            </a:fld>
            <a:endParaRPr lang="nl-NL"/>
          </a:p>
        </p:txBody>
      </p:sp>
      <p:sp>
        <p:nvSpPr>
          <p:cNvPr id="10" name="Footer Placeholder 9"/>
          <p:cNvSpPr>
            <a:spLocks noGrp="1"/>
          </p:cNvSpPr>
          <p:nvPr>
            <p:ph type="ftr" sz="quarter" idx="12"/>
          </p:nvPr>
        </p:nvSpPr>
        <p:spPr>
          <a:xfrm>
            <a:off x="493776" y="6356350"/>
            <a:ext cx="5102352" cy="365125"/>
          </a:xfrm>
        </p:spPr>
        <p:txBody>
          <a:bodyPr/>
          <a:lstStyle/>
          <a:p>
            <a:endParaRPr lang="nl-N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nl-NL" smtClean="0"/>
              <a:t>Klik om de stijl te bewerken</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2E45ABD0-D082-9043-905E-8FF8F4F90E59}" type="datetimeFigureOut">
              <a:rPr lang="nl-NL" smtClean="0"/>
              <a:t>20-4-2016</a:t>
            </a:fld>
            <a:endParaRPr lang="nl-NL"/>
          </a:p>
        </p:txBody>
      </p:sp>
      <p:sp>
        <p:nvSpPr>
          <p:cNvPr id="9" name="Slide Number Placeholder 8"/>
          <p:cNvSpPr>
            <a:spLocks noGrp="1"/>
          </p:cNvSpPr>
          <p:nvPr>
            <p:ph type="sldNum" sz="quarter" idx="11"/>
          </p:nvPr>
        </p:nvSpPr>
        <p:spPr/>
        <p:txBody>
          <a:bodyPr/>
          <a:lstStyle/>
          <a:p>
            <a:fld id="{A0698579-B320-304A-861C-3152654BA03E}" type="slidenum">
              <a:rPr lang="nl-NL" smtClean="0"/>
              <a:t>‹nr.›</a:t>
            </a:fld>
            <a:endParaRPr lang="nl-NL"/>
          </a:p>
        </p:txBody>
      </p:sp>
      <p:sp>
        <p:nvSpPr>
          <p:cNvPr id="10" name="Footer Placeholder 9"/>
          <p:cNvSpPr>
            <a:spLocks noGrp="1"/>
          </p:cNvSpPr>
          <p:nvPr>
            <p:ph type="ftr" sz="quarter" idx="12"/>
          </p:nvPr>
        </p:nvSpPr>
        <p:spPr>
          <a:xfrm>
            <a:off x="493776" y="6356350"/>
            <a:ext cx="5102352" cy="365125"/>
          </a:xfrm>
        </p:spPr>
        <p:txBody>
          <a:bodyPr/>
          <a:lstStyle/>
          <a:p>
            <a:endParaRPr lang="nl-N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E45ABD0-D082-9043-905E-8FF8F4F90E59}" type="datetimeFigureOut">
              <a:rPr lang="nl-NL" smtClean="0"/>
              <a:t>20-4-2016</a:t>
            </a:fld>
            <a:endParaRPr lang="nl-NL"/>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nl-NL"/>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698579-B320-304A-861C-3152654BA03E}"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astoralezorg.be/thomas/uploads/elisabeth/image/barmhartigheid/barmhartigheid.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dirty="0" smtClean="0"/>
              <a:t>Het oordeel van de mensenzoon</a:t>
            </a:r>
            <a:endParaRPr lang="nl-NL" sz="3600" dirty="0"/>
          </a:p>
        </p:txBody>
      </p:sp>
      <p:sp>
        <p:nvSpPr>
          <p:cNvPr id="3" name="Subtitel 2"/>
          <p:cNvSpPr>
            <a:spLocks noGrp="1"/>
          </p:cNvSpPr>
          <p:nvPr>
            <p:ph type="subTitle" idx="1"/>
          </p:nvPr>
        </p:nvSpPr>
        <p:spPr/>
        <p:txBody>
          <a:bodyPr/>
          <a:lstStyle/>
          <a:p>
            <a:r>
              <a:rPr lang="nl-NL" dirty="0" smtClean="0"/>
              <a:t>Mt 25,31-46</a:t>
            </a:r>
            <a:endParaRPr lang="nl-NL" dirty="0"/>
          </a:p>
        </p:txBody>
      </p:sp>
    </p:spTree>
    <p:extLst>
      <p:ext uri="{BB962C8B-B14F-4D97-AF65-F5344CB8AC3E}">
        <p14:creationId xmlns:p14="http://schemas.microsoft.com/office/powerpoint/2010/main" val="3475861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3456432" y="484909"/>
            <a:ext cx="4925568" cy="5694218"/>
          </a:xfrm>
        </p:spPr>
        <p:txBody>
          <a:bodyPr>
            <a:normAutofit fontScale="62500" lnSpcReduction="20000"/>
          </a:bodyPr>
          <a:lstStyle/>
          <a:p>
            <a:pPr marL="0" indent="0">
              <a:buNone/>
            </a:pPr>
            <a:r>
              <a:rPr lang="nl-NL" sz="2900" b="1" dirty="0"/>
              <a:t>[Barmhartigheid]</a:t>
            </a:r>
            <a:r>
              <a:rPr lang="nl-NL" sz="2900" dirty="0"/>
              <a:t>	</a:t>
            </a:r>
            <a:endParaRPr lang="nl-NL" sz="2900" dirty="0" smtClean="0"/>
          </a:p>
          <a:p>
            <a:pPr marL="0" indent="0">
              <a:buNone/>
            </a:pPr>
            <a:r>
              <a:rPr lang="nl-NL" sz="2900" dirty="0" smtClean="0"/>
              <a:t>= </a:t>
            </a:r>
            <a:r>
              <a:rPr lang="nl-NL" sz="2900" dirty="0"/>
              <a:t>medelijden/mededogen hebben</a:t>
            </a:r>
          </a:p>
          <a:p>
            <a:pPr marL="0" indent="0">
              <a:buNone/>
            </a:pPr>
            <a:r>
              <a:rPr lang="nl-NL" sz="2900" dirty="0"/>
              <a:t>= tonen van erbarmen, mededogen met mensen die het moeilijk hebben</a:t>
            </a:r>
          </a:p>
          <a:p>
            <a:pPr marL="0" indent="0">
              <a:buNone/>
            </a:pPr>
            <a:r>
              <a:rPr lang="nl-NL" sz="2900" dirty="0"/>
              <a:t>= in woord en daad hulp en ondersteuning bieden	</a:t>
            </a:r>
          </a:p>
          <a:p>
            <a:pPr marL="0" indent="0">
              <a:buNone/>
            </a:pPr>
            <a:endParaRPr lang="nl-NL" sz="2900" b="1" dirty="0" smtClean="0"/>
          </a:p>
          <a:p>
            <a:pPr marL="0" indent="0">
              <a:buNone/>
            </a:pPr>
            <a:r>
              <a:rPr lang="nl-NL" sz="2900" b="1" dirty="0" smtClean="0"/>
              <a:t>[</a:t>
            </a:r>
            <a:r>
              <a:rPr lang="nl-NL" sz="2900" b="1" dirty="0"/>
              <a:t>Barmhartigheid]</a:t>
            </a:r>
            <a:r>
              <a:rPr lang="nl-NL" sz="2900" dirty="0"/>
              <a:t> wordt gekenmerkt door daden, méér dan louter een ‘gevoel’.		</a:t>
            </a:r>
          </a:p>
          <a:p>
            <a:pPr marL="0" indent="0">
              <a:buNone/>
            </a:pPr>
            <a:endParaRPr lang="nl-NL" sz="2900" b="1" dirty="0" smtClean="0"/>
          </a:p>
          <a:p>
            <a:pPr marL="0" indent="0">
              <a:buNone/>
            </a:pPr>
            <a:r>
              <a:rPr lang="nl-NL" sz="2900" b="1" dirty="0" smtClean="0"/>
              <a:t>[</a:t>
            </a:r>
            <a:r>
              <a:rPr lang="nl-NL" sz="2900" b="1" dirty="0"/>
              <a:t>Barmhartigheid]</a:t>
            </a:r>
            <a:r>
              <a:rPr lang="nl-NL" sz="2900" dirty="0"/>
              <a:t> is een ‘oud’ woord – enkele meer hedendaagse synoniemen zijn: </a:t>
            </a:r>
          </a:p>
          <a:p>
            <a:r>
              <a:rPr lang="nl-NL" sz="2900" dirty="0"/>
              <a:t>mededogen – medelijden – liefdadigheid – vergeving – compassie</a:t>
            </a:r>
          </a:p>
          <a:p>
            <a:r>
              <a:rPr lang="nl-NL" sz="2900" dirty="0"/>
              <a:t>Ons woord barmhartigheid zou afkomstig zijn van het Latijnse </a:t>
            </a:r>
            <a:r>
              <a:rPr lang="nl-NL" sz="2900" dirty="0" err="1"/>
              <a:t>misericordia</a:t>
            </a:r>
            <a:r>
              <a:rPr lang="nl-NL" sz="2900" dirty="0"/>
              <a:t> (</a:t>
            </a:r>
            <a:r>
              <a:rPr lang="nl-NL" sz="2900" dirty="0" err="1"/>
              <a:t>miseri</a:t>
            </a:r>
            <a:r>
              <a:rPr lang="nl-NL" sz="2900" dirty="0"/>
              <a:t> = arm en </a:t>
            </a:r>
            <a:r>
              <a:rPr lang="nl-NL" sz="2900" dirty="0" err="1"/>
              <a:t>cordia</a:t>
            </a:r>
            <a:r>
              <a:rPr lang="nl-NL" sz="2900" dirty="0"/>
              <a:t> = hart). Maar barmhartig zijn, is ook een eigenschap van God in de Bijbel en daar wordt het Hebreeuws woord ‘</a:t>
            </a:r>
            <a:r>
              <a:rPr lang="nl-NL" sz="2900" dirty="0" err="1"/>
              <a:t>Rahem</a:t>
            </a:r>
            <a:r>
              <a:rPr lang="nl-NL" sz="2900" dirty="0"/>
              <a:t>’ gebruikt dat dezelfde radix heeft als het Hebreeuwse woord voor baarmoeder. </a:t>
            </a:r>
            <a:r>
              <a:rPr lang="nl-NL" dirty="0"/>
              <a:t>		</a:t>
            </a:r>
          </a:p>
          <a:p>
            <a:pPr marL="0" indent="0">
              <a:buNone/>
            </a:pPr>
            <a:endParaRPr lang="nl-NL" dirty="0"/>
          </a:p>
        </p:txBody>
      </p:sp>
      <p:sp>
        <p:nvSpPr>
          <p:cNvPr id="2" name="Titel 1"/>
          <p:cNvSpPr>
            <a:spLocks noGrp="1"/>
          </p:cNvSpPr>
          <p:nvPr>
            <p:ph type="title"/>
          </p:nvPr>
        </p:nvSpPr>
        <p:spPr/>
        <p:txBody>
          <a:bodyPr/>
          <a:lstStyle/>
          <a:p>
            <a:r>
              <a:rPr lang="nl-NL" dirty="0" err="1" smtClean="0"/>
              <a:t>Barmhartig-heid</a:t>
            </a:r>
            <a:endParaRPr lang="nl-NL" dirty="0"/>
          </a:p>
        </p:txBody>
      </p:sp>
    </p:spTree>
    <p:extLst>
      <p:ext uri="{BB962C8B-B14F-4D97-AF65-F5344CB8AC3E}">
        <p14:creationId xmlns:p14="http://schemas.microsoft.com/office/powerpoint/2010/main" val="380836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3456431" y="1545336"/>
            <a:ext cx="4745460" cy="4495246"/>
          </a:xfrm>
        </p:spPr>
        <p:txBody>
          <a:bodyPr>
            <a:normAutofit/>
          </a:bodyPr>
          <a:lstStyle/>
          <a:p>
            <a:pPr marL="0" indent="0">
              <a:buNone/>
            </a:pPr>
            <a:r>
              <a:rPr lang="nl-NL" b="1" dirty="0"/>
              <a:t>Paus Franciscus</a:t>
            </a:r>
            <a:r>
              <a:rPr lang="nl-NL" dirty="0"/>
              <a:t> stelt (in zijn slottoespraak op de synode van het gezin 25 oktober 2015) dat de Kerk niet de opdracht heeft om te veroordelen, maar juist om de barmhartigheid van God te verkondigen en de mensen hierin op weg te zetten. De Kerk, moet volgens de paus, mensen op de eerste plaats zetten en niet regels en formuleringen. W. Kasper schrijft dat een gevoel voor barmhartigheid alles kan veranderen en dus kan, volgens Franciscus, barmhartigheid ook de wereld veranderen. “Een beetje barmhartigheid maakt de wereld minder koud en rechtvaardiger.”</a:t>
            </a:r>
          </a:p>
        </p:txBody>
      </p:sp>
      <p:sp>
        <p:nvSpPr>
          <p:cNvPr id="2" name="Titel 1"/>
          <p:cNvSpPr>
            <a:spLocks noGrp="1"/>
          </p:cNvSpPr>
          <p:nvPr>
            <p:ph type="title"/>
          </p:nvPr>
        </p:nvSpPr>
        <p:spPr/>
        <p:txBody>
          <a:bodyPr/>
          <a:lstStyle/>
          <a:p>
            <a:r>
              <a:rPr lang="nl-NL" dirty="0" smtClean="0"/>
              <a:t>Barmhartigheid vandaag </a:t>
            </a:r>
            <a:endParaRPr lang="nl-NL" dirty="0"/>
          </a:p>
        </p:txBody>
      </p:sp>
    </p:spTree>
    <p:extLst>
      <p:ext uri="{BB962C8B-B14F-4D97-AF65-F5344CB8AC3E}">
        <p14:creationId xmlns:p14="http://schemas.microsoft.com/office/powerpoint/2010/main" val="4048306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p:txBody>
          <a:bodyPr/>
          <a:lstStyle/>
          <a:p>
            <a:endParaRPr lang="nl-BE"/>
          </a:p>
        </p:txBody>
      </p:sp>
      <p:sp>
        <p:nvSpPr>
          <p:cNvPr id="3" name="Titel 2"/>
          <p:cNvSpPr>
            <a:spLocks noGrp="1"/>
          </p:cNvSpPr>
          <p:nvPr>
            <p:ph type="title"/>
          </p:nvPr>
        </p:nvSpPr>
        <p:spPr/>
        <p:txBody>
          <a:bodyPr/>
          <a:lstStyle/>
          <a:p>
            <a:r>
              <a:rPr lang="nl-BE" dirty="0" err="1" smtClean="0">
                <a:solidFill>
                  <a:srgbClr val="7030A0"/>
                </a:solidFill>
              </a:rPr>
              <a:t>Barmhartig-heid</a:t>
            </a:r>
            <a:r>
              <a:rPr lang="nl-BE" dirty="0" smtClean="0">
                <a:solidFill>
                  <a:srgbClr val="7030A0"/>
                </a:solidFill>
              </a:rPr>
              <a:t> is…</a:t>
            </a:r>
            <a:endParaRPr lang="nl-BE" dirty="0">
              <a:solidFill>
                <a:srgbClr val="7030A0"/>
              </a:solidFill>
            </a:endParaRPr>
          </a:p>
        </p:txBody>
      </p:sp>
    </p:spTree>
    <p:extLst>
      <p:ext uri="{BB962C8B-B14F-4D97-AF65-F5344CB8AC3E}">
        <p14:creationId xmlns:p14="http://schemas.microsoft.com/office/powerpoint/2010/main" val="1554239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457200" y="1417638"/>
            <a:ext cx="8229600" cy="4708525"/>
          </a:xfrm>
        </p:spPr>
        <p:txBody>
          <a:bodyPr>
            <a:noAutofit/>
          </a:bodyPr>
          <a:lstStyle/>
          <a:p>
            <a:r>
              <a:rPr lang="nl-NL" sz="2200" dirty="0"/>
              <a:t>Barmhartigheid is met ons hart meeleven, vooral met hen die kwetsbaar zijn of geconfronteerd worden met onrechtvaardigheid.</a:t>
            </a:r>
            <a:r>
              <a:rPr lang="nl-NL" sz="2200" i="1" dirty="0"/>
              <a:t> (Pastor)</a:t>
            </a:r>
            <a:endParaRPr lang="nl-NL" sz="2200" dirty="0"/>
          </a:p>
          <a:p>
            <a:r>
              <a:rPr lang="nl-NL" sz="2200" dirty="0"/>
              <a:t>Barmhartigheid is een grenzeloze vergeving/genade van God, een vergeving die verder gaat dan het menselijk mogelijke.</a:t>
            </a:r>
            <a:r>
              <a:rPr lang="nl-NL" sz="2200" i="1" dirty="0"/>
              <a:t> (Pastor)</a:t>
            </a:r>
            <a:endParaRPr lang="nl-NL" sz="2200" dirty="0"/>
          </a:p>
          <a:p>
            <a:r>
              <a:rPr lang="nl-NL" sz="2200" dirty="0"/>
              <a:t>Barmhartigheid impliceert een beweging van zien, naar bewogen worden tot in beweging komen. Het ‘zien’ van de pijn die in het verborgene beleefd wordt en hier ruimte voor scheppen. ‘Bewogen worden’ wil ik dan interpreteren als een innerlijke geraaktheid, in je ingewanden geroerd zijn zoals men dat in de Bijbel omschrijft en hier dan iets mee doen is de laatste stap in de beweging namelijk ‘in beweging komen’. Deze beweging is eerder een soort levenshouding die je niet kan loskoppelen van een eigen spiritualiteit. </a:t>
            </a:r>
            <a:r>
              <a:rPr lang="nl-NL" sz="2200" i="1" dirty="0"/>
              <a:t>(Pastor</a:t>
            </a:r>
            <a:r>
              <a:rPr lang="nl-NL" sz="2200" i="1" dirty="0" smtClean="0"/>
              <a:t>)</a:t>
            </a:r>
            <a:endParaRPr lang="nl-NL" sz="2200" dirty="0"/>
          </a:p>
        </p:txBody>
      </p:sp>
      <p:sp>
        <p:nvSpPr>
          <p:cNvPr id="2" name="Titel 1"/>
          <p:cNvSpPr>
            <a:spLocks noGrp="1"/>
          </p:cNvSpPr>
          <p:nvPr>
            <p:ph type="title"/>
          </p:nvPr>
        </p:nvSpPr>
        <p:spPr>
          <a:xfrm>
            <a:off x="886690" y="803563"/>
            <a:ext cx="4100945" cy="886691"/>
          </a:xfrm>
        </p:spPr>
        <p:txBody>
          <a:bodyPr/>
          <a:lstStyle/>
          <a:p>
            <a:r>
              <a:rPr lang="nl-NL" dirty="0" smtClean="0"/>
              <a:t>Barmhartigheid is…</a:t>
            </a:r>
            <a:endParaRPr lang="nl-NL" dirty="0"/>
          </a:p>
        </p:txBody>
      </p:sp>
    </p:spTree>
    <p:extLst>
      <p:ext uri="{BB962C8B-B14F-4D97-AF65-F5344CB8AC3E}">
        <p14:creationId xmlns:p14="http://schemas.microsoft.com/office/powerpoint/2010/main" val="325215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734291" y="1545336"/>
            <a:ext cx="6946669" cy="3886200"/>
          </a:xfrm>
        </p:spPr>
        <p:txBody>
          <a:bodyPr>
            <a:normAutofit/>
          </a:bodyPr>
          <a:lstStyle/>
          <a:p>
            <a:r>
              <a:rPr lang="nl-NL" dirty="0"/>
              <a:t>De barmhartige Samaritaan was barmhartig, omdat hij ‘die man’ wel zag liggen en iets ondernam om hem te helpen.</a:t>
            </a:r>
            <a:r>
              <a:rPr lang="nl-NL" i="1" dirty="0"/>
              <a:t> (Verpleegkundige)</a:t>
            </a:r>
            <a:endParaRPr lang="nl-NL" dirty="0"/>
          </a:p>
          <a:p>
            <a:r>
              <a:rPr lang="nl-NL" dirty="0"/>
              <a:t>Barmhartig ben je als je deelt met de mensen rondom je. </a:t>
            </a:r>
            <a:r>
              <a:rPr lang="nl-NL" i="1" dirty="0"/>
              <a:t>(Vroedvrouw)</a:t>
            </a:r>
            <a:endParaRPr lang="nl-NL" dirty="0"/>
          </a:p>
          <a:p>
            <a:r>
              <a:rPr lang="nl-NL" dirty="0"/>
              <a:t>Barmhartigheid impliceert dat je lief bent voor de ander zonder daar iets voor terug te verwachten. </a:t>
            </a:r>
            <a:r>
              <a:rPr lang="nl-NL" i="1" dirty="0"/>
              <a:t>(Verpleegkundige)</a:t>
            </a:r>
            <a:endParaRPr lang="nl-NL" dirty="0"/>
          </a:p>
          <a:p>
            <a:r>
              <a:rPr lang="nl-NL" dirty="0"/>
              <a:t>Barmhartig is meevoelen, meeleven met de ander, vooral met hen die het minder goed hebben dan ikzelf. </a:t>
            </a:r>
            <a:r>
              <a:rPr lang="nl-NL" i="1" dirty="0"/>
              <a:t>(Logopedist</a:t>
            </a:r>
            <a:r>
              <a:rPr lang="nl-NL" i="1" dirty="0" smtClean="0"/>
              <a:t>)</a:t>
            </a:r>
          </a:p>
          <a:p>
            <a:pPr marL="0" indent="0">
              <a:buNone/>
            </a:pPr>
            <a:endParaRPr lang="nl-NL" dirty="0">
              <a:solidFill>
                <a:srgbClr val="990099"/>
              </a:solidFill>
            </a:endParaRPr>
          </a:p>
        </p:txBody>
      </p:sp>
      <p:sp>
        <p:nvSpPr>
          <p:cNvPr id="4" name="Rechthoek 3"/>
          <p:cNvSpPr/>
          <p:nvPr/>
        </p:nvSpPr>
        <p:spPr>
          <a:xfrm>
            <a:off x="1110609" y="972188"/>
            <a:ext cx="3641500" cy="369332"/>
          </a:xfrm>
          <a:prstGeom prst="rect">
            <a:avLst/>
          </a:prstGeom>
        </p:spPr>
        <p:txBody>
          <a:bodyPr wrap="square">
            <a:spAutoFit/>
          </a:bodyPr>
          <a:lstStyle/>
          <a:p>
            <a:r>
              <a:rPr lang="nl-NL" cap="small" dirty="0">
                <a:latin typeface="+mj-lt"/>
              </a:rPr>
              <a:t>Barmhartigheid </a:t>
            </a:r>
            <a:r>
              <a:rPr lang="nl-NL" cap="small" dirty="0" smtClean="0">
                <a:latin typeface="+mj-lt"/>
              </a:rPr>
              <a:t>is…</a:t>
            </a:r>
            <a:endParaRPr lang="nl-BE" cap="small" dirty="0">
              <a:latin typeface="+mj-lt"/>
            </a:endParaRPr>
          </a:p>
        </p:txBody>
      </p:sp>
    </p:spTree>
    <p:extLst>
      <p:ext uri="{BB962C8B-B14F-4D97-AF65-F5344CB8AC3E}">
        <p14:creationId xmlns:p14="http://schemas.microsoft.com/office/powerpoint/2010/main" val="236581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3456432" y="928255"/>
            <a:ext cx="4412950" cy="4503281"/>
          </a:xfrm>
        </p:spPr>
        <p:txBody>
          <a:bodyPr>
            <a:normAutofit fontScale="92500" lnSpcReduction="10000"/>
          </a:bodyPr>
          <a:lstStyle/>
          <a:p>
            <a:pPr marL="0" indent="0">
              <a:buNone/>
            </a:pPr>
            <a:r>
              <a:rPr lang="nl-NL" b="1" dirty="0"/>
              <a:t>De 7 werken van barmhartigheid even opfrissen?</a:t>
            </a:r>
          </a:p>
          <a:p>
            <a:endParaRPr lang="nl-NL" dirty="0">
              <a:hlinkClick r:id="rId2"/>
            </a:endParaRPr>
          </a:p>
          <a:p>
            <a:r>
              <a:rPr lang="nl-NL" dirty="0"/>
              <a:t>De </a:t>
            </a:r>
            <a:r>
              <a:rPr lang="nl-NL" dirty="0" err="1"/>
              <a:t>hongerigen</a:t>
            </a:r>
            <a:r>
              <a:rPr lang="nl-NL" dirty="0"/>
              <a:t> spijzen</a:t>
            </a:r>
          </a:p>
          <a:p>
            <a:r>
              <a:rPr lang="nl-NL" dirty="0"/>
              <a:t>De </a:t>
            </a:r>
            <a:r>
              <a:rPr lang="nl-NL" dirty="0" err="1"/>
              <a:t>dorstigen</a:t>
            </a:r>
            <a:r>
              <a:rPr lang="nl-NL" dirty="0"/>
              <a:t> laven</a:t>
            </a:r>
          </a:p>
          <a:p>
            <a:r>
              <a:rPr lang="nl-NL" dirty="0"/>
              <a:t>De naakten kleden</a:t>
            </a:r>
          </a:p>
          <a:p>
            <a:r>
              <a:rPr lang="nl-NL" dirty="0"/>
              <a:t>De vreemdelingen herbergen</a:t>
            </a:r>
          </a:p>
          <a:p>
            <a:r>
              <a:rPr lang="nl-NL" dirty="0"/>
              <a:t>De </a:t>
            </a:r>
            <a:r>
              <a:rPr lang="nl-NL" dirty="0" smtClean="0"/>
              <a:t>zieken bezoeken</a:t>
            </a:r>
            <a:endParaRPr lang="nl-NL" dirty="0"/>
          </a:p>
          <a:p>
            <a:r>
              <a:rPr lang="nl-NL" dirty="0"/>
              <a:t>De gevangenen </a:t>
            </a:r>
            <a:r>
              <a:rPr lang="nl-NL" dirty="0" smtClean="0"/>
              <a:t>nabij zijn</a:t>
            </a:r>
            <a:endParaRPr lang="nl-NL" dirty="0"/>
          </a:p>
          <a:p>
            <a:r>
              <a:rPr lang="nl-NL" dirty="0"/>
              <a:t>De doden begraven</a:t>
            </a:r>
          </a:p>
          <a:p>
            <a:pPr marL="0" indent="0">
              <a:buNone/>
            </a:pPr>
            <a:r>
              <a:rPr lang="nl-NL" dirty="0"/>
              <a:t>De eerste zes werken van barmhartigheid zijn gebaseerd op Mattheüs 25, 42-43. Paus </a:t>
            </a:r>
            <a:r>
              <a:rPr lang="nl-NL" dirty="0" err="1"/>
              <a:t>Innocentius</a:t>
            </a:r>
            <a:r>
              <a:rPr lang="nl-NL" dirty="0"/>
              <a:t> III voegde op basis van het boek Tobit en omwille van de dodelijke epidemieën in 1207 het zevende werk toe: de doden begraven.		</a:t>
            </a:r>
          </a:p>
          <a:p>
            <a:pPr marL="0" indent="0">
              <a:buNone/>
            </a:pPr>
            <a:endParaRPr lang="nl-NL" dirty="0"/>
          </a:p>
        </p:txBody>
      </p:sp>
      <p:sp>
        <p:nvSpPr>
          <p:cNvPr id="2" name="Titel 1"/>
          <p:cNvSpPr>
            <a:spLocks noGrp="1"/>
          </p:cNvSpPr>
          <p:nvPr>
            <p:ph type="title"/>
          </p:nvPr>
        </p:nvSpPr>
        <p:spPr/>
        <p:txBody>
          <a:bodyPr/>
          <a:lstStyle/>
          <a:p>
            <a:r>
              <a:rPr lang="nl-NL" dirty="0" smtClean="0"/>
              <a:t>Zeven werken</a:t>
            </a:r>
            <a:endParaRPr lang="nl-NL" dirty="0"/>
          </a:p>
        </p:txBody>
      </p:sp>
    </p:spTree>
    <p:extLst>
      <p:ext uri="{BB962C8B-B14F-4D97-AF65-F5344CB8AC3E}">
        <p14:creationId xmlns:p14="http://schemas.microsoft.com/office/powerpoint/2010/main" val="390601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lstStyle/>
          <a:p>
            <a:r>
              <a:rPr lang="nl-NL" dirty="0" smtClean="0">
                <a:solidFill>
                  <a:srgbClr val="990099"/>
                </a:solidFill>
              </a:rPr>
              <a:t>Waar/hoe brengen wij in ons werk/leven de zeven verschillende lichamelijke werken van barmhartigheid in praktijk?</a:t>
            </a:r>
          </a:p>
          <a:p>
            <a:endParaRPr lang="nl-NL" dirty="0"/>
          </a:p>
        </p:txBody>
      </p:sp>
      <p:sp>
        <p:nvSpPr>
          <p:cNvPr id="2" name="Titel 1"/>
          <p:cNvSpPr>
            <a:spLocks noGrp="1"/>
          </p:cNvSpPr>
          <p:nvPr>
            <p:ph type="title"/>
          </p:nvPr>
        </p:nvSpPr>
        <p:spPr/>
        <p:txBody>
          <a:bodyPr/>
          <a:lstStyle/>
          <a:p>
            <a:r>
              <a:rPr lang="nl-NL" dirty="0" smtClean="0">
                <a:solidFill>
                  <a:srgbClr val="990099"/>
                </a:solidFill>
              </a:rPr>
              <a:t>Aan het werk</a:t>
            </a:r>
            <a:endParaRPr lang="nl-NL" dirty="0">
              <a:solidFill>
                <a:srgbClr val="990099"/>
              </a:solidFill>
            </a:endParaRPr>
          </a:p>
        </p:txBody>
      </p:sp>
    </p:spTree>
    <p:extLst>
      <p:ext uri="{BB962C8B-B14F-4D97-AF65-F5344CB8AC3E}">
        <p14:creationId xmlns:p14="http://schemas.microsoft.com/office/powerpoint/2010/main" val="491408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normAutofit/>
          </a:bodyPr>
          <a:lstStyle/>
          <a:p>
            <a:pPr marL="0" indent="0">
              <a:buNone/>
            </a:pPr>
            <a:r>
              <a:rPr lang="nl-NL" b="1" dirty="0"/>
              <a:t>Wist jij dat er ook 7 geestelijke werken van barmhartigheid zijn?</a:t>
            </a:r>
          </a:p>
          <a:p>
            <a:r>
              <a:rPr lang="nl-NL" dirty="0"/>
              <a:t>de zondaars vermanen</a:t>
            </a:r>
          </a:p>
          <a:p>
            <a:r>
              <a:rPr lang="nl-NL" dirty="0"/>
              <a:t>de onwetenden onderrichten</a:t>
            </a:r>
          </a:p>
          <a:p>
            <a:r>
              <a:rPr lang="nl-NL" dirty="0" smtClean="0"/>
              <a:t>Bidden voor </a:t>
            </a:r>
            <a:r>
              <a:rPr lang="nl-NL" dirty="0"/>
              <a:t>de levenden en doden </a:t>
            </a:r>
          </a:p>
          <a:p>
            <a:r>
              <a:rPr lang="nl-NL" dirty="0" smtClean="0"/>
              <a:t>Twijfelaars goede </a:t>
            </a:r>
            <a:r>
              <a:rPr lang="nl-NL" dirty="0"/>
              <a:t>raad geven</a:t>
            </a:r>
          </a:p>
          <a:p>
            <a:r>
              <a:rPr lang="nl-NL" dirty="0"/>
              <a:t>de bedroefden troosten</a:t>
            </a:r>
          </a:p>
          <a:p>
            <a:r>
              <a:rPr lang="nl-NL" dirty="0" smtClean="0"/>
              <a:t>Wie ons ergeren, verdragen</a:t>
            </a:r>
            <a:endParaRPr lang="nl-NL" dirty="0"/>
          </a:p>
          <a:p>
            <a:r>
              <a:rPr lang="nl-NL" dirty="0" smtClean="0"/>
              <a:t>Wie ons beledigen, </a:t>
            </a:r>
            <a:r>
              <a:rPr lang="nl-NL" dirty="0"/>
              <a:t>vergeven		</a:t>
            </a:r>
          </a:p>
          <a:p>
            <a:endParaRPr lang="nl-NL" dirty="0"/>
          </a:p>
        </p:txBody>
      </p:sp>
      <p:sp>
        <p:nvSpPr>
          <p:cNvPr id="2" name="Titel 1"/>
          <p:cNvSpPr>
            <a:spLocks noGrp="1"/>
          </p:cNvSpPr>
          <p:nvPr>
            <p:ph type="title"/>
          </p:nvPr>
        </p:nvSpPr>
        <p:spPr/>
        <p:txBody>
          <a:bodyPr/>
          <a:lstStyle/>
          <a:p>
            <a:endParaRPr lang="nl-NL"/>
          </a:p>
        </p:txBody>
      </p:sp>
    </p:spTree>
    <p:extLst>
      <p:ext uri="{BB962C8B-B14F-4D97-AF65-F5344CB8AC3E}">
        <p14:creationId xmlns:p14="http://schemas.microsoft.com/office/powerpoint/2010/main" val="3078478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lstStyle/>
          <a:p>
            <a:r>
              <a:rPr lang="nl-NL" dirty="0" smtClean="0">
                <a:solidFill>
                  <a:srgbClr val="990099"/>
                </a:solidFill>
              </a:rPr>
              <a:t>Waar/hoe brengen wij in ons werk/leven de zeven spirituele werken van barmhartigheid in praktijk?</a:t>
            </a:r>
          </a:p>
          <a:p>
            <a:endParaRPr lang="nl-NL" dirty="0"/>
          </a:p>
        </p:txBody>
      </p:sp>
      <p:sp>
        <p:nvSpPr>
          <p:cNvPr id="2" name="Titel 1"/>
          <p:cNvSpPr>
            <a:spLocks noGrp="1"/>
          </p:cNvSpPr>
          <p:nvPr>
            <p:ph type="title"/>
          </p:nvPr>
        </p:nvSpPr>
        <p:spPr/>
        <p:txBody>
          <a:bodyPr/>
          <a:lstStyle/>
          <a:p>
            <a:r>
              <a:rPr lang="nl-NL" dirty="0" smtClean="0">
                <a:solidFill>
                  <a:srgbClr val="990099"/>
                </a:solidFill>
              </a:rPr>
              <a:t>Aan het werk</a:t>
            </a:r>
            <a:endParaRPr lang="nl-NL" dirty="0">
              <a:solidFill>
                <a:srgbClr val="990099"/>
              </a:solidFill>
            </a:endParaRPr>
          </a:p>
        </p:txBody>
      </p:sp>
    </p:spTree>
    <p:extLst>
      <p:ext uri="{BB962C8B-B14F-4D97-AF65-F5344CB8AC3E}">
        <p14:creationId xmlns:p14="http://schemas.microsoft.com/office/powerpoint/2010/main" val="2098017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normAutofit fontScale="92500" lnSpcReduction="20000"/>
          </a:bodyPr>
          <a:lstStyle/>
          <a:p>
            <a:pPr marL="0" indent="0" algn="ctr">
              <a:buNone/>
            </a:pPr>
            <a:r>
              <a:rPr lang="en-US" dirty="0" err="1"/>
              <a:t>Barmhartigheid</a:t>
            </a:r>
            <a:endParaRPr lang="nl-BE" dirty="0"/>
          </a:p>
          <a:p>
            <a:pPr marL="0" indent="0" algn="ctr">
              <a:buNone/>
            </a:pPr>
            <a:r>
              <a:rPr lang="en-US" dirty="0"/>
              <a:t>is </a:t>
            </a:r>
            <a:r>
              <a:rPr lang="en-US" dirty="0" err="1"/>
              <a:t>geen</a:t>
            </a:r>
            <a:r>
              <a:rPr lang="en-US" dirty="0"/>
              <a:t> </a:t>
            </a:r>
            <a:r>
              <a:rPr lang="en-US" dirty="0" err="1"/>
              <a:t>welwillende</a:t>
            </a:r>
            <a:r>
              <a:rPr lang="en-US" dirty="0"/>
              <a:t> </a:t>
            </a:r>
            <a:r>
              <a:rPr lang="en-US" dirty="0" err="1"/>
              <a:t>beweging</a:t>
            </a:r>
            <a:r>
              <a:rPr lang="en-US" dirty="0"/>
              <a:t> van </a:t>
            </a:r>
            <a:r>
              <a:rPr lang="en-US" dirty="0" err="1"/>
              <a:t>ik</a:t>
            </a:r>
            <a:r>
              <a:rPr lang="en-US" dirty="0"/>
              <a:t> </a:t>
            </a:r>
            <a:r>
              <a:rPr lang="en-US" dirty="0" err="1"/>
              <a:t>naar</a:t>
            </a:r>
            <a:r>
              <a:rPr lang="en-US" dirty="0"/>
              <a:t> </a:t>
            </a:r>
            <a:r>
              <a:rPr lang="en-US" dirty="0" err="1"/>
              <a:t>jou</a:t>
            </a:r>
            <a:endParaRPr lang="nl-BE" dirty="0"/>
          </a:p>
          <a:p>
            <a:pPr marL="0" indent="0" algn="ctr">
              <a:buNone/>
            </a:pPr>
            <a:r>
              <a:rPr lang="en-US" dirty="0" err="1"/>
              <a:t>vanuit</a:t>
            </a:r>
            <a:r>
              <a:rPr lang="en-US" dirty="0"/>
              <a:t> </a:t>
            </a:r>
            <a:r>
              <a:rPr lang="en-US" dirty="0" err="1"/>
              <a:t>mijn</a:t>
            </a:r>
            <a:r>
              <a:rPr lang="en-US" dirty="0"/>
              <a:t> </a:t>
            </a:r>
            <a:r>
              <a:rPr lang="en-US" dirty="0" err="1"/>
              <a:t>overvloed</a:t>
            </a:r>
            <a:r>
              <a:rPr lang="en-US" dirty="0"/>
              <a:t> </a:t>
            </a:r>
            <a:r>
              <a:rPr lang="en-US" dirty="0" err="1"/>
              <a:t>naar</a:t>
            </a:r>
            <a:r>
              <a:rPr lang="en-US" dirty="0"/>
              <a:t> </a:t>
            </a:r>
            <a:r>
              <a:rPr lang="en-US" dirty="0" err="1"/>
              <a:t>jouw</a:t>
            </a:r>
            <a:r>
              <a:rPr lang="en-US" dirty="0"/>
              <a:t> </a:t>
            </a:r>
            <a:r>
              <a:rPr lang="en-US" dirty="0" err="1"/>
              <a:t>tekort</a:t>
            </a:r>
            <a:endParaRPr lang="nl-BE" dirty="0"/>
          </a:p>
          <a:p>
            <a:pPr marL="0" indent="0" algn="ctr">
              <a:buNone/>
            </a:pPr>
            <a:r>
              <a:rPr lang="en-US" dirty="0" err="1"/>
              <a:t>vanuit</a:t>
            </a:r>
            <a:r>
              <a:rPr lang="en-US" dirty="0"/>
              <a:t> </a:t>
            </a:r>
            <a:r>
              <a:rPr lang="en-US" dirty="0" err="1"/>
              <a:t>mijn</a:t>
            </a:r>
            <a:r>
              <a:rPr lang="en-US" dirty="0"/>
              <a:t> </a:t>
            </a:r>
            <a:r>
              <a:rPr lang="en-US" dirty="0" err="1"/>
              <a:t>goedheid</a:t>
            </a:r>
            <a:r>
              <a:rPr lang="en-US" dirty="0"/>
              <a:t> </a:t>
            </a:r>
            <a:r>
              <a:rPr lang="en-US" dirty="0" err="1"/>
              <a:t>naar</a:t>
            </a:r>
            <a:r>
              <a:rPr lang="en-US" dirty="0"/>
              <a:t> </a:t>
            </a:r>
            <a:r>
              <a:rPr lang="en-US" dirty="0" err="1"/>
              <a:t>jouw</a:t>
            </a:r>
            <a:r>
              <a:rPr lang="en-US" dirty="0"/>
              <a:t> </a:t>
            </a:r>
            <a:r>
              <a:rPr lang="en-US" dirty="0" err="1"/>
              <a:t>onbestemdheid</a:t>
            </a:r>
            <a:r>
              <a:rPr lang="en-US" dirty="0"/>
              <a:t>.</a:t>
            </a:r>
            <a:endParaRPr lang="nl-BE" dirty="0"/>
          </a:p>
          <a:p>
            <a:pPr marL="0" indent="0" algn="ctr">
              <a:buNone/>
            </a:pPr>
            <a:r>
              <a:rPr lang="en-US" dirty="0"/>
              <a:t> </a:t>
            </a:r>
            <a:endParaRPr lang="nl-BE" dirty="0"/>
          </a:p>
          <a:p>
            <a:pPr marL="0" indent="0" algn="ctr">
              <a:buNone/>
            </a:pPr>
            <a:r>
              <a:rPr lang="en-US" dirty="0" err="1"/>
              <a:t>Barmhartigheid</a:t>
            </a:r>
            <a:r>
              <a:rPr lang="en-US" dirty="0"/>
              <a:t> </a:t>
            </a:r>
            <a:r>
              <a:rPr lang="en-US" dirty="0" err="1"/>
              <a:t>ontstaat</a:t>
            </a:r>
            <a:endParaRPr lang="nl-BE" dirty="0"/>
          </a:p>
          <a:p>
            <a:pPr marL="0" indent="0" algn="ctr">
              <a:buNone/>
            </a:pPr>
            <a:r>
              <a:rPr lang="en-US" dirty="0" err="1"/>
              <a:t>wanneer</a:t>
            </a:r>
            <a:r>
              <a:rPr lang="en-US" dirty="0"/>
              <a:t> </a:t>
            </a:r>
            <a:r>
              <a:rPr lang="en-US" dirty="0" err="1"/>
              <a:t>jij</a:t>
            </a:r>
            <a:r>
              <a:rPr lang="en-US" dirty="0"/>
              <a:t> </a:t>
            </a:r>
            <a:r>
              <a:rPr lang="en-US" dirty="0" err="1"/>
              <a:t>mijn</a:t>
            </a:r>
            <a:r>
              <a:rPr lang="en-US" dirty="0"/>
              <a:t> </a:t>
            </a:r>
            <a:r>
              <a:rPr lang="en-US" dirty="0" err="1"/>
              <a:t>veiligheid</a:t>
            </a:r>
            <a:r>
              <a:rPr lang="en-US" dirty="0"/>
              <a:t> </a:t>
            </a:r>
            <a:r>
              <a:rPr lang="en-US" dirty="0" err="1"/>
              <a:t>binnenbreekt</a:t>
            </a:r>
            <a:endParaRPr lang="nl-BE" dirty="0"/>
          </a:p>
          <a:p>
            <a:pPr marL="0" indent="0" algn="ctr">
              <a:buNone/>
            </a:pPr>
            <a:r>
              <a:rPr lang="en-US" dirty="0" err="1"/>
              <a:t>mij</a:t>
            </a:r>
            <a:r>
              <a:rPr lang="en-US" dirty="0"/>
              <a:t> </a:t>
            </a:r>
            <a:r>
              <a:rPr lang="en-US" dirty="0" err="1"/>
              <a:t>uit</a:t>
            </a:r>
            <a:r>
              <a:rPr lang="en-US" dirty="0"/>
              <a:t> </a:t>
            </a:r>
            <a:r>
              <a:rPr lang="en-US" dirty="0" err="1"/>
              <a:t>evenwicht</a:t>
            </a:r>
            <a:r>
              <a:rPr lang="en-US" dirty="0"/>
              <a:t> </a:t>
            </a:r>
            <a:r>
              <a:rPr lang="en-US" dirty="0" err="1"/>
              <a:t>brengt</a:t>
            </a:r>
            <a:endParaRPr lang="nl-BE" dirty="0"/>
          </a:p>
          <a:p>
            <a:pPr marL="0" indent="0" algn="ctr">
              <a:buNone/>
            </a:pPr>
            <a:r>
              <a:rPr lang="en-US" dirty="0"/>
              <a:t>en </a:t>
            </a:r>
            <a:r>
              <a:rPr lang="en-US" dirty="0" err="1"/>
              <a:t>mij</a:t>
            </a:r>
            <a:r>
              <a:rPr lang="en-US" dirty="0"/>
              <a:t> </a:t>
            </a:r>
            <a:r>
              <a:rPr lang="en-US" dirty="0" err="1"/>
              <a:t>uitdaagt</a:t>
            </a:r>
            <a:r>
              <a:rPr lang="en-US" dirty="0"/>
              <a:t> </a:t>
            </a:r>
            <a:r>
              <a:rPr lang="en-US" dirty="0" err="1"/>
              <a:t>om</a:t>
            </a:r>
            <a:r>
              <a:rPr lang="en-US" dirty="0"/>
              <a:t> </a:t>
            </a:r>
            <a:r>
              <a:rPr lang="en-US" dirty="0" err="1"/>
              <a:t>een</a:t>
            </a:r>
            <a:r>
              <a:rPr lang="en-US" dirty="0"/>
              <a:t> </a:t>
            </a:r>
            <a:r>
              <a:rPr lang="en-US" dirty="0" err="1"/>
              <a:t>antwoord</a:t>
            </a:r>
            <a:r>
              <a:rPr lang="en-US" dirty="0"/>
              <a:t> </a:t>
            </a:r>
            <a:r>
              <a:rPr lang="en-US" dirty="0" err="1"/>
              <a:t>te</a:t>
            </a:r>
            <a:r>
              <a:rPr lang="en-US" dirty="0"/>
              <a:t> </a:t>
            </a:r>
            <a:r>
              <a:rPr lang="en-US" dirty="0" err="1"/>
              <a:t>geven</a:t>
            </a:r>
            <a:r>
              <a:rPr lang="en-US" dirty="0"/>
              <a:t>.</a:t>
            </a:r>
            <a:endParaRPr lang="nl-BE" dirty="0"/>
          </a:p>
          <a:p>
            <a:pPr marL="0" indent="0" algn="ctr">
              <a:buNone/>
            </a:pPr>
            <a:r>
              <a:rPr lang="en-US" dirty="0" err="1"/>
              <a:t>Geen</a:t>
            </a:r>
            <a:r>
              <a:rPr lang="en-US" dirty="0"/>
              <a:t> </a:t>
            </a:r>
            <a:r>
              <a:rPr lang="en-US" dirty="0" err="1"/>
              <a:t>ontwijken</a:t>
            </a:r>
            <a:r>
              <a:rPr lang="en-US" dirty="0"/>
              <a:t>,</a:t>
            </a:r>
            <a:endParaRPr lang="nl-BE" dirty="0"/>
          </a:p>
          <a:p>
            <a:pPr marL="0" indent="0" algn="ctr">
              <a:buNone/>
            </a:pPr>
            <a:r>
              <a:rPr lang="en-US" dirty="0" err="1"/>
              <a:t>geen</a:t>
            </a:r>
            <a:r>
              <a:rPr lang="en-US" dirty="0"/>
              <a:t> </a:t>
            </a:r>
            <a:r>
              <a:rPr lang="en-US" dirty="0" err="1"/>
              <a:t>zelfbedrog</a:t>
            </a:r>
            <a:r>
              <a:rPr lang="en-US" dirty="0"/>
              <a:t>,</a:t>
            </a:r>
            <a:endParaRPr lang="nl-BE" dirty="0"/>
          </a:p>
          <a:p>
            <a:pPr marL="0" indent="0" algn="ctr">
              <a:buNone/>
            </a:pPr>
            <a:r>
              <a:rPr lang="en-US" dirty="0" err="1"/>
              <a:t>geen</a:t>
            </a:r>
            <a:r>
              <a:rPr lang="en-US" dirty="0"/>
              <a:t> </a:t>
            </a:r>
            <a:r>
              <a:rPr lang="en-US" dirty="0" err="1"/>
              <a:t>uitstel</a:t>
            </a:r>
            <a:r>
              <a:rPr lang="en-US" dirty="0"/>
              <a:t>,</a:t>
            </a:r>
            <a:endParaRPr lang="nl-BE" dirty="0"/>
          </a:p>
          <a:p>
            <a:pPr marL="0" indent="0" algn="ctr">
              <a:buNone/>
            </a:pPr>
            <a:r>
              <a:rPr lang="en-US" dirty="0" err="1"/>
              <a:t>geen</a:t>
            </a:r>
            <a:r>
              <a:rPr lang="en-US" dirty="0"/>
              <a:t> </a:t>
            </a:r>
            <a:r>
              <a:rPr lang="en-US" dirty="0" err="1"/>
              <a:t>omweg</a:t>
            </a:r>
            <a:r>
              <a:rPr lang="en-US" dirty="0"/>
              <a:t>.</a:t>
            </a:r>
            <a:endParaRPr lang="nl-BE" dirty="0"/>
          </a:p>
          <a:p>
            <a:pPr marL="0" indent="0" algn="ctr">
              <a:buNone/>
            </a:pPr>
            <a:endParaRPr lang="nl-NL" dirty="0"/>
          </a:p>
        </p:txBody>
      </p:sp>
      <p:sp>
        <p:nvSpPr>
          <p:cNvPr id="2" name="Titel 1"/>
          <p:cNvSpPr>
            <a:spLocks noGrp="1"/>
          </p:cNvSpPr>
          <p:nvPr>
            <p:ph type="title"/>
          </p:nvPr>
        </p:nvSpPr>
        <p:spPr/>
        <p:txBody>
          <a:bodyPr/>
          <a:lstStyle/>
          <a:p>
            <a:endParaRPr lang="nl-NL"/>
          </a:p>
        </p:txBody>
      </p:sp>
    </p:spTree>
    <p:extLst>
      <p:ext uri="{BB962C8B-B14F-4D97-AF65-F5344CB8AC3E}">
        <p14:creationId xmlns:p14="http://schemas.microsoft.com/office/powerpoint/2010/main" val="204505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230" y="564747"/>
            <a:ext cx="2073348" cy="1979466"/>
          </a:xfrm>
        </p:spPr>
        <p:txBody>
          <a:bodyPr/>
          <a:lstStyle/>
          <a:p>
            <a:r>
              <a:rPr lang="nl-NL" dirty="0" smtClean="0"/>
              <a:t>Wat raakt je in de tekst?</a:t>
            </a:r>
            <a:endParaRPr lang="nl-NL" dirty="0"/>
          </a:p>
        </p:txBody>
      </p:sp>
      <p:sp>
        <p:nvSpPr>
          <p:cNvPr id="3" name="Tijdelijke aanduiding voor inhoud 2"/>
          <p:cNvSpPr>
            <a:spLocks noGrp="1"/>
          </p:cNvSpPr>
          <p:nvPr>
            <p:ph sz="quarter" idx="13"/>
          </p:nvPr>
        </p:nvSpPr>
        <p:spPr/>
        <p:txBody>
          <a:bodyPr/>
          <a:lstStyle/>
          <a:p>
            <a:endParaRPr lang="nl-BE" dirty="0"/>
          </a:p>
        </p:txBody>
      </p:sp>
      <p:pic>
        <p:nvPicPr>
          <p:cNvPr id="1026" name="Picture 2" descr="C:\Users\av.NETWERK-BISDOM\AppData\Local\Microsoft\Windows\Temporary Internet Files\Content.Outlook\DZWTTB2S\image1.JPG"/>
          <p:cNvPicPr>
            <a:picLocks noChangeAspect="1" noChangeArrowheads="1"/>
          </p:cNvPicPr>
          <p:nvPr/>
        </p:nvPicPr>
        <p:blipFill rotWithShape="1">
          <a:blip r:embed="rId2">
            <a:extLst>
              <a:ext uri="{28A0092B-C50C-407E-A947-70E740481C1C}">
                <a14:useLocalDpi xmlns:a14="http://schemas.microsoft.com/office/drawing/2010/main" val="0"/>
              </a:ext>
            </a:extLst>
          </a:blip>
          <a:srcRect b="2279"/>
          <a:stretch/>
        </p:blipFill>
        <p:spPr bwMode="auto">
          <a:xfrm>
            <a:off x="1842868" y="1613635"/>
            <a:ext cx="6583680" cy="482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73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normAutofit fontScale="85000" lnSpcReduction="20000"/>
          </a:bodyPr>
          <a:lstStyle/>
          <a:p>
            <a:pPr marL="0" indent="0" algn="ctr">
              <a:buNone/>
            </a:pPr>
            <a:r>
              <a:rPr lang="en-US" dirty="0" err="1"/>
              <a:t>Barmhartigheid</a:t>
            </a:r>
            <a:endParaRPr lang="nl-BE" dirty="0"/>
          </a:p>
          <a:p>
            <a:pPr marL="0" indent="0" algn="ctr">
              <a:buNone/>
            </a:pPr>
            <a:r>
              <a:rPr lang="en-US" dirty="0"/>
              <a:t>is </a:t>
            </a:r>
            <a:r>
              <a:rPr lang="en-US" dirty="0" err="1"/>
              <a:t>mijn</a:t>
            </a:r>
            <a:r>
              <a:rPr lang="en-US" dirty="0"/>
              <a:t> </a:t>
            </a:r>
            <a:r>
              <a:rPr lang="en-US" dirty="0" err="1"/>
              <a:t>leven</a:t>
            </a:r>
            <a:r>
              <a:rPr lang="en-US" dirty="0"/>
              <a:t> </a:t>
            </a:r>
            <a:r>
              <a:rPr lang="en-US" dirty="0" err="1"/>
              <a:t>veranderen</a:t>
            </a:r>
            <a:endParaRPr lang="nl-BE" dirty="0"/>
          </a:p>
          <a:p>
            <a:pPr marL="0" indent="0" algn="ctr">
              <a:buNone/>
            </a:pPr>
            <a:r>
              <a:rPr lang="en-US" dirty="0" err="1"/>
              <a:t>omdat</a:t>
            </a:r>
            <a:r>
              <a:rPr lang="en-US" dirty="0"/>
              <a:t> </a:t>
            </a:r>
            <a:r>
              <a:rPr lang="en-US" dirty="0" err="1"/>
              <a:t>jij</a:t>
            </a:r>
            <a:r>
              <a:rPr lang="en-US" dirty="0"/>
              <a:t> </a:t>
            </a:r>
            <a:r>
              <a:rPr lang="en-US" dirty="0" err="1"/>
              <a:t>binnenkomt</a:t>
            </a:r>
            <a:endParaRPr lang="nl-BE" dirty="0"/>
          </a:p>
          <a:p>
            <a:pPr marL="0" indent="0" algn="ctr">
              <a:buNone/>
            </a:pPr>
            <a:r>
              <a:rPr lang="en-US" dirty="0"/>
              <a:t>en </a:t>
            </a:r>
            <a:r>
              <a:rPr lang="en-US" dirty="0" err="1"/>
              <a:t>mij</a:t>
            </a:r>
            <a:r>
              <a:rPr lang="en-US" dirty="0"/>
              <a:t> </a:t>
            </a:r>
            <a:r>
              <a:rPr lang="en-US" dirty="0" err="1"/>
              <a:t>oproept</a:t>
            </a:r>
            <a:r>
              <a:rPr lang="en-US" dirty="0"/>
              <a:t> </a:t>
            </a:r>
            <a:r>
              <a:rPr lang="en-US" dirty="0" err="1"/>
              <a:t>te</a:t>
            </a:r>
            <a:r>
              <a:rPr lang="en-US" dirty="0"/>
              <a:t> </a:t>
            </a:r>
            <a:r>
              <a:rPr lang="en-US" dirty="0" err="1"/>
              <a:t>antwoorden</a:t>
            </a:r>
            <a:endParaRPr lang="nl-BE" dirty="0"/>
          </a:p>
          <a:p>
            <a:pPr marL="0" indent="0" algn="ctr">
              <a:buNone/>
            </a:pPr>
            <a:r>
              <a:rPr lang="en-US" dirty="0"/>
              <a:t>op </a:t>
            </a:r>
            <a:r>
              <a:rPr lang="en-US" dirty="0" err="1"/>
              <a:t>jouw</a:t>
            </a:r>
            <a:r>
              <a:rPr lang="en-US" dirty="0"/>
              <a:t> </a:t>
            </a:r>
            <a:r>
              <a:rPr lang="en-US" dirty="0" err="1"/>
              <a:t>nood</a:t>
            </a:r>
            <a:endParaRPr lang="nl-BE" dirty="0"/>
          </a:p>
          <a:p>
            <a:pPr marL="0" indent="0" algn="ctr">
              <a:buNone/>
            </a:pPr>
            <a:r>
              <a:rPr lang="en-US" dirty="0" err="1"/>
              <a:t>aan</a:t>
            </a:r>
            <a:r>
              <a:rPr lang="en-US" dirty="0"/>
              <a:t> </a:t>
            </a:r>
            <a:r>
              <a:rPr lang="en-US" dirty="0" err="1"/>
              <a:t>gerechtigheid</a:t>
            </a:r>
            <a:endParaRPr lang="nl-BE" dirty="0"/>
          </a:p>
          <a:p>
            <a:pPr marL="0" indent="0" algn="ctr">
              <a:buNone/>
            </a:pPr>
            <a:r>
              <a:rPr lang="en-US" dirty="0" err="1"/>
              <a:t>aan</a:t>
            </a:r>
            <a:r>
              <a:rPr lang="en-US" dirty="0"/>
              <a:t> </a:t>
            </a:r>
            <a:r>
              <a:rPr lang="en-US" dirty="0" err="1"/>
              <a:t>medeleven</a:t>
            </a:r>
            <a:endParaRPr lang="nl-BE" dirty="0"/>
          </a:p>
          <a:p>
            <a:pPr marL="0" indent="0" algn="ctr">
              <a:buNone/>
            </a:pPr>
            <a:r>
              <a:rPr lang="en-US" dirty="0" err="1"/>
              <a:t>aan</a:t>
            </a:r>
            <a:r>
              <a:rPr lang="en-US" dirty="0"/>
              <a:t> </a:t>
            </a:r>
            <a:r>
              <a:rPr lang="en-US" dirty="0" err="1"/>
              <a:t>zorg</a:t>
            </a:r>
            <a:endParaRPr lang="nl-BE" dirty="0"/>
          </a:p>
          <a:p>
            <a:pPr marL="0" indent="0" algn="ctr">
              <a:buNone/>
            </a:pPr>
            <a:r>
              <a:rPr lang="en-US" dirty="0" err="1"/>
              <a:t>aan</a:t>
            </a:r>
            <a:r>
              <a:rPr lang="en-US" dirty="0"/>
              <a:t> </a:t>
            </a:r>
            <a:r>
              <a:rPr lang="en-US" dirty="0" err="1"/>
              <a:t>veiligheid</a:t>
            </a:r>
            <a:endParaRPr lang="nl-BE" dirty="0"/>
          </a:p>
          <a:p>
            <a:pPr marL="0" indent="0" algn="ctr">
              <a:buNone/>
            </a:pPr>
            <a:r>
              <a:rPr lang="en-US" dirty="0" err="1"/>
              <a:t>aan</a:t>
            </a:r>
            <a:r>
              <a:rPr lang="en-US" dirty="0"/>
              <a:t> </a:t>
            </a:r>
            <a:r>
              <a:rPr lang="en-US" dirty="0" err="1"/>
              <a:t>vergeving</a:t>
            </a:r>
            <a:r>
              <a:rPr lang="en-US" dirty="0"/>
              <a:t>.</a:t>
            </a:r>
            <a:endParaRPr lang="nl-BE" dirty="0"/>
          </a:p>
          <a:p>
            <a:pPr marL="0" indent="0" algn="ctr">
              <a:buNone/>
            </a:pPr>
            <a:r>
              <a:rPr lang="en-US" dirty="0"/>
              <a:t> </a:t>
            </a:r>
            <a:endParaRPr lang="nl-BE" dirty="0"/>
          </a:p>
          <a:p>
            <a:pPr marL="0" indent="0" algn="ctr">
              <a:buNone/>
            </a:pPr>
            <a:r>
              <a:rPr lang="en-US" dirty="0" err="1"/>
              <a:t>Barmhartigheid</a:t>
            </a:r>
            <a:endParaRPr lang="nl-BE" dirty="0"/>
          </a:p>
          <a:p>
            <a:pPr marL="0" indent="0" algn="ctr">
              <a:buNone/>
            </a:pPr>
            <a:r>
              <a:rPr lang="en-US" dirty="0"/>
              <a:t>is </a:t>
            </a:r>
            <a:r>
              <a:rPr lang="en-US" dirty="0" err="1"/>
              <a:t>een</a:t>
            </a:r>
            <a:r>
              <a:rPr lang="en-US" dirty="0"/>
              <a:t> </a:t>
            </a:r>
            <a:r>
              <a:rPr lang="en-US" dirty="0" err="1"/>
              <a:t>goddelijke</a:t>
            </a:r>
            <a:r>
              <a:rPr lang="en-US" dirty="0"/>
              <a:t> </a:t>
            </a:r>
            <a:r>
              <a:rPr lang="en-US" dirty="0" err="1"/>
              <a:t>baarmoeder</a:t>
            </a:r>
            <a:endParaRPr lang="nl-BE" dirty="0"/>
          </a:p>
          <a:p>
            <a:pPr marL="0" indent="0" algn="ctr">
              <a:buNone/>
            </a:pPr>
            <a:r>
              <a:rPr lang="en-US" dirty="0" err="1"/>
              <a:t>waaruit</a:t>
            </a:r>
            <a:r>
              <a:rPr lang="en-US" dirty="0"/>
              <a:t> </a:t>
            </a:r>
            <a:r>
              <a:rPr lang="en-US" dirty="0" err="1"/>
              <a:t>nieuwe</a:t>
            </a:r>
            <a:r>
              <a:rPr lang="en-US" dirty="0"/>
              <a:t> </a:t>
            </a:r>
            <a:r>
              <a:rPr lang="en-US" dirty="0" err="1"/>
              <a:t>vormen</a:t>
            </a:r>
            <a:r>
              <a:rPr lang="en-US" dirty="0"/>
              <a:t> van </a:t>
            </a:r>
            <a:r>
              <a:rPr lang="en-US" dirty="0" err="1"/>
              <a:t>leven</a:t>
            </a:r>
            <a:r>
              <a:rPr lang="en-US" dirty="0"/>
              <a:t> </a:t>
            </a:r>
            <a:r>
              <a:rPr lang="en-US" dirty="0" err="1"/>
              <a:t>ontstaan</a:t>
            </a:r>
            <a:r>
              <a:rPr lang="en-US" dirty="0"/>
              <a:t>.</a:t>
            </a:r>
            <a:endParaRPr lang="nl-BE" dirty="0"/>
          </a:p>
          <a:p>
            <a:pPr marL="0" indent="0" algn="ctr">
              <a:buNone/>
            </a:pPr>
            <a:r>
              <a:rPr lang="nl-NL" dirty="0"/>
              <a:t> </a:t>
            </a:r>
            <a:endParaRPr lang="nl-BE" dirty="0"/>
          </a:p>
          <a:p>
            <a:pPr marL="0" indent="0" algn="ctr">
              <a:buNone/>
            </a:pPr>
            <a:r>
              <a:rPr lang="nl-NL" dirty="0"/>
              <a:t>(Anne </a:t>
            </a:r>
            <a:r>
              <a:rPr lang="nl-NL" dirty="0" err="1" smtClean="0"/>
              <a:t>Vandenhoeck</a:t>
            </a:r>
            <a:r>
              <a:rPr lang="nl-NL" dirty="0"/>
              <a:t>)</a:t>
            </a:r>
            <a:endParaRPr lang="nl-BE" dirty="0"/>
          </a:p>
          <a:p>
            <a:endParaRPr lang="nl-NL" dirty="0"/>
          </a:p>
        </p:txBody>
      </p:sp>
      <p:sp>
        <p:nvSpPr>
          <p:cNvPr id="2" name="Titel 1"/>
          <p:cNvSpPr>
            <a:spLocks noGrp="1"/>
          </p:cNvSpPr>
          <p:nvPr>
            <p:ph type="title"/>
          </p:nvPr>
        </p:nvSpPr>
        <p:spPr/>
        <p:txBody>
          <a:bodyPr/>
          <a:lstStyle/>
          <a:p>
            <a:endParaRPr lang="nl-NL"/>
          </a:p>
        </p:txBody>
      </p:sp>
    </p:spTree>
    <p:extLst>
      <p:ext uri="{BB962C8B-B14F-4D97-AF65-F5344CB8AC3E}">
        <p14:creationId xmlns:p14="http://schemas.microsoft.com/office/powerpoint/2010/main" val="3785620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3143196" y="1199178"/>
            <a:ext cx="5564706" cy="4669536"/>
          </a:xfrm>
        </p:spPr>
        <p:txBody>
          <a:bodyPr>
            <a:normAutofit fontScale="92500" lnSpcReduction="20000"/>
          </a:bodyPr>
          <a:lstStyle/>
          <a:p>
            <a:r>
              <a:rPr lang="nl-NL" sz="2400" b="1" dirty="0" smtClean="0">
                <a:solidFill>
                  <a:schemeClr val="accent3">
                    <a:lumMod val="60000"/>
                    <a:lumOff val="40000"/>
                  </a:schemeClr>
                </a:solidFill>
              </a:rPr>
              <a:t>Climax</a:t>
            </a:r>
            <a:r>
              <a:rPr lang="nl-NL" sz="2400" dirty="0" smtClean="0"/>
              <a:t> van het thema van het laatste </a:t>
            </a:r>
            <a:r>
              <a:rPr lang="nl-NL" sz="2400" dirty="0" smtClean="0"/>
              <a:t>oordeel:</a:t>
            </a:r>
          </a:p>
          <a:p>
            <a:pPr marL="0" indent="0">
              <a:buNone/>
            </a:pPr>
            <a:endParaRPr lang="nl-NL" sz="2400" dirty="0" smtClean="0"/>
          </a:p>
          <a:p>
            <a:pPr marL="0" indent="0">
              <a:buNone/>
            </a:pPr>
            <a:r>
              <a:rPr lang="nl-NL" sz="2400" dirty="0" smtClean="0"/>
              <a:t>     Jezus is degene die van God de macht   </a:t>
            </a:r>
          </a:p>
          <a:p>
            <a:pPr marL="0" indent="0">
              <a:buNone/>
            </a:pPr>
            <a:r>
              <a:rPr lang="nl-NL" sz="2400" dirty="0" smtClean="0"/>
              <a:t>     heeft gekregen om te oordelen.</a:t>
            </a:r>
          </a:p>
          <a:p>
            <a:pPr marL="0" indent="0">
              <a:buNone/>
            </a:pPr>
            <a:r>
              <a:rPr lang="nl-NL" sz="2400" dirty="0"/>
              <a:t> </a:t>
            </a:r>
            <a:r>
              <a:rPr lang="nl-NL" sz="2400" dirty="0" smtClean="0"/>
              <a:t>    Dit oordeel door de Mensenzoon wordt,       </a:t>
            </a:r>
          </a:p>
          <a:p>
            <a:pPr marL="0" indent="0">
              <a:buNone/>
            </a:pPr>
            <a:r>
              <a:rPr lang="nl-NL" sz="2400" dirty="0" smtClean="0"/>
              <a:t>     al in het Oude Testament aangekondigd    </a:t>
            </a:r>
          </a:p>
          <a:p>
            <a:pPr marL="0" indent="0">
              <a:buNone/>
            </a:pPr>
            <a:r>
              <a:rPr lang="nl-NL" sz="2400" dirty="0"/>
              <a:t> </a:t>
            </a:r>
            <a:r>
              <a:rPr lang="nl-NL" sz="2400" dirty="0" smtClean="0"/>
              <a:t>    (Daniël 7,13-14 en Jesaja 53,7-12)</a:t>
            </a:r>
          </a:p>
          <a:p>
            <a:pPr marL="0" indent="0">
              <a:buNone/>
            </a:pPr>
            <a:r>
              <a:rPr lang="nl-NL" sz="2400" dirty="0"/>
              <a:t> </a:t>
            </a:r>
            <a:r>
              <a:rPr lang="nl-NL" sz="2400" dirty="0" smtClean="0"/>
              <a:t>     En wordt in het Nieuwe Testament ook      </a:t>
            </a:r>
          </a:p>
          <a:p>
            <a:pPr marL="0" indent="0">
              <a:buNone/>
            </a:pPr>
            <a:r>
              <a:rPr lang="nl-NL" sz="2400" dirty="0" smtClean="0"/>
              <a:t>      vermeld, bijvoorbeeld  in </a:t>
            </a:r>
            <a:r>
              <a:rPr lang="nl-BE" sz="2400" dirty="0" smtClean="0"/>
              <a:t>Johannes </a:t>
            </a:r>
            <a:r>
              <a:rPr lang="nl-BE" sz="2400" dirty="0"/>
              <a:t>22,23: </a:t>
            </a:r>
            <a:endParaRPr lang="nl-BE" sz="2400" dirty="0" smtClean="0"/>
          </a:p>
          <a:p>
            <a:pPr marL="0" indent="0">
              <a:buNone/>
            </a:pPr>
            <a:endParaRPr lang="nl-BE" sz="2400" dirty="0"/>
          </a:p>
          <a:p>
            <a:pPr marL="0" indent="0">
              <a:buNone/>
            </a:pPr>
            <a:r>
              <a:rPr lang="nl-BE" sz="1900" dirty="0" smtClean="0"/>
              <a:t>      "</a:t>
            </a:r>
            <a:r>
              <a:rPr lang="nl-BE" sz="1900" dirty="0"/>
              <a:t>De Vader oordeelt niemand, maar heeft het oordeel </a:t>
            </a:r>
            <a:r>
              <a:rPr lang="nl-BE" sz="1900" dirty="0" smtClean="0"/>
              <a:t>   </a:t>
            </a:r>
          </a:p>
          <a:p>
            <a:pPr marL="0" indent="0">
              <a:buNone/>
            </a:pPr>
            <a:r>
              <a:rPr lang="nl-BE" sz="1900" dirty="0"/>
              <a:t> </a:t>
            </a:r>
            <a:r>
              <a:rPr lang="nl-BE" sz="1900" dirty="0" smtClean="0"/>
              <a:t>       geheel </a:t>
            </a:r>
            <a:r>
              <a:rPr lang="nl-BE" sz="1900" dirty="0"/>
              <a:t>en al in handen van de Zoon gelegd, opdat </a:t>
            </a:r>
            <a:r>
              <a:rPr lang="nl-BE" sz="1900" dirty="0" smtClean="0"/>
              <a:t>   </a:t>
            </a:r>
          </a:p>
          <a:p>
            <a:pPr marL="0" indent="0">
              <a:buNone/>
            </a:pPr>
            <a:r>
              <a:rPr lang="nl-BE" sz="1900" dirty="0"/>
              <a:t> </a:t>
            </a:r>
            <a:r>
              <a:rPr lang="nl-BE" sz="1900" dirty="0" smtClean="0"/>
              <a:t>       allen </a:t>
            </a:r>
            <a:r>
              <a:rPr lang="nl-BE" sz="1900" dirty="0"/>
              <a:t>de Zoon zouden eren zoals zij de Vader eren".</a:t>
            </a:r>
          </a:p>
          <a:p>
            <a:pPr marL="0" indent="0">
              <a:buNone/>
            </a:pPr>
            <a:endParaRPr lang="nl-NL" sz="2400" dirty="0"/>
          </a:p>
          <a:p>
            <a:pPr marL="0" indent="0">
              <a:buNone/>
            </a:pPr>
            <a:endParaRPr lang="nl-NL" sz="2400" dirty="0" smtClean="0">
              <a:solidFill>
                <a:srgbClr val="FFFF00"/>
              </a:solidFill>
            </a:endParaRPr>
          </a:p>
        </p:txBody>
      </p:sp>
      <p:sp>
        <p:nvSpPr>
          <p:cNvPr id="2" name="Titel 1"/>
          <p:cNvSpPr>
            <a:spLocks noGrp="1"/>
          </p:cNvSpPr>
          <p:nvPr>
            <p:ph type="title"/>
          </p:nvPr>
        </p:nvSpPr>
        <p:spPr/>
        <p:txBody>
          <a:bodyPr/>
          <a:lstStyle/>
          <a:p>
            <a:r>
              <a:rPr lang="nl-NL" dirty="0" smtClean="0"/>
              <a:t>Mt </a:t>
            </a:r>
            <a:r>
              <a:rPr lang="nl-NL" dirty="0" smtClean="0"/>
              <a:t>25:31-46</a:t>
            </a:r>
            <a:br>
              <a:rPr lang="nl-NL" dirty="0" smtClean="0"/>
            </a:br>
            <a:r>
              <a:rPr lang="nl-NL" dirty="0"/>
              <a:t/>
            </a:r>
            <a:br>
              <a:rPr lang="nl-NL" dirty="0"/>
            </a:br>
            <a:r>
              <a:rPr lang="nl-NL" dirty="0" smtClean="0"/>
              <a:t>Jezus als oordelaar</a:t>
            </a:r>
            <a:endParaRPr lang="nl-NL" dirty="0"/>
          </a:p>
        </p:txBody>
      </p:sp>
    </p:spTree>
    <p:extLst>
      <p:ext uri="{BB962C8B-B14F-4D97-AF65-F5344CB8AC3E}">
        <p14:creationId xmlns:p14="http://schemas.microsoft.com/office/powerpoint/2010/main" val="3045268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Mt 25:31-46</a:t>
            </a:r>
            <a:br>
              <a:rPr lang="nl-NL" dirty="0"/>
            </a:br>
            <a:r>
              <a:rPr lang="nl-NL" dirty="0"/>
              <a:t/>
            </a:r>
            <a:br>
              <a:rPr lang="nl-NL" dirty="0"/>
            </a:br>
            <a:r>
              <a:rPr lang="nl-NL" dirty="0" smtClean="0"/>
              <a:t>criterium voor het oordeel</a:t>
            </a:r>
            <a:endParaRPr lang="nl-BE" dirty="0"/>
          </a:p>
        </p:txBody>
      </p:sp>
      <p:sp>
        <p:nvSpPr>
          <p:cNvPr id="4" name="Rechthoek 3"/>
          <p:cNvSpPr/>
          <p:nvPr/>
        </p:nvSpPr>
        <p:spPr>
          <a:xfrm>
            <a:off x="3143196" y="956316"/>
            <a:ext cx="5500255" cy="4247317"/>
          </a:xfrm>
          <a:prstGeom prst="rect">
            <a:avLst/>
          </a:prstGeom>
        </p:spPr>
        <p:txBody>
          <a:bodyPr wrap="square">
            <a:spAutoFit/>
          </a:bodyPr>
          <a:lstStyle/>
          <a:p>
            <a:r>
              <a:rPr lang="nl-NL" sz="2200" i="1" dirty="0"/>
              <a:t>Openbaring  van het </a:t>
            </a:r>
            <a:r>
              <a:rPr lang="nl-NL" sz="2200" b="1" i="1" dirty="0">
                <a:solidFill>
                  <a:schemeClr val="accent3">
                    <a:lumMod val="60000"/>
                    <a:lumOff val="40000"/>
                  </a:schemeClr>
                </a:solidFill>
              </a:rPr>
              <a:t>criterium </a:t>
            </a:r>
            <a:r>
              <a:rPr lang="nl-NL" sz="2200" i="1" dirty="0"/>
              <a:t>waarop het </a:t>
            </a:r>
            <a:r>
              <a:rPr lang="nl-NL" sz="2200" i="1" dirty="0" smtClean="0"/>
              <a:t>oordeel </a:t>
            </a:r>
            <a:r>
              <a:rPr lang="nl-NL" sz="2200" i="1" dirty="0"/>
              <a:t>is gebaseerd: </a:t>
            </a:r>
          </a:p>
          <a:p>
            <a:pPr marL="1257300" lvl="2" indent="-342900">
              <a:buFont typeface="Arial" panose="020B0604020202020204" pitchFamily="34" charset="0"/>
              <a:buChar char="•"/>
            </a:pPr>
            <a:r>
              <a:rPr lang="nl-NL" sz="2200" i="1" dirty="0"/>
              <a:t>heb je </a:t>
            </a:r>
            <a:r>
              <a:rPr lang="nl-NL" sz="2200" b="1" i="1" dirty="0">
                <a:solidFill>
                  <a:schemeClr val="accent3">
                    <a:lumMod val="60000"/>
                    <a:lumOff val="40000"/>
                  </a:schemeClr>
                </a:solidFill>
              </a:rPr>
              <a:t>Jezus nagevolgd </a:t>
            </a:r>
            <a:r>
              <a:rPr lang="nl-NL" sz="2200" i="1" dirty="0"/>
              <a:t>als helper van mensen in </a:t>
            </a:r>
            <a:r>
              <a:rPr lang="nl-NL" sz="2200" b="1" i="1" dirty="0"/>
              <a:t>nood </a:t>
            </a:r>
            <a:r>
              <a:rPr lang="nl-NL" sz="2200" b="1" i="1" dirty="0">
                <a:solidFill>
                  <a:schemeClr val="accent3">
                    <a:lumMod val="60000"/>
                    <a:lumOff val="40000"/>
                  </a:schemeClr>
                </a:solidFill>
              </a:rPr>
              <a:t>op basis van de talenten</a:t>
            </a:r>
            <a:r>
              <a:rPr lang="nl-NL" sz="2200" i="1" dirty="0">
                <a:solidFill>
                  <a:schemeClr val="accent3">
                    <a:lumMod val="60000"/>
                    <a:lumOff val="40000"/>
                  </a:schemeClr>
                </a:solidFill>
              </a:rPr>
              <a:t> </a:t>
            </a:r>
            <a:r>
              <a:rPr lang="nl-NL" sz="2200" i="1" dirty="0"/>
              <a:t>die je kreeg</a:t>
            </a:r>
            <a:r>
              <a:rPr lang="nl-NL" sz="2200" i="1" dirty="0" smtClean="0"/>
              <a:t>?</a:t>
            </a:r>
          </a:p>
          <a:p>
            <a:pPr lvl="2"/>
            <a:endParaRPr lang="nl-NL" sz="2200" i="1" dirty="0"/>
          </a:p>
          <a:p>
            <a:pPr marL="1257300" lvl="2" indent="-342900">
              <a:buFont typeface="Arial" panose="020B0604020202020204" pitchFamily="34" charset="0"/>
              <a:buChar char="•"/>
            </a:pPr>
            <a:r>
              <a:rPr lang="nl-NL" sz="2200" i="1" dirty="0"/>
              <a:t>heb je je gehouden aan het </a:t>
            </a:r>
            <a:r>
              <a:rPr lang="nl-NL" sz="2200" b="1" i="1" dirty="0">
                <a:solidFill>
                  <a:schemeClr val="accent3">
                    <a:lumMod val="60000"/>
                    <a:lumOff val="40000"/>
                  </a:schemeClr>
                </a:solidFill>
              </a:rPr>
              <a:t>dubbelgebod</a:t>
            </a:r>
            <a:r>
              <a:rPr lang="nl-NL" sz="2200" i="1" dirty="0"/>
              <a:t>? </a:t>
            </a:r>
          </a:p>
          <a:p>
            <a:r>
              <a:rPr lang="nl-NL" i="1" dirty="0"/>
              <a:t>‘Heb de  Heer, uw God, lief met heel uw hart en met heel uw ziel en met heel uw verstand. </a:t>
            </a:r>
          </a:p>
          <a:p>
            <a:r>
              <a:rPr lang="nl-NL" i="1" dirty="0"/>
              <a:t>Heb uw naaste lief als uzelf.’ </a:t>
            </a:r>
          </a:p>
          <a:p>
            <a:r>
              <a:rPr lang="nl-NL" i="1" dirty="0"/>
              <a:t>(Matthe</a:t>
            </a:r>
            <a:r>
              <a:rPr lang="nl-NL" i="1" dirty="0">
                <a:cs typeface="Arial"/>
              </a:rPr>
              <a:t>üs 22, 37-39)</a:t>
            </a:r>
            <a:endParaRPr lang="nl-NL" i="1" dirty="0"/>
          </a:p>
          <a:p>
            <a:r>
              <a:rPr lang="nl-NL" sz="2200" i="1" dirty="0"/>
              <a:t>     </a:t>
            </a:r>
            <a:endParaRPr lang="nl-NL" sz="2200" i="1" dirty="0">
              <a:solidFill>
                <a:srgbClr val="FFFF00"/>
              </a:solidFill>
            </a:endParaRPr>
          </a:p>
        </p:txBody>
      </p:sp>
    </p:spTree>
    <p:extLst>
      <p:ext uri="{BB962C8B-B14F-4D97-AF65-F5344CB8AC3E}">
        <p14:creationId xmlns:p14="http://schemas.microsoft.com/office/powerpoint/2010/main" val="424324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3567267" y="797189"/>
            <a:ext cx="5341205" cy="5603611"/>
          </a:xfrm>
        </p:spPr>
        <p:txBody>
          <a:bodyPr>
            <a:normAutofit fontScale="32500" lnSpcReduction="20000"/>
          </a:bodyPr>
          <a:lstStyle/>
          <a:p>
            <a:r>
              <a:rPr lang="nl-BE" sz="6800" dirty="0" smtClean="0"/>
              <a:t>De daden van liefde en barmhartigheid in vers 35 en 36, zijn een </a:t>
            </a:r>
            <a:r>
              <a:rPr lang="nl-BE" sz="6800" dirty="0" smtClean="0">
                <a:solidFill>
                  <a:schemeClr val="accent3">
                    <a:lumMod val="60000"/>
                    <a:lumOff val="40000"/>
                  </a:schemeClr>
                </a:solidFill>
              </a:rPr>
              <a:t>natuurlijk antwoord</a:t>
            </a:r>
            <a:r>
              <a:rPr lang="nl-BE" sz="6800" dirty="0" smtClean="0"/>
              <a:t> op de liefde van de Vader. Ze gebeuren spontaan en als vanzelf.</a:t>
            </a:r>
            <a:r>
              <a:rPr lang="nl-NL" sz="6800" dirty="0" smtClean="0"/>
              <a:t> </a:t>
            </a:r>
          </a:p>
          <a:p>
            <a:r>
              <a:rPr lang="nl-NL" sz="6800" dirty="0" smtClean="0">
                <a:sym typeface="Wingdings"/>
              </a:rPr>
              <a:t>Iets wat iemand doet voor </a:t>
            </a:r>
            <a:r>
              <a:rPr lang="nl-NL" sz="6800" dirty="0" smtClean="0">
                <a:cs typeface="Browallia New" panose="020B0604020202020204" pitchFamily="34" charset="-34"/>
                <a:sym typeface="Wingdings"/>
              </a:rPr>
              <a:t>één</a:t>
            </a:r>
            <a:r>
              <a:rPr lang="nl-NL" sz="6800" dirty="0" smtClean="0">
                <a:sym typeface="Wingdings"/>
              </a:rPr>
              <a:t> van de minste van mijn broeders, voor een kind van God, heeft dat gedaan voor Jezus zelf (vers 40)</a:t>
            </a:r>
          </a:p>
          <a:p>
            <a:r>
              <a:rPr lang="nl-NL" sz="6800" dirty="0" smtClean="0">
                <a:sym typeface="Wingdings"/>
              </a:rPr>
              <a:t>De ontvangers van barmhartigheid: </a:t>
            </a:r>
            <a:r>
              <a:rPr lang="nl-NL" sz="6800" b="1" dirty="0" smtClean="0">
                <a:solidFill>
                  <a:schemeClr val="accent3">
                    <a:lumMod val="60000"/>
                    <a:lumOff val="40000"/>
                  </a:schemeClr>
                </a:solidFill>
                <a:sym typeface="Wingdings"/>
              </a:rPr>
              <a:t>zeer wijd</a:t>
            </a:r>
            <a:r>
              <a:rPr lang="nl-NL" sz="6800" dirty="0" smtClean="0">
                <a:sym typeface="Wingdings"/>
              </a:rPr>
              <a:t>, allen voor wie de zon opgaat, rechtvaardigen en onrechtvaardigen</a:t>
            </a:r>
          </a:p>
          <a:p>
            <a:r>
              <a:rPr lang="nl-NL" sz="6800" dirty="0" smtClean="0">
                <a:sym typeface="Wingdings"/>
              </a:rPr>
              <a:t>Door de werken van barmhartigheid </a:t>
            </a:r>
          </a:p>
          <a:p>
            <a:pPr marL="0" indent="0">
              <a:buNone/>
            </a:pPr>
            <a:r>
              <a:rPr lang="nl-NL" sz="6800" dirty="0">
                <a:sym typeface="Wingdings"/>
              </a:rPr>
              <a:t> </a:t>
            </a:r>
            <a:r>
              <a:rPr lang="nl-NL" sz="6800" dirty="0" smtClean="0">
                <a:sym typeface="Wingdings"/>
              </a:rPr>
              <a:t>    getuigen rechtvaardigen van het Rijk van</a:t>
            </a:r>
          </a:p>
          <a:p>
            <a:pPr marL="0" indent="0">
              <a:buNone/>
            </a:pPr>
            <a:r>
              <a:rPr lang="nl-NL" sz="6800" dirty="0">
                <a:sym typeface="Wingdings"/>
              </a:rPr>
              <a:t> </a:t>
            </a:r>
            <a:r>
              <a:rPr lang="nl-NL" sz="6800" dirty="0" smtClean="0">
                <a:sym typeface="Wingdings"/>
              </a:rPr>
              <a:t>    God.</a:t>
            </a:r>
          </a:p>
          <a:p>
            <a:pPr marL="0" indent="0">
              <a:buNone/>
            </a:pPr>
            <a:r>
              <a:rPr lang="nl-NL" sz="6800" dirty="0">
                <a:sym typeface="Wingdings"/>
              </a:rPr>
              <a:t> </a:t>
            </a:r>
            <a:r>
              <a:rPr lang="nl-NL" sz="6800" dirty="0" smtClean="0">
                <a:sym typeface="Wingdings"/>
              </a:rPr>
              <a:t>    Door deze daden van liefde kunnen zij </a:t>
            </a:r>
          </a:p>
          <a:p>
            <a:pPr marL="0" indent="0">
              <a:buNone/>
            </a:pPr>
            <a:r>
              <a:rPr lang="nl-NL" sz="6800" dirty="0">
                <a:sym typeface="Wingdings"/>
              </a:rPr>
              <a:t> </a:t>
            </a:r>
            <a:r>
              <a:rPr lang="nl-NL" sz="6800" dirty="0" smtClean="0">
                <a:sym typeface="Wingdings"/>
              </a:rPr>
              <a:t>    anderen ertoe  brengen  te  antwoorden </a:t>
            </a:r>
          </a:p>
          <a:p>
            <a:pPr marL="0" indent="0">
              <a:buNone/>
            </a:pPr>
            <a:r>
              <a:rPr lang="nl-NL" sz="6800" dirty="0">
                <a:sym typeface="Wingdings"/>
              </a:rPr>
              <a:t> </a:t>
            </a:r>
            <a:r>
              <a:rPr lang="nl-NL" sz="6800" dirty="0" smtClean="0">
                <a:sym typeface="Wingdings"/>
              </a:rPr>
              <a:t>    op de liefde van de Vader.</a:t>
            </a:r>
          </a:p>
          <a:p>
            <a:pPr marL="0" indent="0">
              <a:buNone/>
            </a:pPr>
            <a:endParaRPr lang="nl-NL" sz="6800" dirty="0" smtClean="0"/>
          </a:p>
          <a:p>
            <a:endParaRPr lang="nl-NL" sz="2400" dirty="0" smtClean="0">
              <a:sym typeface="Wingdings"/>
            </a:endParaRPr>
          </a:p>
          <a:p>
            <a:endParaRPr lang="nl-NL" sz="2400" dirty="0"/>
          </a:p>
          <a:p>
            <a:pPr marL="0" indent="0">
              <a:buNone/>
            </a:pPr>
            <a:endParaRPr lang="nl-BE" sz="5500" dirty="0" smtClean="0"/>
          </a:p>
        </p:txBody>
      </p:sp>
      <p:sp>
        <p:nvSpPr>
          <p:cNvPr id="3" name="Titel 2"/>
          <p:cNvSpPr>
            <a:spLocks noGrp="1"/>
          </p:cNvSpPr>
          <p:nvPr>
            <p:ph type="title"/>
          </p:nvPr>
        </p:nvSpPr>
        <p:spPr/>
        <p:txBody>
          <a:bodyPr/>
          <a:lstStyle/>
          <a:p>
            <a:r>
              <a:rPr lang="nl-NL" dirty="0"/>
              <a:t>Mt 25:31-46</a:t>
            </a:r>
            <a:br>
              <a:rPr lang="nl-NL" dirty="0"/>
            </a:br>
            <a:r>
              <a:rPr lang="nl-NL" dirty="0"/>
              <a:t/>
            </a:r>
            <a:br>
              <a:rPr lang="nl-NL" dirty="0"/>
            </a:br>
            <a:r>
              <a:rPr lang="nl-NL" dirty="0"/>
              <a:t>criterium voor het oordeel</a:t>
            </a:r>
            <a:endParaRPr lang="nl-BE" dirty="0"/>
          </a:p>
        </p:txBody>
      </p:sp>
    </p:spTree>
    <p:extLst>
      <p:ext uri="{BB962C8B-B14F-4D97-AF65-F5344CB8AC3E}">
        <p14:creationId xmlns:p14="http://schemas.microsoft.com/office/powerpoint/2010/main" val="1429453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489" y="1191902"/>
            <a:ext cx="6740517" cy="468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sz="quarter" idx="13"/>
          </p:nvPr>
        </p:nvSpPr>
        <p:spPr/>
        <p:txBody>
          <a:bodyPr/>
          <a:lstStyle/>
          <a:p>
            <a:endParaRPr lang="nl-BE"/>
          </a:p>
        </p:txBody>
      </p:sp>
    </p:spTree>
    <p:extLst>
      <p:ext uri="{BB962C8B-B14F-4D97-AF65-F5344CB8AC3E}">
        <p14:creationId xmlns:p14="http://schemas.microsoft.com/office/powerpoint/2010/main" val="3386182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p:txBody>
          <a:bodyPr/>
          <a:lstStyle/>
          <a:p>
            <a:r>
              <a:rPr lang="nl-NL" sz="2200" dirty="0" smtClean="0"/>
              <a:t>de verkondiging van het goede nieuws van het Rijk Gods aan alle volken: </a:t>
            </a:r>
          </a:p>
          <a:p>
            <a:pPr marL="0" indent="0">
              <a:buNone/>
            </a:pPr>
            <a:r>
              <a:rPr lang="nl-NL" dirty="0" smtClean="0"/>
              <a:t> ‘Pas als het goede nieuws over het Koninkrijk in de hele wereld wordt verkondigd als getuigenis voor alle volken, zal het einde komen.’  (Mt, 24,14)</a:t>
            </a:r>
          </a:p>
          <a:p>
            <a:pPr marL="0" indent="0">
              <a:buNone/>
            </a:pPr>
            <a:r>
              <a:rPr lang="nl-NL" dirty="0"/>
              <a:t>	</a:t>
            </a:r>
          </a:p>
          <a:p>
            <a:r>
              <a:rPr lang="nl-NL" sz="2200" dirty="0"/>
              <a:t>Oordeel komt </a:t>
            </a:r>
            <a:r>
              <a:rPr lang="nl-NL" sz="2200" dirty="0" smtClean="0"/>
              <a:t>pas na </a:t>
            </a:r>
            <a:r>
              <a:rPr lang="nl-NL" sz="2200" dirty="0"/>
              <a:t>het antwoord op het goede </a:t>
            </a:r>
            <a:r>
              <a:rPr lang="nl-NL" sz="2200" dirty="0" smtClean="0"/>
              <a:t>nieuws. </a:t>
            </a:r>
            <a:endParaRPr lang="nl-NL" sz="2200" dirty="0"/>
          </a:p>
          <a:p>
            <a:pPr marL="0" indent="0">
              <a:buNone/>
            </a:pPr>
            <a:endParaRPr lang="nl-NL" dirty="0"/>
          </a:p>
        </p:txBody>
      </p:sp>
      <p:sp>
        <p:nvSpPr>
          <p:cNvPr id="2" name="Titel 1"/>
          <p:cNvSpPr>
            <a:spLocks noGrp="1"/>
          </p:cNvSpPr>
          <p:nvPr>
            <p:ph type="title"/>
          </p:nvPr>
        </p:nvSpPr>
        <p:spPr/>
        <p:txBody>
          <a:bodyPr/>
          <a:lstStyle/>
          <a:p>
            <a:r>
              <a:rPr lang="nl-NL" dirty="0" smtClean="0"/>
              <a:t>Mt </a:t>
            </a:r>
            <a:r>
              <a:rPr lang="nl-NL" dirty="0" smtClean="0"/>
              <a:t>25,35-36</a:t>
            </a:r>
            <a:br>
              <a:rPr lang="nl-NL" dirty="0" smtClean="0"/>
            </a:br>
            <a:r>
              <a:rPr lang="nl-NL" dirty="0"/>
              <a:t/>
            </a:r>
            <a:br>
              <a:rPr lang="nl-NL" dirty="0"/>
            </a:br>
            <a:r>
              <a:rPr lang="nl-NL" dirty="0" smtClean="0"/>
              <a:t>oordeel komt pas na…</a:t>
            </a:r>
            <a:endParaRPr lang="nl-NL" dirty="0"/>
          </a:p>
        </p:txBody>
      </p:sp>
    </p:spTree>
    <p:extLst>
      <p:ext uri="{BB962C8B-B14F-4D97-AF65-F5344CB8AC3E}">
        <p14:creationId xmlns:p14="http://schemas.microsoft.com/office/powerpoint/2010/main" val="378949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3"/>
          </p:nvPr>
        </p:nvSpPr>
        <p:spPr>
          <a:xfrm>
            <a:off x="3456431" y="1545335"/>
            <a:ext cx="4787024" cy="4495247"/>
          </a:xfrm>
        </p:spPr>
        <p:txBody>
          <a:bodyPr>
            <a:normAutofit fontScale="92500" lnSpcReduction="20000"/>
          </a:bodyPr>
          <a:lstStyle/>
          <a:p>
            <a:pPr marL="0" indent="0">
              <a:buNone/>
            </a:pPr>
            <a:r>
              <a:rPr lang="nl-NL" sz="2400" dirty="0" smtClean="0"/>
              <a:t>Jezus zal als een herder bokken en schapen scheiden bij het laatste oordeel</a:t>
            </a:r>
          </a:p>
          <a:p>
            <a:pPr marL="0" indent="0">
              <a:buNone/>
            </a:pPr>
            <a:endParaRPr lang="nl-NL" sz="2400" dirty="0" smtClean="0"/>
          </a:p>
          <a:p>
            <a:pPr marL="0" indent="0">
              <a:buNone/>
            </a:pPr>
            <a:r>
              <a:rPr lang="nl-NL" sz="2400" dirty="0" smtClean="0"/>
              <a:t>In het Oude Testament:</a:t>
            </a:r>
            <a:endParaRPr lang="nl-NL" sz="2400" dirty="0"/>
          </a:p>
          <a:p>
            <a:r>
              <a:rPr lang="nl-NL" sz="2400" dirty="0" smtClean="0"/>
              <a:t>Bokken gebruikt voor slechte leiders</a:t>
            </a:r>
          </a:p>
          <a:p>
            <a:r>
              <a:rPr lang="nl-NL" sz="2400" dirty="0" smtClean="0"/>
              <a:t>Schapen als het volk van God</a:t>
            </a:r>
          </a:p>
          <a:p>
            <a:pPr marL="0" indent="0">
              <a:buNone/>
            </a:pPr>
            <a:endParaRPr lang="nl-NL" sz="2400" dirty="0"/>
          </a:p>
          <a:p>
            <a:pPr marL="0" indent="0">
              <a:buNone/>
            </a:pPr>
            <a:r>
              <a:rPr lang="nl-NL" sz="2400" dirty="0" smtClean="0"/>
              <a:t>Hier:</a:t>
            </a:r>
          </a:p>
          <a:p>
            <a:r>
              <a:rPr lang="nl-NL" sz="2400" dirty="0" smtClean="0"/>
              <a:t>Bokken: onrechtvaardigen, mensen die tekortgeschoten zijn in hun dienstbaarheid aan anderen</a:t>
            </a:r>
          </a:p>
          <a:p>
            <a:r>
              <a:rPr lang="nl-NL" sz="2400" dirty="0" smtClean="0"/>
              <a:t>Schapen: rechtvaardigen, mensen die het dubbelgebod gestalte hebben gegeven</a:t>
            </a:r>
            <a:endParaRPr lang="nl-NL" sz="2400" dirty="0"/>
          </a:p>
        </p:txBody>
      </p:sp>
      <p:sp>
        <p:nvSpPr>
          <p:cNvPr id="2" name="Titel 1"/>
          <p:cNvSpPr>
            <a:spLocks noGrp="1"/>
          </p:cNvSpPr>
          <p:nvPr>
            <p:ph type="title"/>
          </p:nvPr>
        </p:nvSpPr>
        <p:spPr/>
        <p:txBody>
          <a:bodyPr/>
          <a:lstStyle/>
          <a:p>
            <a:r>
              <a:rPr lang="nl-NL" dirty="0"/>
              <a:t>Mt 25,35-36</a:t>
            </a:r>
            <a:br>
              <a:rPr lang="nl-NL" dirty="0"/>
            </a:br>
            <a:r>
              <a:rPr lang="nl-NL" dirty="0"/>
              <a:t/>
            </a:r>
            <a:br>
              <a:rPr lang="nl-NL" dirty="0"/>
            </a:br>
            <a:r>
              <a:rPr lang="nl-NL" dirty="0" smtClean="0"/>
              <a:t>Bokken </a:t>
            </a:r>
            <a:r>
              <a:rPr lang="nl-NL" dirty="0" smtClean="0"/>
              <a:t>en schapen</a:t>
            </a:r>
            <a:endParaRPr lang="nl-NL" dirty="0"/>
          </a:p>
        </p:txBody>
      </p:sp>
      <p:pic>
        <p:nvPicPr>
          <p:cNvPr id="5" name="Tijdelijke aanduiding voor inhoud 3"/>
          <p:cNvPicPr>
            <a:picLocks noChangeAspect="1"/>
          </p:cNvPicPr>
          <p:nvPr/>
        </p:nvPicPr>
        <p:blipFill rotWithShape="1">
          <a:blip r:embed="rId2"/>
          <a:srcRect l="-48" t="1057" r="-1651" b="-1057"/>
          <a:stretch/>
        </p:blipFill>
        <p:spPr>
          <a:xfrm>
            <a:off x="179303" y="3048607"/>
            <a:ext cx="3379823" cy="2231769"/>
          </a:xfrm>
          <a:prstGeom prst="rect">
            <a:avLst/>
          </a:prstGeom>
        </p:spPr>
      </p:pic>
    </p:spTree>
    <p:extLst>
      <p:ext uri="{BB962C8B-B14F-4D97-AF65-F5344CB8AC3E}">
        <p14:creationId xmlns:p14="http://schemas.microsoft.com/office/powerpoint/2010/main" val="360955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LOGO barmhartigheid.eps"/>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67770" y="1544638"/>
            <a:ext cx="2400772" cy="3886200"/>
          </a:xfrm>
        </p:spPr>
      </p:pic>
      <p:sp>
        <p:nvSpPr>
          <p:cNvPr id="2" name="Titel 1"/>
          <p:cNvSpPr>
            <a:spLocks noGrp="1"/>
          </p:cNvSpPr>
          <p:nvPr>
            <p:ph type="title"/>
          </p:nvPr>
        </p:nvSpPr>
        <p:spPr/>
        <p:txBody>
          <a:bodyPr/>
          <a:lstStyle/>
          <a:p>
            <a:r>
              <a:rPr lang="nl-NL" dirty="0" smtClean="0"/>
              <a:t>Barmhartigheid </a:t>
            </a:r>
            <a:endParaRPr lang="nl-NL" dirty="0"/>
          </a:p>
        </p:txBody>
      </p:sp>
    </p:spTree>
    <p:extLst>
      <p:ext uri="{BB962C8B-B14F-4D97-AF65-F5344CB8AC3E}">
        <p14:creationId xmlns:p14="http://schemas.microsoft.com/office/powerpoint/2010/main" val="4215171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TM01859861[[fn=Beurspresentatie]]</Template>
  <TotalTime>1056</TotalTime>
  <Words>957</Words>
  <Application>Microsoft Office PowerPoint</Application>
  <PresentationFormat>Diavoorstelling (4:3)</PresentationFormat>
  <Paragraphs>129</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Tradeshow</vt:lpstr>
      <vt:lpstr>Het oordeel van de mensenzoon</vt:lpstr>
      <vt:lpstr>Wat raakt je in de tekst?</vt:lpstr>
      <vt:lpstr>Mt 25:31-46  Jezus als oordelaar</vt:lpstr>
      <vt:lpstr>Mt 25:31-46  criterium voor het oordeel</vt:lpstr>
      <vt:lpstr>Mt 25:31-46  criterium voor het oordeel</vt:lpstr>
      <vt:lpstr>PowerPoint-presentatie</vt:lpstr>
      <vt:lpstr>Mt 25,35-36  oordeel komt pas na…</vt:lpstr>
      <vt:lpstr>Mt 25,35-36  Bokken en schapen</vt:lpstr>
      <vt:lpstr>Barmhartigheid </vt:lpstr>
      <vt:lpstr>Barmhartig-heid</vt:lpstr>
      <vt:lpstr>Barmhartigheid vandaag </vt:lpstr>
      <vt:lpstr>Barmhartig-heid is…</vt:lpstr>
      <vt:lpstr>Barmhartigheid is…</vt:lpstr>
      <vt:lpstr>PowerPoint-presentatie</vt:lpstr>
      <vt:lpstr>Zeven werken</vt:lpstr>
      <vt:lpstr>Aan het werk</vt:lpstr>
      <vt:lpstr>PowerPoint-presentatie</vt:lpstr>
      <vt:lpstr>Aan het werk</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Christa</dc:creator>
  <cp:lastModifiedBy>Vuurens Anke</cp:lastModifiedBy>
  <cp:revision>36</cp:revision>
  <cp:lastPrinted>2016-04-20T09:12:47Z</cp:lastPrinted>
  <dcterms:created xsi:type="dcterms:W3CDTF">2016-01-23T08:10:58Z</dcterms:created>
  <dcterms:modified xsi:type="dcterms:W3CDTF">2016-04-20T09:44:04Z</dcterms:modified>
</cp:coreProperties>
</file>