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62" r:id="rId3"/>
    <p:sldId id="261" r:id="rId4"/>
    <p:sldId id="257" r:id="rId5"/>
    <p:sldId id="259" r:id="rId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9/1/2023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15113" y="1226575"/>
            <a:ext cx="4016188" cy="2150595"/>
          </a:xfrm>
        </p:spPr>
        <p:txBody>
          <a:bodyPr>
            <a:normAutofit/>
          </a:bodyPr>
          <a:lstStyle/>
          <a:p>
            <a:pPr algn="l"/>
            <a:r>
              <a:rPr lang="nl-BE" sz="6600" dirty="0" err="1"/>
              <a:t>Ruach</a:t>
            </a:r>
            <a:endParaRPr lang="nl-BE" sz="6600" dirty="0"/>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3" y="3746098"/>
            <a:ext cx="2868706" cy="1563219"/>
          </a:xfrm>
        </p:spPr>
        <p:txBody>
          <a:bodyPr>
            <a:normAutofit/>
          </a:bodyPr>
          <a:lstStyle/>
          <a:p>
            <a:r>
              <a:rPr lang="nl-BE" sz="3600" dirty="0"/>
              <a:t>Welkom</a:t>
            </a: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2">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7013359" y="6553200"/>
            <a:ext cx="3226016" cy="276999"/>
          </a:xfrm>
          <a:prstGeom prst="rect">
            <a:avLst/>
          </a:prstGeom>
          <a:noFill/>
        </p:spPr>
        <p:txBody>
          <a:bodyPr wrap="square" rtlCol="0">
            <a:spAutoFit/>
          </a:bodyPr>
          <a:lstStyle/>
          <a:p>
            <a:r>
              <a:rPr lang="nl-BE" sz="1200" i="1" dirty="0"/>
              <a:t>Dialoog 1 door Jana </a:t>
            </a:r>
            <a:r>
              <a:rPr lang="nl-BE" sz="1200" i="1" dirty="0" err="1"/>
              <a:t>Binon</a:t>
            </a:r>
            <a:r>
              <a:rPr lang="nl-BE" sz="1200" i="1" dirty="0"/>
              <a:t> - inwezig.be</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lstStyle/>
          <a:p>
            <a:r>
              <a:rPr lang="nl-BE" dirty="0"/>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lstStyle/>
          <a:p>
            <a:r>
              <a:rPr lang="nl-BE" dirty="0"/>
              <a:t>Landen bij elkaar</a:t>
            </a:r>
          </a:p>
          <a:p>
            <a:r>
              <a:rPr lang="nl-BE" dirty="0"/>
              <a:t>Landen bij de Heer: Gebed en stilte-moment</a:t>
            </a:r>
          </a:p>
          <a:p>
            <a:r>
              <a:rPr lang="nl-BE" dirty="0"/>
              <a:t>Stilstaan bij een bijbelfragment en drie vragen</a:t>
            </a:r>
          </a:p>
          <a:p>
            <a:r>
              <a:rPr lang="nl-BE" dirty="0"/>
              <a:t>Eerste deelronde: spreken en luisteren vanuit het hart</a:t>
            </a:r>
          </a:p>
          <a:p>
            <a:r>
              <a:rPr lang="nl-BE" dirty="0"/>
              <a:t>Tweede deelronde: antwoorden vanuit het hart</a:t>
            </a:r>
          </a:p>
          <a:p>
            <a:r>
              <a:rPr lang="nl-BE" dirty="0"/>
              <a:t>Derde deelronde: een bede of wens formuleren</a:t>
            </a:r>
          </a:p>
          <a:p>
            <a:r>
              <a:rPr lang="nl-BE" dirty="0"/>
              <a:t>Afsluitend handenritueel en gezamenlijk gebed</a:t>
            </a:r>
          </a:p>
        </p:txBody>
      </p: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1069848" y="1"/>
            <a:ext cx="9634011" cy="6858000"/>
          </a:xfrm>
        </p:spPr>
        <p:txBody>
          <a:bodyPr>
            <a:normAutofit fontScale="77500" lnSpcReduction="20000"/>
          </a:bodyPr>
          <a:lstStyle/>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Heer, raak mij aan met uw adem,</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reik mij uw stralend licht,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wijs mij nieuwe wegen,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geef op uw waarheid zicht.</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Raak met uw adem mijn onrust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tot ik de rust hervind.</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Al mijn wonden heelt Gij:</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Gij ziet in mij uw kind.</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Wees ook de Geest die mij aanvuurt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en al mijn twijfels bant.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Als geroepen kom ik:</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mijn tijd is in uw hand.</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Kom en doorstraal mijn dagen,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Geest van God uitgegaan,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die mijn ogen opent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voor wie nu naast mij staan.</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Heer, raak ons aan met uw adem,</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geef ons een vergezicht!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Draag ons op uw vleugels,</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zegen ons met uw licht!</a:t>
            </a:r>
          </a:p>
          <a:p>
            <a:pPr marL="0" indent="0">
              <a:spcBef>
                <a:spcPts val="450"/>
              </a:spcBef>
              <a:spcAft>
                <a:spcPts val="900"/>
              </a:spcAft>
              <a:buNone/>
            </a:pPr>
            <a:r>
              <a:rPr lang="nl-BE" sz="1200" dirty="0">
                <a:solidFill>
                  <a:srgbClr val="000000"/>
                </a:solidFill>
                <a:latin typeface="Times New Roman" panose="02020603050405020304" pitchFamily="18" charset="0"/>
                <a:ea typeface="Times New Roman" panose="02020603050405020304" pitchFamily="18" charset="0"/>
              </a:rPr>
              <a:t>Bron: Christiane </a:t>
            </a:r>
            <a:r>
              <a:rPr lang="nl-BE" sz="1200" dirty="0" err="1">
                <a:solidFill>
                  <a:srgbClr val="000000"/>
                </a:solidFill>
                <a:latin typeface="Times New Roman" panose="02020603050405020304" pitchFamily="18" charset="0"/>
                <a:ea typeface="Times New Roman" panose="02020603050405020304" pitchFamily="18" charset="0"/>
              </a:rPr>
              <a:t>Berkvens-Stevelinck</a:t>
            </a:r>
            <a:r>
              <a:rPr lang="nl-BE" sz="1200" dirty="0">
                <a:solidFill>
                  <a:srgbClr val="000000"/>
                </a:solidFill>
                <a:latin typeface="Times New Roman" panose="02020603050405020304" pitchFamily="18" charset="0"/>
                <a:ea typeface="Times New Roman" panose="02020603050405020304" pitchFamily="18" charset="0"/>
              </a:rPr>
              <a:t> en Sytze de Vries, </a:t>
            </a:r>
            <a:r>
              <a:rPr lang="nl-BE" sz="1200" i="1" dirty="0">
                <a:solidFill>
                  <a:srgbClr val="000000"/>
                </a:solidFill>
                <a:latin typeface="Times New Roman" panose="02020603050405020304" pitchFamily="18" charset="0"/>
                <a:ea typeface="Times New Roman" panose="02020603050405020304" pitchFamily="18" charset="0"/>
              </a:rPr>
              <a:t>Vieren &amp; Brevieren. Liturgische bouwstenen voor kleine geloofsgemeenschappen,</a:t>
            </a:r>
            <a:r>
              <a:rPr lang="nl-BE" sz="1200" dirty="0">
                <a:solidFill>
                  <a:srgbClr val="000000"/>
                </a:solidFill>
                <a:latin typeface="Times New Roman" panose="02020603050405020304" pitchFamily="18" charset="0"/>
                <a:ea typeface="Times New Roman" panose="02020603050405020304" pitchFamily="18" charset="0"/>
              </a:rPr>
              <a:t> Meinema, Zoetermeer, 2009.</a:t>
            </a:r>
            <a:endParaRPr lang="nl-BE" sz="1500" dirty="0">
              <a:effectLst/>
              <a:latin typeface="Times New Roman" panose="02020603050405020304" pitchFamily="18" charset="0"/>
              <a:ea typeface="Times New Roman" panose="02020603050405020304" pitchFamily="18" charset="0"/>
            </a:endParaRPr>
          </a:p>
          <a:p>
            <a:pPr marL="0" indent="0">
              <a:buNone/>
            </a:pPr>
            <a:endParaRPr lang="nl-BE" dirty="0"/>
          </a:p>
        </p:txBody>
      </p:sp>
    </p:spTree>
    <p:extLst>
      <p:ext uri="{BB962C8B-B14F-4D97-AF65-F5344CB8AC3E}">
        <p14:creationId xmlns:p14="http://schemas.microsoft.com/office/powerpoint/2010/main" val="214527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8689" y="177311"/>
            <a:ext cx="8664793" cy="3154998"/>
          </a:xfrm>
        </p:spPr>
        <p:txBody>
          <a:bodyPr>
            <a:normAutofit fontScale="92500"/>
          </a:bodyPr>
          <a:lstStyle/>
          <a:p>
            <a:pPr marL="0" indent="0">
              <a:buNone/>
            </a:pPr>
            <a:r>
              <a:rPr lang="nl-NL" b="0" i="0" dirty="0">
                <a:solidFill>
                  <a:srgbClr val="222222"/>
                </a:solidFill>
                <a:effectLst/>
                <a:latin typeface="capitolium-news-2"/>
              </a:rPr>
              <a:t>Toen de apostelen zich weer bij Jezus voegden, brachten zij Hem verslag uit over alles wat zij gedaan en onderwezen hadden.  Daarop sprak hij tot hen: “Komt nu eens zelf mee naar een eenzame plaats om alleen te zijn en rust daar wat uit.” Want wegens de talrijke gaande en komende mensen hadden zij zelfs geen tijd om te eten.  Zij vertrokken dus in de boot naar een eenzame plaats om alleen te zijn.</a:t>
            </a:r>
          </a:p>
          <a:p>
            <a:pPr marL="0" indent="0">
              <a:buNone/>
            </a:pPr>
            <a:r>
              <a:rPr lang="nl-NL" dirty="0">
                <a:solidFill>
                  <a:srgbClr val="222222"/>
                </a:solidFill>
                <a:latin typeface="capitolium-news-2"/>
              </a:rPr>
              <a:t>Mc 6, 30-32</a:t>
            </a:r>
            <a:endParaRPr lang="nl-BE" dirty="0"/>
          </a:p>
        </p:txBody>
      </p:sp>
      <p:sp>
        <p:nvSpPr>
          <p:cNvPr id="8" name="Tekstvak 7">
            <a:extLst>
              <a:ext uri="{FF2B5EF4-FFF2-40B4-BE49-F238E27FC236}">
                <a16:creationId xmlns:a16="http://schemas.microsoft.com/office/drawing/2014/main" id="{233499BC-E4EE-4837-8A05-6C1CE8E06474}"/>
              </a:ext>
            </a:extLst>
          </p:cNvPr>
          <p:cNvSpPr txBox="1"/>
          <p:nvPr/>
        </p:nvSpPr>
        <p:spPr>
          <a:xfrm>
            <a:off x="79711" y="4095366"/>
            <a:ext cx="8239125" cy="2585323"/>
          </a:xfrm>
          <a:prstGeom prst="rect">
            <a:avLst/>
          </a:prstGeom>
          <a:noFill/>
        </p:spPr>
        <p:txBody>
          <a:bodyPr wrap="square" rtlCol="0">
            <a:spAutoFit/>
          </a:bodyPr>
          <a:lstStyle/>
          <a:p>
            <a:r>
              <a:rPr lang="nl-BE" dirty="0"/>
              <a:t>We nemen onze tijd om bij Jezus en elkaar te zijn, met Hem in deze rust.</a:t>
            </a:r>
          </a:p>
          <a:p>
            <a:r>
              <a:rPr lang="nl-BE" dirty="0"/>
              <a:t>Neem je tijd om je deze scène voor te stellen en je plaats in te nemen. </a:t>
            </a:r>
          </a:p>
          <a:p>
            <a:r>
              <a:rPr lang="nl-BE" dirty="0"/>
              <a:t>1) Is er een woord, beeld of gevoel in het fragment dat jou raakt?</a:t>
            </a:r>
          </a:p>
          <a:p>
            <a:r>
              <a:rPr lang="nl-BE" dirty="0"/>
              <a:t>2) De leerlingen komen terug na hun dienstwerk bij de mensen, hun hart vol van wedervaren, de verhalen borrelen op. Terugblikkend op al jouw verhalen uit jouw dienstwerk, wat springt er voor jou uit dat je met Jezus en ons wil delen?</a:t>
            </a:r>
          </a:p>
          <a:p>
            <a:r>
              <a:rPr lang="nl-BE" dirty="0"/>
              <a:t>3) Misschien is Hij er woordeloos bij aanwezig. Misschien ook niet en hoor je Hem een woord terugzeggen. Wat zegt Hij dan jou toe?</a:t>
            </a:r>
          </a:p>
        </p:txBody>
      </p:sp>
    </p:spTree>
    <p:extLst>
      <p:ext uri="{BB962C8B-B14F-4D97-AF65-F5344CB8AC3E}">
        <p14:creationId xmlns:p14="http://schemas.microsoft.com/office/powerpoint/2010/main" val="1873368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567966" y="1135529"/>
            <a:ext cx="4016188" cy="3122146"/>
          </a:xfrm>
        </p:spPr>
        <p:txBody>
          <a:bodyPr>
            <a:noAutofit/>
          </a:bodyPr>
          <a:lstStyle/>
          <a:p>
            <a:r>
              <a:rPr lang="nl-BE" sz="4000" dirty="0"/>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013359" y="6553200"/>
            <a:ext cx="3226016" cy="276999"/>
          </a:xfrm>
          <a:prstGeom prst="rect">
            <a:avLst/>
          </a:prstGeom>
          <a:noFill/>
        </p:spPr>
        <p:txBody>
          <a:bodyPr wrap="square" rtlCol="0">
            <a:spAutoFit/>
          </a:bodyPr>
          <a:lstStyle/>
          <a:p>
            <a:r>
              <a:rPr lang="nl-BE" sz="1200" i="1" dirty="0"/>
              <a:t>Dialoog 2 door Jana </a:t>
            </a:r>
            <a:r>
              <a:rPr lang="nl-BE" sz="1200" i="1" dirty="0" err="1"/>
              <a:t>Binon</a:t>
            </a:r>
            <a:r>
              <a:rPr lang="nl-BE" sz="1200" i="1" dirty="0"/>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56"/>
            <a:ext cx="7029450" cy="6840855"/>
          </a:xfrm>
          <a:prstGeom prst="rect">
            <a:avLst/>
          </a:prstGeom>
        </p:spPr>
      </p:pic>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emplate>Slice</Template>
  <TotalTime>0</TotalTime>
  <Words>455</Words>
  <Application>Microsoft Office PowerPoint</Application>
  <PresentationFormat>Breedbeeld</PresentationFormat>
  <Paragraphs>26</Paragraphs>
  <Slides>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Arial</vt:lpstr>
      <vt:lpstr>Avenir Next LT Pro</vt:lpstr>
      <vt:lpstr>capitolium-news-2</vt:lpstr>
      <vt:lpstr>Modern Love</vt:lpstr>
      <vt:lpstr>Times New Roman</vt:lpstr>
      <vt:lpstr>BohemianVTI</vt:lpstr>
      <vt:lpstr>Ruach</vt:lpstr>
      <vt:lpstr>Verloop</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21</cp:revision>
  <dcterms:created xsi:type="dcterms:W3CDTF">2021-01-04T13:21:44Z</dcterms:created>
  <dcterms:modified xsi:type="dcterms:W3CDTF">2023-09-01T12:39:37Z</dcterms:modified>
</cp:coreProperties>
</file>