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62" r:id="rId3"/>
    <p:sldId id="261" r:id="rId4"/>
    <p:sldId id="257" r:id="rId5"/>
    <p:sldId id="259" r:id="rId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9/1/2023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9/1/2023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15113" y="1226575"/>
            <a:ext cx="4016188" cy="2150595"/>
          </a:xfrm>
        </p:spPr>
        <p:txBody>
          <a:bodyPr>
            <a:normAutofit/>
          </a:bodyPr>
          <a:lstStyle/>
          <a:p>
            <a:pPr algn="l"/>
            <a:r>
              <a:rPr lang="nl-BE" sz="6600" dirty="0" err="1"/>
              <a:t>Ruach</a:t>
            </a:r>
            <a:endParaRPr lang="nl-BE" sz="6600" dirty="0"/>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3" y="3746098"/>
            <a:ext cx="2868706" cy="1563219"/>
          </a:xfrm>
        </p:spPr>
        <p:txBody>
          <a:bodyPr>
            <a:normAutofit/>
          </a:bodyPr>
          <a:lstStyle/>
          <a:p>
            <a:r>
              <a:rPr lang="nl-BE" sz="3600" dirty="0"/>
              <a:t>Welkom</a:t>
            </a: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2">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7013359" y="6553200"/>
            <a:ext cx="3226016" cy="276999"/>
          </a:xfrm>
          <a:prstGeom prst="rect">
            <a:avLst/>
          </a:prstGeom>
          <a:noFill/>
        </p:spPr>
        <p:txBody>
          <a:bodyPr wrap="square" rtlCol="0">
            <a:spAutoFit/>
          </a:bodyPr>
          <a:lstStyle/>
          <a:p>
            <a:r>
              <a:rPr lang="nl-BE" sz="1200" i="1" dirty="0"/>
              <a:t>Dialoog 1 door Jana </a:t>
            </a:r>
            <a:r>
              <a:rPr lang="nl-BE" sz="1200" i="1" dirty="0" err="1"/>
              <a:t>Binon</a:t>
            </a:r>
            <a:r>
              <a:rPr lang="nl-BE" sz="1200" i="1" dirty="0"/>
              <a:t> - inwezig.be</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lstStyle/>
          <a:p>
            <a:r>
              <a:rPr lang="nl-BE" dirty="0"/>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lstStyle/>
          <a:p>
            <a:r>
              <a:rPr lang="nl-BE" dirty="0"/>
              <a:t>Landen bij elkaar</a:t>
            </a:r>
          </a:p>
          <a:p>
            <a:r>
              <a:rPr lang="nl-BE" dirty="0"/>
              <a:t>Landen bij de Heer: Gebed en stilte-moment</a:t>
            </a:r>
          </a:p>
          <a:p>
            <a:r>
              <a:rPr lang="nl-BE" dirty="0"/>
              <a:t>Stilstaan bij een bijbelfragment en drie vragen</a:t>
            </a:r>
          </a:p>
          <a:p>
            <a:r>
              <a:rPr lang="nl-BE" dirty="0"/>
              <a:t>Eerste deelronde: spreken en luisteren vanuit het hart</a:t>
            </a:r>
          </a:p>
          <a:p>
            <a:r>
              <a:rPr lang="nl-BE" dirty="0"/>
              <a:t>Tweede deelronde: antwoorden vanuit het hart</a:t>
            </a:r>
          </a:p>
          <a:p>
            <a:r>
              <a:rPr lang="nl-BE" dirty="0"/>
              <a:t>Derde deelronde: een bede of wens formuleren</a:t>
            </a:r>
          </a:p>
          <a:p>
            <a:r>
              <a:rPr lang="nl-BE" dirty="0"/>
              <a:t>Afsluitend handenritueel en gezamenlijk gebed</a:t>
            </a:r>
          </a:p>
        </p:txBody>
      </p: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1069848" y="1"/>
            <a:ext cx="9634011" cy="6858000"/>
          </a:xfrm>
        </p:spPr>
        <p:txBody>
          <a:bodyPr>
            <a:normAutofit fontScale="77500" lnSpcReduction="20000"/>
          </a:bodyPr>
          <a:lstStyle/>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Heer, raak mij aan met uw adem,</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reik mij uw stralend licht,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wijs mij nieuwe wegen,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geef op uw waarheid zicht.</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Raak met uw adem mijn onrust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tot ik de rust hervind.</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Al mijn wonden heelt Gij:</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Gij ziet in mij uw kind.</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Wees ook de Geest die mij aanvuurt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en al mijn twijfels bant.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Als geroepen kom ik:</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mijn tijd is in uw hand.</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Kom en doorstraal mijn dagen,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Geest van God uitgegaan,</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die mijn ogen opent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voor wie nu naast mij staan.</a:t>
            </a:r>
            <a:endParaRPr lang="nl-BE" sz="1800" dirty="0">
              <a:effectLst/>
              <a:latin typeface="Times New Roman" panose="02020603050405020304" pitchFamily="18" charset="0"/>
              <a:ea typeface="Times New Roman" panose="02020603050405020304" pitchFamily="18" charset="0"/>
            </a:endParaRPr>
          </a:p>
          <a:p>
            <a:pPr marL="0" indent="0">
              <a:spcBef>
                <a:spcPts val="450"/>
              </a:spcBef>
              <a:spcAft>
                <a:spcPts val="900"/>
              </a:spcAft>
              <a:buNone/>
            </a:pPr>
            <a:r>
              <a:rPr lang="nl-BE" sz="1800" i="1" dirty="0">
                <a:solidFill>
                  <a:srgbClr val="000000"/>
                </a:solidFill>
                <a:effectLst/>
                <a:latin typeface="Times New Roman" panose="02020603050405020304" pitchFamily="18" charset="0"/>
                <a:ea typeface="Times New Roman" panose="02020603050405020304" pitchFamily="18" charset="0"/>
              </a:rPr>
              <a:t>Heer, raak ons aan met uw adem,</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geef ons een vergezicht!</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Draag ons op uw vleugels,</a:t>
            </a:r>
            <a:br>
              <a:rPr lang="nl-BE" sz="1800" i="1" dirty="0">
                <a:solidFill>
                  <a:srgbClr val="000000"/>
                </a:solidFill>
                <a:effectLst/>
                <a:latin typeface="Times New Roman" panose="02020603050405020304" pitchFamily="18" charset="0"/>
                <a:ea typeface="Times New Roman" panose="02020603050405020304" pitchFamily="18" charset="0"/>
              </a:rPr>
            </a:br>
            <a:r>
              <a:rPr lang="nl-BE" sz="1800" i="1" dirty="0">
                <a:solidFill>
                  <a:srgbClr val="000000"/>
                </a:solidFill>
                <a:effectLst/>
                <a:latin typeface="Times New Roman" panose="02020603050405020304" pitchFamily="18" charset="0"/>
                <a:ea typeface="Times New Roman" panose="02020603050405020304" pitchFamily="18" charset="0"/>
              </a:rPr>
              <a:t>zegen ons met uw licht!</a:t>
            </a:r>
            <a:endParaRPr lang="nl-BE"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buNone/>
            </a:pPr>
            <a:r>
              <a:rPr lang="nl-BE" sz="1400" dirty="0">
                <a:solidFill>
                  <a:srgbClr val="000000"/>
                </a:solidFill>
                <a:latin typeface="Times New Roman" panose="02020603050405020304" pitchFamily="18" charset="0"/>
                <a:ea typeface="Times New Roman" panose="02020603050405020304" pitchFamily="18" charset="0"/>
              </a:rPr>
              <a:t>Bron: Christiane </a:t>
            </a:r>
            <a:r>
              <a:rPr lang="nl-BE" sz="1400" dirty="0" err="1">
                <a:solidFill>
                  <a:srgbClr val="000000"/>
                </a:solidFill>
                <a:latin typeface="Times New Roman" panose="02020603050405020304" pitchFamily="18" charset="0"/>
                <a:ea typeface="Times New Roman" panose="02020603050405020304" pitchFamily="18" charset="0"/>
              </a:rPr>
              <a:t>Berkvens-Stevelinck</a:t>
            </a:r>
            <a:r>
              <a:rPr lang="nl-BE" sz="1400" dirty="0">
                <a:solidFill>
                  <a:srgbClr val="000000"/>
                </a:solidFill>
                <a:latin typeface="Times New Roman" panose="02020603050405020304" pitchFamily="18" charset="0"/>
                <a:ea typeface="Times New Roman" panose="02020603050405020304" pitchFamily="18" charset="0"/>
              </a:rPr>
              <a:t> en Sytze de Vries, </a:t>
            </a:r>
            <a:r>
              <a:rPr lang="nl-BE" sz="1400" i="1" dirty="0">
                <a:solidFill>
                  <a:srgbClr val="000000"/>
                </a:solidFill>
                <a:latin typeface="Times New Roman" panose="02020603050405020304" pitchFamily="18" charset="0"/>
                <a:ea typeface="Times New Roman" panose="02020603050405020304" pitchFamily="18" charset="0"/>
              </a:rPr>
              <a:t>Vieren &amp; Brevieren. Liturgische bouwstenen voor kleine geloofsgemeenschappen,</a:t>
            </a:r>
            <a:r>
              <a:rPr lang="nl-BE" sz="1400" dirty="0">
                <a:solidFill>
                  <a:srgbClr val="000000"/>
                </a:solidFill>
                <a:latin typeface="Times New Roman" panose="02020603050405020304" pitchFamily="18" charset="0"/>
                <a:ea typeface="Times New Roman" panose="02020603050405020304" pitchFamily="18" charset="0"/>
              </a:rPr>
              <a:t> Meinema, Zoetermeer, 2009.</a:t>
            </a:r>
            <a:endParaRPr lang="nl-BE" sz="1400" dirty="0">
              <a:effectLst/>
              <a:latin typeface="Times New Roman" panose="02020603050405020304" pitchFamily="18" charset="0"/>
              <a:ea typeface="Times New Roman" panose="02020603050405020304" pitchFamily="18" charset="0"/>
            </a:endParaRPr>
          </a:p>
          <a:p>
            <a:pPr marL="0" indent="0">
              <a:buNone/>
            </a:pPr>
            <a:endParaRPr lang="nl-BE" dirty="0"/>
          </a:p>
        </p:txBody>
      </p:sp>
    </p:spTree>
    <p:extLst>
      <p:ext uri="{BB962C8B-B14F-4D97-AF65-F5344CB8AC3E}">
        <p14:creationId xmlns:p14="http://schemas.microsoft.com/office/powerpoint/2010/main" val="214527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0" y="0"/>
            <a:ext cx="9756559" cy="4731798"/>
          </a:xfrm>
        </p:spPr>
        <p:txBody>
          <a:bodyPr>
            <a:normAutofit fontScale="77500" lnSpcReduction="20000"/>
          </a:bodyPr>
          <a:lstStyle/>
          <a:p>
            <a:pPr marL="0" indent="0">
              <a:buNone/>
            </a:pPr>
            <a:r>
              <a:rPr lang="nl-NL" sz="2200" b="0" i="0" dirty="0">
                <a:solidFill>
                  <a:srgbClr val="222222"/>
                </a:solidFill>
                <a:effectLst/>
                <a:latin typeface="capitolium-news-2"/>
              </a:rPr>
              <a:t>Toen Jezus aan land ging, zag Hij dan ook een grote menigte. Hij voelde medelijden met hen, want zij waren als schapen zonder herder, en Hij begon hen uitvoerig te onderrichten.  Toen het al laat was geworden, kwamen zijn leerlingen naar Hem toe en zeiden: “Deze plek is te eenzaam en het is al laat.  Stuur hen weg om naar de hoeven en dorpen in de omtrek te gaan en daar eten te kopen.”  Maar Hij gaf hun ten antwoord: “Geeft gij hen maar te eten.” Zij zeiden Hem daarop: “Moeten wij dan voor tweehonderd </a:t>
            </a:r>
            <a:r>
              <a:rPr lang="nl-NL" sz="2200" b="0" i="0" dirty="0" err="1">
                <a:solidFill>
                  <a:srgbClr val="222222"/>
                </a:solidFill>
                <a:effectLst/>
                <a:latin typeface="capitolium-news-2"/>
              </a:rPr>
              <a:t>denariën</a:t>
            </a:r>
            <a:r>
              <a:rPr lang="nl-NL" sz="2200" b="0" i="0" dirty="0">
                <a:solidFill>
                  <a:srgbClr val="222222"/>
                </a:solidFill>
                <a:effectLst/>
                <a:latin typeface="capitolium-news-2"/>
              </a:rPr>
              <a:t> brood gaan kopen om hun te eten te geven?”  Hij </a:t>
            </a:r>
            <a:r>
              <a:rPr lang="nl-NL" sz="2200" b="0" i="0" dirty="0" err="1">
                <a:solidFill>
                  <a:srgbClr val="222222"/>
                </a:solidFill>
                <a:effectLst/>
                <a:latin typeface="capitolium-news-2"/>
              </a:rPr>
              <a:t>zeide</a:t>
            </a:r>
            <a:r>
              <a:rPr lang="nl-NL" sz="2200" b="0" i="0" dirty="0">
                <a:solidFill>
                  <a:srgbClr val="222222"/>
                </a:solidFill>
                <a:effectLst/>
                <a:latin typeface="capitolium-news-2"/>
              </a:rPr>
              <a:t> tot hen: “Hoeveel broden hebt ge? Gaat eens kijken.” Na zich op de hoogte gesteld te hebben zeiden ze: “Vijf, en twee vissen.”  Nu gaf Hij hun opdracht te zeggen dat allen zich groepsgewijze zouden neerzetten op het groene gras.  Zij gingen zitten in groepen van honderd en van vijftig.  Hij nam de vijf broden en de twee vissen, sloeg de ogen ten hemel, sprak de zegen uit, brak de broden en gaf ze aan zijn leerlingen om ze aan de mensen voor te zetten; ook de twee vissen verdeelde Hij onder allen.  Allen aten tot ze verzadigd waren.  Men haalde aan brokken en aan wat er aan vis over was twaalf volle korven op.  Het waren vijfduizend mannen, die van de broden gegeten hadden. </a:t>
            </a:r>
          </a:p>
          <a:p>
            <a:pPr marL="0" indent="0">
              <a:buNone/>
            </a:pPr>
            <a:r>
              <a:rPr lang="nl-NL" sz="1400" dirty="0">
                <a:solidFill>
                  <a:srgbClr val="222222"/>
                </a:solidFill>
                <a:latin typeface="capitolium-news-2"/>
              </a:rPr>
              <a:t>Mc 6, 34-44</a:t>
            </a:r>
          </a:p>
        </p:txBody>
      </p:sp>
      <p:sp>
        <p:nvSpPr>
          <p:cNvPr id="8" name="Tekstvak 7">
            <a:extLst>
              <a:ext uri="{FF2B5EF4-FFF2-40B4-BE49-F238E27FC236}">
                <a16:creationId xmlns:a16="http://schemas.microsoft.com/office/drawing/2014/main" id="{233499BC-E4EE-4837-8A05-6C1CE8E06474}"/>
              </a:ext>
            </a:extLst>
          </p:cNvPr>
          <p:cNvSpPr txBox="1"/>
          <p:nvPr/>
        </p:nvSpPr>
        <p:spPr>
          <a:xfrm>
            <a:off x="-35511" y="4826675"/>
            <a:ext cx="9463596" cy="2031325"/>
          </a:xfrm>
          <a:prstGeom prst="rect">
            <a:avLst/>
          </a:prstGeom>
          <a:noFill/>
        </p:spPr>
        <p:txBody>
          <a:bodyPr wrap="square" rtlCol="0">
            <a:spAutoFit/>
          </a:bodyPr>
          <a:lstStyle/>
          <a:p>
            <a:r>
              <a:rPr lang="nl-BE" dirty="0"/>
              <a:t>Neem je tijd om je deze scène voor te stellen en je plaats in te nemen. </a:t>
            </a:r>
          </a:p>
          <a:p>
            <a:r>
              <a:rPr lang="nl-BE" dirty="0"/>
              <a:t>1) Is er een woord, beeld of gevoel in het fragment dat jou raakt?</a:t>
            </a:r>
          </a:p>
          <a:p>
            <a:r>
              <a:rPr lang="nl-BE" dirty="0"/>
              <a:t>2) “</a:t>
            </a:r>
            <a:r>
              <a:rPr lang="nl-BE" i="1" dirty="0"/>
              <a:t>Hoeveel broden hebt ge? Gaat eens kijken</a:t>
            </a:r>
            <a:r>
              <a:rPr lang="nl-BE" dirty="0"/>
              <a:t>”: Als je terugkijkt op jouw pastoraal dienstwerk de voorbije maanden in deze coronatijden, wat ontdek je bij jezelf en anderen aan brood en vis? Gaven, talenten, inzet … misschien zelfs onvermoed?</a:t>
            </a:r>
          </a:p>
          <a:p>
            <a:r>
              <a:rPr lang="nl-BE" dirty="0"/>
              <a:t>3) Jezus zegent en deelt jouw brood en vis opdat anderen ervan kunnen leven. Als je je deze zegening voorstelt, wat gaat er dan door je heen?</a:t>
            </a:r>
          </a:p>
        </p:txBody>
      </p:sp>
    </p:spTree>
    <p:extLst>
      <p:ext uri="{BB962C8B-B14F-4D97-AF65-F5344CB8AC3E}">
        <p14:creationId xmlns:p14="http://schemas.microsoft.com/office/powerpoint/2010/main" val="1873368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029450" y="1428492"/>
            <a:ext cx="4016188" cy="3122146"/>
          </a:xfrm>
        </p:spPr>
        <p:txBody>
          <a:bodyPr>
            <a:noAutofit/>
          </a:bodyPr>
          <a:lstStyle/>
          <a:p>
            <a:r>
              <a:rPr lang="nl-BE" sz="4000" dirty="0"/>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013359" y="6553200"/>
            <a:ext cx="3226016" cy="276999"/>
          </a:xfrm>
          <a:prstGeom prst="rect">
            <a:avLst/>
          </a:prstGeom>
          <a:noFill/>
        </p:spPr>
        <p:txBody>
          <a:bodyPr wrap="square" rtlCol="0">
            <a:spAutoFit/>
          </a:bodyPr>
          <a:lstStyle/>
          <a:p>
            <a:r>
              <a:rPr lang="nl-BE" sz="1200" i="1" dirty="0"/>
              <a:t>Dialoog 2 door Jana </a:t>
            </a:r>
            <a:r>
              <a:rPr lang="nl-BE" sz="1200" i="1" dirty="0" err="1"/>
              <a:t>Binon</a:t>
            </a:r>
            <a:r>
              <a:rPr lang="nl-BE" sz="1200" i="1" dirty="0"/>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56"/>
            <a:ext cx="7029450" cy="6840855"/>
          </a:xfrm>
          <a:prstGeom prst="rect">
            <a:avLst/>
          </a:prstGeom>
        </p:spPr>
      </p:pic>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emplate>Slice</Template>
  <TotalTime>0</TotalTime>
  <Words>626</Words>
  <Application>Microsoft Office PowerPoint</Application>
  <PresentationFormat>Breedbeeld</PresentationFormat>
  <Paragraphs>25</Paragraphs>
  <Slides>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Arial</vt:lpstr>
      <vt:lpstr>Avenir Next LT Pro</vt:lpstr>
      <vt:lpstr>capitolium-news-2</vt:lpstr>
      <vt:lpstr>Modern Love</vt:lpstr>
      <vt:lpstr>Times New Roman</vt:lpstr>
      <vt:lpstr>BohemianVTI</vt:lpstr>
      <vt:lpstr>Ruach</vt:lpstr>
      <vt:lpstr>Verloop</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30</cp:revision>
  <dcterms:created xsi:type="dcterms:W3CDTF">2021-01-04T13:21:44Z</dcterms:created>
  <dcterms:modified xsi:type="dcterms:W3CDTF">2023-09-01T12:41:10Z</dcterms:modified>
</cp:coreProperties>
</file>