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62" r:id="rId3"/>
    <p:sldId id="261" r:id="rId4"/>
    <p:sldId id="257" r:id="rId5"/>
    <p:sldId id="259" r:id="rId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9/1/2023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15113" y="1226575"/>
            <a:ext cx="4016188" cy="2150595"/>
          </a:xfrm>
        </p:spPr>
        <p:txBody>
          <a:bodyPr>
            <a:normAutofit/>
          </a:bodyPr>
          <a:lstStyle/>
          <a:p>
            <a:pPr algn="l"/>
            <a:r>
              <a:rPr lang="nl-BE" sz="6600" dirty="0" err="1"/>
              <a:t>Ruach</a:t>
            </a:r>
            <a:endParaRPr lang="nl-BE" sz="6600" dirty="0"/>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3" y="3746098"/>
            <a:ext cx="2868706" cy="1563219"/>
          </a:xfrm>
        </p:spPr>
        <p:txBody>
          <a:bodyPr>
            <a:normAutofit/>
          </a:bodyPr>
          <a:lstStyle/>
          <a:p>
            <a:r>
              <a:rPr lang="nl-BE" sz="3600" dirty="0"/>
              <a:t>Welkom</a:t>
            </a: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2">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7013359" y="6553200"/>
            <a:ext cx="3226016" cy="276999"/>
          </a:xfrm>
          <a:prstGeom prst="rect">
            <a:avLst/>
          </a:prstGeom>
          <a:noFill/>
        </p:spPr>
        <p:txBody>
          <a:bodyPr wrap="square" rtlCol="0">
            <a:spAutoFit/>
          </a:bodyPr>
          <a:lstStyle/>
          <a:p>
            <a:r>
              <a:rPr lang="nl-BE" sz="1200" i="1" dirty="0"/>
              <a:t>Dialoog 1 door Jana </a:t>
            </a:r>
            <a:r>
              <a:rPr lang="nl-BE" sz="1200" i="1" dirty="0" err="1"/>
              <a:t>Binon</a:t>
            </a:r>
            <a:r>
              <a:rPr lang="nl-BE" sz="1200" i="1" dirty="0"/>
              <a:t> - inwezig.be</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lstStyle/>
          <a:p>
            <a:r>
              <a:rPr lang="nl-BE" dirty="0"/>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lstStyle/>
          <a:p>
            <a:r>
              <a:rPr lang="nl-BE" dirty="0"/>
              <a:t>Landen bij elkaar</a:t>
            </a:r>
          </a:p>
          <a:p>
            <a:r>
              <a:rPr lang="nl-BE" dirty="0"/>
              <a:t>Landen bij de Heer: Gebed</a:t>
            </a:r>
          </a:p>
          <a:p>
            <a:r>
              <a:rPr lang="nl-BE" dirty="0"/>
              <a:t>Bezinning bij Gods Woord</a:t>
            </a:r>
          </a:p>
          <a:p>
            <a:r>
              <a:rPr lang="nl-BE" dirty="0"/>
              <a:t>Eerste deelronde: spreken en luisteren vanuit het hart</a:t>
            </a:r>
          </a:p>
          <a:p>
            <a:r>
              <a:rPr lang="nl-BE" dirty="0"/>
              <a:t>Tweede deelronde: antwoorden vanuit het hart</a:t>
            </a:r>
          </a:p>
          <a:p>
            <a:r>
              <a:rPr lang="nl-BE" dirty="0"/>
              <a:t>Derde deelronde: een bede of wens formuleren</a:t>
            </a:r>
          </a:p>
          <a:p>
            <a:r>
              <a:rPr lang="nl-BE" dirty="0"/>
              <a:t>Afsluitend handenritueel en gezamenlijk gebed</a:t>
            </a:r>
          </a:p>
        </p:txBody>
      </p: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1069848" y="1"/>
            <a:ext cx="9634011" cy="6858000"/>
          </a:xfrm>
        </p:spPr>
        <p:txBody>
          <a:bodyPr>
            <a:normAutofit fontScale="77500" lnSpcReduction="20000"/>
          </a:bodyPr>
          <a:lstStyle/>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Heer, raak mij aan met uw adem,</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reik mij uw stralend licht,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wijs mij nieuwe wegen,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geef op uw waarheid zicht.</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Raak met uw adem mijn onrust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tot ik de rust hervind.</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Al mijn wonden heelt Gij:</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Gij ziet in mij uw kind.</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Wees ook de Geest die mij aanvuurt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en al mijn twijfels bant.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Als geroepen kom ik:</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mijn tijd is in uw hand.</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Kom en doorstraal mijn dagen,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Geest van God uitgegaan,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die mijn ogen opent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voor wie nu naast mij staan.</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Heer, raak ons aan met uw adem,</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geef ons een vergezicht!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Draag ons op uw vleugels,</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zegen ons met uw licht!</a:t>
            </a:r>
          </a:p>
          <a:p>
            <a:pPr marL="0" indent="0">
              <a:spcBef>
                <a:spcPts val="450"/>
              </a:spcBef>
              <a:spcAft>
                <a:spcPts val="900"/>
              </a:spcAft>
              <a:buNone/>
            </a:pPr>
            <a:r>
              <a:rPr lang="nl-BE" sz="1200" dirty="0">
                <a:solidFill>
                  <a:srgbClr val="000000"/>
                </a:solidFill>
                <a:latin typeface="Times New Roman" panose="02020603050405020304" pitchFamily="18" charset="0"/>
                <a:ea typeface="Times New Roman" panose="02020603050405020304" pitchFamily="18" charset="0"/>
              </a:rPr>
              <a:t>Bron: Christiane </a:t>
            </a:r>
            <a:r>
              <a:rPr lang="nl-BE" sz="1200" dirty="0" err="1">
                <a:solidFill>
                  <a:srgbClr val="000000"/>
                </a:solidFill>
                <a:latin typeface="Times New Roman" panose="02020603050405020304" pitchFamily="18" charset="0"/>
                <a:ea typeface="Times New Roman" panose="02020603050405020304" pitchFamily="18" charset="0"/>
              </a:rPr>
              <a:t>Berkvens-Stevelinck</a:t>
            </a:r>
            <a:r>
              <a:rPr lang="nl-BE" sz="1200" dirty="0">
                <a:solidFill>
                  <a:srgbClr val="000000"/>
                </a:solidFill>
                <a:latin typeface="Times New Roman" panose="02020603050405020304" pitchFamily="18" charset="0"/>
                <a:ea typeface="Times New Roman" panose="02020603050405020304" pitchFamily="18" charset="0"/>
              </a:rPr>
              <a:t> en Sytze de Vries, </a:t>
            </a:r>
            <a:r>
              <a:rPr lang="nl-BE" sz="1200" i="1" dirty="0">
                <a:solidFill>
                  <a:srgbClr val="000000"/>
                </a:solidFill>
                <a:latin typeface="Times New Roman" panose="02020603050405020304" pitchFamily="18" charset="0"/>
                <a:ea typeface="Times New Roman" panose="02020603050405020304" pitchFamily="18" charset="0"/>
              </a:rPr>
              <a:t>Vieren &amp; Brevieren. Liturgische bouwstenen voor kleine geloofsgemeenschappen,</a:t>
            </a:r>
            <a:r>
              <a:rPr lang="nl-BE" sz="1200" dirty="0">
                <a:solidFill>
                  <a:srgbClr val="000000"/>
                </a:solidFill>
                <a:latin typeface="Times New Roman" panose="02020603050405020304" pitchFamily="18" charset="0"/>
                <a:ea typeface="Times New Roman" panose="02020603050405020304" pitchFamily="18" charset="0"/>
              </a:rPr>
              <a:t> Meinema, Zoetermeer, 2009.</a:t>
            </a:r>
            <a:endParaRPr lang="nl-BE" sz="1500" dirty="0">
              <a:effectLst/>
              <a:latin typeface="Times New Roman" panose="02020603050405020304" pitchFamily="18" charset="0"/>
              <a:ea typeface="Times New Roman" panose="02020603050405020304" pitchFamily="18" charset="0"/>
            </a:endParaRPr>
          </a:p>
          <a:p>
            <a:pPr marL="0" indent="0">
              <a:buNone/>
            </a:pPr>
            <a:endParaRPr lang="nl-BE" dirty="0"/>
          </a:p>
        </p:txBody>
      </p:sp>
    </p:spTree>
    <p:extLst>
      <p:ext uri="{BB962C8B-B14F-4D97-AF65-F5344CB8AC3E}">
        <p14:creationId xmlns:p14="http://schemas.microsoft.com/office/powerpoint/2010/main" val="214527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8689" y="177311"/>
            <a:ext cx="8176523" cy="5069392"/>
          </a:xfrm>
        </p:spPr>
        <p:txBody>
          <a:bodyPr>
            <a:normAutofit fontScale="92500" lnSpcReduction="10000"/>
          </a:bodyPr>
          <a:lstStyle/>
          <a:p>
            <a:pPr marL="0" indent="0">
              <a:buNone/>
            </a:pPr>
            <a:r>
              <a:rPr lang="nl-NL" b="0" i="0" dirty="0">
                <a:solidFill>
                  <a:srgbClr val="222222"/>
                </a:solidFill>
                <a:effectLst/>
                <a:latin typeface="capitolium-news-2"/>
              </a:rPr>
              <a:t>Onmiddellijk hierop dwong Hij zijn leerlingen in de boot te gaan en alvast naar de overkant te varen, naar </a:t>
            </a:r>
            <a:r>
              <a:rPr lang="nl-NL" b="0" i="0" dirty="0" err="1">
                <a:solidFill>
                  <a:srgbClr val="222222"/>
                </a:solidFill>
                <a:effectLst/>
                <a:latin typeface="capitolium-news-2"/>
              </a:rPr>
              <a:t>Betsaïda</a:t>
            </a:r>
            <a:r>
              <a:rPr lang="nl-NL" b="0" i="0" dirty="0">
                <a:solidFill>
                  <a:srgbClr val="222222"/>
                </a:solidFill>
                <a:effectLst/>
                <a:latin typeface="capitolium-news-2"/>
              </a:rPr>
              <a:t>, terwijl Hij het volk naar huis zou zenden. Na afscheid van hen genomen te hebben ging Hij de berg op om te bidden. Toen de avond viel, bevond de boot zich midden op het meer en was Hij alleen aan land. Omdat Hij zag dat zij zich aftobden om vooruit te komen - de wind zat hun tegen - kwam Hij omstreeks de vierde nachtwake te voet over het meer naar hen toe; en Hij wilde hen voorbijgaan. Maar toen zij Hem zo over het meer zagen gaan, meenden ze dat het een spook was, en ze schreeuwden het uit. Want allen zagen Hem en ze raakten van streek. Maar onmiddellijk begon Hij met hen te spreken en zei hun: “Weest gerust, Ik ben het. Vreest niet.” Hij klom bij hen in de boot en de wind ging liggen.</a:t>
            </a:r>
          </a:p>
          <a:p>
            <a:pPr marL="0" indent="0">
              <a:buNone/>
            </a:pPr>
            <a:r>
              <a:rPr lang="nl-NL" sz="1300" dirty="0">
                <a:solidFill>
                  <a:srgbClr val="222222"/>
                </a:solidFill>
                <a:latin typeface="capitolium-news-2"/>
              </a:rPr>
              <a:t>Mc 6, 45-51a</a:t>
            </a:r>
            <a:endParaRPr lang="nl-BE" sz="1300" dirty="0"/>
          </a:p>
        </p:txBody>
      </p:sp>
      <p:sp>
        <p:nvSpPr>
          <p:cNvPr id="8" name="Tekstvak 7">
            <a:extLst>
              <a:ext uri="{FF2B5EF4-FFF2-40B4-BE49-F238E27FC236}">
                <a16:creationId xmlns:a16="http://schemas.microsoft.com/office/drawing/2014/main" id="{233499BC-E4EE-4837-8A05-6C1CE8E06474}"/>
              </a:ext>
            </a:extLst>
          </p:cNvPr>
          <p:cNvSpPr txBox="1"/>
          <p:nvPr/>
        </p:nvSpPr>
        <p:spPr>
          <a:xfrm>
            <a:off x="0" y="5427094"/>
            <a:ext cx="8239125" cy="1477328"/>
          </a:xfrm>
          <a:prstGeom prst="rect">
            <a:avLst/>
          </a:prstGeom>
          <a:noFill/>
        </p:spPr>
        <p:txBody>
          <a:bodyPr wrap="square" rtlCol="0">
            <a:spAutoFit/>
          </a:bodyPr>
          <a:lstStyle/>
          <a:p>
            <a:r>
              <a:rPr lang="nl-BE" dirty="0"/>
              <a:t>Neem je tijd om je dit verhaal voor te stellen en je plaats in te nemen. </a:t>
            </a:r>
          </a:p>
          <a:p>
            <a:pPr marL="342900" indent="-342900">
              <a:buAutoNum type="arabicParenR"/>
            </a:pPr>
            <a:r>
              <a:rPr lang="nl-BE" dirty="0"/>
              <a:t>Wat raakt jou in dit verhaal? </a:t>
            </a:r>
          </a:p>
          <a:p>
            <a:pPr marL="342900" indent="-342900">
              <a:buAutoNum type="arabicParenR"/>
            </a:pPr>
            <a:r>
              <a:rPr lang="nl-BE" dirty="0"/>
              <a:t>Wat vertelt het jou over je leven en werk nu?</a:t>
            </a:r>
          </a:p>
          <a:p>
            <a:r>
              <a:rPr lang="nl-BE" dirty="0"/>
              <a:t>3) “Ik ben het”: Deze woorden worden tot jou gezegd. Wat roept deze ervaring bij je op?</a:t>
            </a:r>
          </a:p>
        </p:txBody>
      </p:sp>
    </p:spTree>
    <p:extLst>
      <p:ext uri="{BB962C8B-B14F-4D97-AF65-F5344CB8AC3E}">
        <p14:creationId xmlns:p14="http://schemas.microsoft.com/office/powerpoint/2010/main" val="187336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7966" y="1135529"/>
            <a:ext cx="4016188" cy="3122146"/>
          </a:xfrm>
        </p:spPr>
        <p:txBody>
          <a:bodyPr>
            <a:noAutofit/>
          </a:bodyPr>
          <a:lstStyle/>
          <a:p>
            <a:r>
              <a:rPr lang="nl-BE" sz="4000" dirty="0"/>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013359" y="6553200"/>
            <a:ext cx="3226016" cy="276999"/>
          </a:xfrm>
          <a:prstGeom prst="rect">
            <a:avLst/>
          </a:prstGeom>
          <a:noFill/>
        </p:spPr>
        <p:txBody>
          <a:bodyPr wrap="square" rtlCol="0">
            <a:spAutoFit/>
          </a:bodyPr>
          <a:lstStyle/>
          <a:p>
            <a:r>
              <a:rPr lang="nl-BE" sz="1200" i="1" dirty="0"/>
              <a:t>Dialoog 2 door Jana </a:t>
            </a:r>
            <a:r>
              <a:rPr lang="nl-BE" sz="1200" i="1" dirty="0" err="1"/>
              <a:t>Binon</a:t>
            </a:r>
            <a:r>
              <a:rPr lang="nl-BE" sz="1200" i="1" dirty="0"/>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56"/>
            <a:ext cx="7029450" cy="6840855"/>
          </a:xfrm>
          <a:prstGeom prst="rect">
            <a:avLst/>
          </a:prstGeom>
        </p:spPr>
      </p:pic>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emplate>Slice</Template>
  <TotalTime>0</TotalTime>
  <Words>475</Words>
  <Application>Microsoft Office PowerPoint</Application>
  <PresentationFormat>Breedbeeld</PresentationFormat>
  <Paragraphs>25</Paragraphs>
  <Slides>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Avenir Next LT Pro</vt:lpstr>
      <vt:lpstr>capitolium-news-2</vt:lpstr>
      <vt:lpstr>Modern Love</vt:lpstr>
      <vt:lpstr>Times New Roman</vt:lpstr>
      <vt:lpstr>BohemianVTI</vt:lpstr>
      <vt:lpstr>Ruach</vt:lpstr>
      <vt:lpstr>Verloop</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28</cp:revision>
  <dcterms:created xsi:type="dcterms:W3CDTF">2021-01-04T13:21:44Z</dcterms:created>
  <dcterms:modified xsi:type="dcterms:W3CDTF">2023-09-01T12:41:40Z</dcterms:modified>
</cp:coreProperties>
</file>