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sldIdLst>
    <p:sldId id="256" r:id="rId2"/>
    <p:sldId id="262" r:id="rId3"/>
    <p:sldId id="261" r:id="rId4"/>
    <p:sldId id="257" r:id="rId5"/>
    <p:sldId id="259" r:id="rId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AC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4600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013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2457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‹nr.›</a:t>
            </a:fld>
            <a:endParaRPr lang="en-US" dirty="0"/>
          </a:p>
        </p:txBody>
      </p:sp>
    </p:spTree>
    <p:extLst>
      <p:ext uri="{BB962C8B-B14F-4D97-AF65-F5344CB8AC3E}">
        <p14:creationId xmlns:p14="http://schemas.microsoft.com/office/powerpoint/2010/main" val="73035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0602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44298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619269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9772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179675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3055676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9/1/2023</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‹nr.›</a:t>
            </a:fld>
            <a:endParaRPr lang="en-US"/>
          </a:p>
        </p:txBody>
      </p:sp>
    </p:spTree>
    <p:extLst>
      <p:ext uri="{BB962C8B-B14F-4D97-AF65-F5344CB8AC3E}">
        <p14:creationId xmlns:p14="http://schemas.microsoft.com/office/powerpoint/2010/main" val="23877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9/1/2023</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‹nr.›</a:t>
            </a:fld>
            <a:endParaRPr lang="en-US"/>
          </a:p>
        </p:txBody>
      </p:sp>
    </p:spTree>
    <p:extLst>
      <p:ext uri="{BB962C8B-B14F-4D97-AF65-F5344CB8AC3E}">
        <p14:creationId xmlns:p14="http://schemas.microsoft.com/office/powerpoint/2010/main" val="28360534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44" r:id="rId6"/>
    <p:sldLayoutId id="2147483840" r:id="rId7"/>
    <p:sldLayoutId id="2147483841" r:id="rId8"/>
    <p:sldLayoutId id="2147483842" r:id="rId9"/>
    <p:sldLayoutId id="2147483843" r:id="rId10"/>
    <p:sldLayoutId id="214748384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Afbeelding 5">
            <a:extLst>
              <a:ext uri="{FF2B5EF4-FFF2-40B4-BE49-F238E27FC236}">
                <a16:creationId xmlns:a16="http://schemas.microsoft.com/office/drawing/2014/main" id="{55DF9D23-3A09-481F-B19D-06FABC54511B}"/>
              </a:ext>
            </a:extLst>
          </p:cNvPr>
          <p:cNvPicPr>
            <a:picLocks noChangeAspect="1"/>
          </p:cNvPicPr>
          <p:nvPr/>
        </p:nvPicPr>
        <p:blipFill rotWithShape="1">
          <a:blip r:embed="rId2">
            <a:extLst>
              <a:ext uri="{28A0092B-C50C-407E-A947-70E740481C1C}">
                <a14:useLocalDpi xmlns:a14="http://schemas.microsoft.com/office/drawing/2010/main" val="0"/>
              </a:ext>
            </a:extLst>
          </a:blip>
          <a:srcRect r="1438" b="2"/>
          <a:stretch/>
        </p:blipFill>
        <p:spPr>
          <a:xfrm>
            <a:off x="0" y="11642"/>
            <a:ext cx="6915093" cy="6858001"/>
          </a:xfrm>
          <a:prstGeom prst="rect">
            <a:avLst/>
          </a:prstGeom>
        </p:spPr>
      </p:pic>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1473081" y="1745007"/>
            <a:ext cx="5442012" cy="1695635"/>
          </a:xfrm>
        </p:spPr>
        <p:txBody>
          <a:bodyPr>
            <a:normAutofit/>
          </a:bodyPr>
          <a:lstStyle/>
          <a:p>
            <a:pPr algn="r"/>
            <a:r>
              <a:rPr lang="nl-BE" sz="6600" dirty="0" err="1"/>
              <a:t>Ruach</a:t>
            </a:r>
            <a:br>
              <a:rPr lang="nl-BE" sz="6600" dirty="0"/>
            </a:br>
            <a:r>
              <a:rPr lang="nl-BE" sz="2800" dirty="0"/>
              <a:t>ruimte voor een tweede adem</a:t>
            </a:r>
            <a:endParaRPr lang="nl-BE" sz="6600" dirty="0"/>
          </a:p>
        </p:txBody>
      </p:sp>
      <p:sp>
        <p:nvSpPr>
          <p:cNvPr id="7" name="Tekstvak 6">
            <a:extLst>
              <a:ext uri="{FF2B5EF4-FFF2-40B4-BE49-F238E27FC236}">
                <a16:creationId xmlns:a16="http://schemas.microsoft.com/office/drawing/2014/main" id="{384705C0-200D-4593-9ACD-AB2EB191973A}"/>
              </a:ext>
            </a:extLst>
          </p:cNvPr>
          <p:cNvSpPr txBox="1"/>
          <p:nvPr/>
        </p:nvSpPr>
        <p:spPr>
          <a:xfrm>
            <a:off x="7013359" y="6553200"/>
            <a:ext cx="3226016" cy="276999"/>
          </a:xfrm>
          <a:prstGeom prst="rect">
            <a:avLst/>
          </a:prstGeom>
          <a:noFill/>
        </p:spPr>
        <p:txBody>
          <a:bodyPr wrap="square" rtlCol="0">
            <a:spAutoFit/>
          </a:bodyPr>
          <a:lstStyle/>
          <a:p>
            <a:r>
              <a:rPr lang="nl-BE" sz="1200" i="1" dirty="0"/>
              <a:t>Dialoog 1 door Jana </a:t>
            </a:r>
            <a:r>
              <a:rPr lang="nl-BE" sz="1200" i="1" dirty="0" err="1"/>
              <a:t>Binon</a:t>
            </a:r>
            <a:r>
              <a:rPr lang="nl-BE" sz="1200" i="1" dirty="0"/>
              <a:t> - inwezig.be</a:t>
            </a:r>
          </a:p>
        </p:txBody>
      </p:sp>
      <p:sp>
        <p:nvSpPr>
          <p:cNvPr id="3" name="Ondertitel 2">
            <a:extLst>
              <a:ext uri="{FF2B5EF4-FFF2-40B4-BE49-F238E27FC236}">
                <a16:creationId xmlns:a16="http://schemas.microsoft.com/office/drawing/2014/main" id="{5951A29B-3933-4E59-B9DF-913368A5C122}"/>
              </a:ext>
            </a:extLst>
          </p:cNvPr>
          <p:cNvSpPr>
            <a:spLocks noGrp="1"/>
          </p:cNvSpPr>
          <p:nvPr>
            <p:ph type="subTitle" idx="1"/>
          </p:nvPr>
        </p:nvSpPr>
        <p:spPr>
          <a:xfrm>
            <a:off x="3923338" y="4637799"/>
            <a:ext cx="2868706" cy="923556"/>
          </a:xfrm>
        </p:spPr>
        <p:txBody>
          <a:bodyPr>
            <a:normAutofit/>
          </a:bodyPr>
          <a:lstStyle/>
          <a:p>
            <a:r>
              <a:rPr lang="nl-BE" sz="3600" dirty="0">
                <a:solidFill>
                  <a:schemeClr val="bg1"/>
                </a:solidFill>
                <a:latin typeface="Modern Love" panose="04090805081005020601" pitchFamily="82" charset="0"/>
              </a:rPr>
              <a:t>Welkom</a:t>
            </a:r>
          </a:p>
        </p:txBody>
      </p:sp>
    </p:spTree>
    <p:extLst>
      <p:ext uri="{BB962C8B-B14F-4D97-AF65-F5344CB8AC3E}">
        <p14:creationId xmlns:p14="http://schemas.microsoft.com/office/powerpoint/2010/main" val="278701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4119-F950-41BD-AA48-1F2574D972B8}"/>
              </a:ext>
            </a:extLst>
          </p:cNvPr>
          <p:cNvSpPr>
            <a:spLocks noGrp="1"/>
          </p:cNvSpPr>
          <p:nvPr>
            <p:ph type="title"/>
          </p:nvPr>
        </p:nvSpPr>
        <p:spPr/>
        <p:txBody>
          <a:bodyPr/>
          <a:lstStyle/>
          <a:p>
            <a:r>
              <a:rPr lang="nl-BE" dirty="0"/>
              <a:t>Verloop</a:t>
            </a:r>
          </a:p>
        </p:txBody>
      </p:sp>
      <p:sp>
        <p:nvSpPr>
          <p:cNvPr id="3" name="Tijdelijke aanduiding voor inhoud 2">
            <a:extLst>
              <a:ext uri="{FF2B5EF4-FFF2-40B4-BE49-F238E27FC236}">
                <a16:creationId xmlns:a16="http://schemas.microsoft.com/office/drawing/2014/main" id="{21151315-D8E2-4BE9-8AC0-FF33C1C49CD0}"/>
              </a:ext>
            </a:extLst>
          </p:cNvPr>
          <p:cNvSpPr>
            <a:spLocks noGrp="1"/>
          </p:cNvSpPr>
          <p:nvPr>
            <p:ph idx="1"/>
          </p:nvPr>
        </p:nvSpPr>
        <p:spPr/>
        <p:txBody>
          <a:bodyPr/>
          <a:lstStyle/>
          <a:p>
            <a:r>
              <a:rPr lang="nl-BE" dirty="0"/>
              <a:t>Landen bij elkaar</a:t>
            </a:r>
          </a:p>
          <a:p>
            <a:r>
              <a:rPr lang="nl-BE" dirty="0"/>
              <a:t>Landen bij de Heer: Gebed</a:t>
            </a:r>
          </a:p>
          <a:p>
            <a:r>
              <a:rPr lang="nl-BE" dirty="0"/>
              <a:t>Bezinning bij Gods Woord</a:t>
            </a:r>
          </a:p>
          <a:p>
            <a:r>
              <a:rPr lang="nl-BE" dirty="0"/>
              <a:t>Eerste deelronde: spreken en luisteren vanuit het hart</a:t>
            </a:r>
          </a:p>
          <a:p>
            <a:r>
              <a:rPr lang="nl-BE" dirty="0"/>
              <a:t>Tweede deelronde: antwoorden vanuit het hart</a:t>
            </a:r>
          </a:p>
          <a:p>
            <a:r>
              <a:rPr lang="nl-BE" dirty="0"/>
              <a:t>Derde deelronde: een bede of wens formuleren</a:t>
            </a:r>
          </a:p>
          <a:p>
            <a:r>
              <a:rPr lang="nl-BE" dirty="0"/>
              <a:t>Afsluitend handenritueel en gezamenlijk gebed</a:t>
            </a:r>
          </a:p>
        </p:txBody>
      </p:sp>
    </p:spTree>
    <p:extLst>
      <p:ext uri="{BB962C8B-B14F-4D97-AF65-F5344CB8AC3E}">
        <p14:creationId xmlns:p14="http://schemas.microsoft.com/office/powerpoint/2010/main" val="133980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t="-37000" b="-37000"/>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AA3A366-AEBF-4CE4-8097-DB69F81F725F}"/>
              </a:ext>
            </a:extLst>
          </p:cNvPr>
          <p:cNvSpPr>
            <a:spLocks noGrp="1"/>
          </p:cNvSpPr>
          <p:nvPr>
            <p:ph idx="1"/>
          </p:nvPr>
        </p:nvSpPr>
        <p:spPr>
          <a:xfrm>
            <a:off x="1069848" y="1"/>
            <a:ext cx="9634011" cy="6858000"/>
          </a:xfrm>
        </p:spPr>
        <p:txBody>
          <a:bodyPr>
            <a:normAutofit fontScale="77500" lnSpcReduction="20000"/>
          </a:bodyPr>
          <a:lstStyle/>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Heer, raak mij aan met uw adem,</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reik mij uw stralend licht,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wijs mij nieuwe wegen,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geef op uw waarheid zicht.</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Raak met uw adem mijn onrust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tot ik de rust hervind.</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Al mijn wonden heelt Gij:</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Gij ziet in mij uw kind.</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Wees ook de Geest die mij aanvuurt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en al mijn twijfels bant.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Als geroepen kom ik:</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mijn tijd is in uw hand.</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Kom en doorstraal mijn dagen,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Geest van God uitgegaan,</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die mijn ogen opent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voor wie nu naast mij staan.</a:t>
            </a:r>
            <a:endParaRPr lang="nl-BE" sz="1800" dirty="0">
              <a:effectLst/>
              <a:latin typeface="Times New Roman" panose="02020603050405020304" pitchFamily="18" charset="0"/>
              <a:ea typeface="Times New Roman" panose="02020603050405020304" pitchFamily="18" charset="0"/>
            </a:endParaRPr>
          </a:p>
          <a:p>
            <a:pPr marL="0" indent="0">
              <a:spcBef>
                <a:spcPts val="450"/>
              </a:spcBef>
              <a:spcAft>
                <a:spcPts val="900"/>
              </a:spcAft>
              <a:buNone/>
            </a:pPr>
            <a:r>
              <a:rPr lang="nl-BE" sz="1800" i="1" dirty="0">
                <a:solidFill>
                  <a:srgbClr val="000000"/>
                </a:solidFill>
                <a:effectLst/>
                <a:latin typeface="Times New Roman" panose="02020603050405020304" pitchFamily="18" charset="0"/>
                <a:ea typeface="Times New Roman" panose="02020603050405020304" pitchFamily="18" charset="0"/>
              </a:rPr>
              <a:t>Heer, raak ons aan met uw adem,</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geef ons een vergezicht!</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Draag ons op uw vleugels,</a:t>
            </a:r>
            <a:br>
              <a:rPr lang="nl-BE" sz="1800" i="1" dirty="0">
                <a:solidFill>
                  <a:srgbClr val="000000"/>
                </a:solidFill>
                <a:effectLst/>
                <a:latin typeface="Times New Roman" panose="02020603050405020304" pitchFamily="18" charset="0"/>
                <a:ea typeface="Times New Roman" panose="02020603050405020304" pitchFamily="18" charset="0"/>
              </a:rPr>
            </a:br>
            <a:r>
              <a:rPr lang="nl-BE" sz="1800" i="1" dirty="0">
                <a:solidFill>
                  <a:srgbClr val="000000"/>
                </a:solidFill>
                <a:effectLst/>
                <a:latin typeface="Times New Roman" panose="02020603050405020304" pitchFamily="18" charset="0"/>
                <a:ea typeface="Times New Roman" panose="02020603050405020304" pitchFamily="18" charset="0"/>
              </a:rPr>
              <a:t>zegen ons met uw licht!</a:t>
            </a:r>
          </a:p>
          <a:p>
            <a:pPr marL="0" indent="0">
              <a:spcBef>
                <a:spcPts val="450"/>
              </a:spcBef>
              <a:spcAft>
                <a:spcPts val="900"/>
              </a:spcAft>
              <a:buNone/>
            </a:pPr>
            <a:r>
              <a:rPr lang="nl-BE" sz="1200" dirty="0">
                <a:solidFill>
                  <a:srgbClr val="000000"/>
                </a:solidFill>
                <a:latin typeface="Times New Roman" panose="02020603050405020304" pitchFamily="18" charset="0"/>
                <a:ea typeface="Times New Roman" panose="02020603050405020304" pitchFamily="18" charset="0"/>
              </a:rPr>
              <a:t>Bron: Christiane </a:t>
            </a:r>
            <a:r>
              <a:rPr lang="nl-BE" sz="1200" dirty="0" err="1">
                <a:solidFill>
                  <a:srgbClr val="000000"/>
                </a:solidFill>
                <a:latin typeface="Times New Roman" panose="02020603050405020304" pitchFamily="18" charset="0"/>
                <a:ea typeface="Times New Roman" panose="02020603050405020304" pitchFamily="18" charset="0"/>
              </a:rPr>
              <a:t>Berkvens-Stevelinck</a:t>
            </a:r>
            <a:r>
              <a:rPr lang="nl-BE" sz="1200" dirty="0">
                <a:solidFill>
                  <a:srgbClr val="000000"/>
                </a:solidFill>
                <a:latin typeface="Times New Roman" panose="02020603050405020304" pitchFamily="18" charset="0"/>
                <a:ea typeface="Times New Roman" panose="02020603050405020304" pitchFamily="18" charset="0"/>
              </a:rPr>
              <a:t> en Sytze de Vries, </a:t>
            </a:r>
            <a:r>
              <a:rPr lang="nl-BE" sz="1200" i="1" dirty="0">
                <a:solidFill>
                  <a:srgbClr val="000000"/>
                </a:solidFill>
                <a:latin typeface="Times New Roman" panose="02020603050405020304" pitchFamily="18" charset="0"/>
                <a:ea typeface="Times New Roman" panose="02020603050405020304" pitchFamily="18" charset="0"/>
              </a:rPr>
              <a:t>Vieren &amp; Brevieren. Liturgische bouwstenen voor kleine geloofsgemeenschappen,</a:t>
            </a:r>
            <a:r>
              <a:rPr lang="nl-BE" sz="1200" dirty="0">
                <a:solidFill>
                  <a:srgbClr val="000000"/>
                </a:solidFill>
                <a:latin typeface="Times New Roman" panose="02020603050405020304" pitchFamily="18" charset="0"/>
                <a:ea typeface="Times New Roman" panose="02020603050405020304" pitchFamily="18" charset="0"/>
              </a:rPr>
              <a:t> Meinema, Zoetermeer, 2009.</a:t>
            </a:r>
            <a:endParaRPr lang="nl-BE" sz="1500" dirty="0">
              <a:effectLst/>
              <a:latin typeface="Times New Roman" panose="02020603050405020304" pitchFamily="18" charset="0"/>
              <a:ea typeface="Times New Roman" panose="02020603050405020304" pitchFamily="18" charset="0"/>
            </a:endParaRPr>
          </a:p>
          <a:p>
            <a:pPr marL="0" indent="0">
              <a:buNone/>
            </a:pPr>
            <a:endParaRPr lang="nl-BE" dirty="0"/>
          </a:p>
        </p:txBody>
      </p:sp>
    </p:spTree>
    <p:extLst>
      <p:ext uri="{BB962C8B-B14F-4D97-AF65-F5344CB8AC3E}">
        <p14:creationId xmlns:p14="http://schemas.microsoft.com/office/powerpoint/2010/main" val="214527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F704C8-EED1-441D-9383-0DEA6D7215EF}"/>
              </a:ext>
            </a:extLst>
          </p:cNvPr>
          <p:cNvSpPr>
            <a:spLocks noGrp="1"/>
          </p:cNvSpPr>
          <p:nvPr>
            <p:ph idx="1"/>
          </p:nvPr>
        </p:nvSpPr>
        <p:spPr>
          <a:xfrm>
            <a:off x="8689" y="177311"/>
            <a:ext cx="8176523" cy="4752829"/>
          </a:xfrm>
        </p:spPr>
        <p:txBody>
          <a:bodyPr>
            <a:normAutofit lnSpcReduction="10000"/>
          </a:bodyPr>
          <a:lstStyle/>
          <a:p>
            <a:pPr algn="l"/>
            <a:r>
              <a:rPr lang="nl-NL" sz="1300" b="0" i="0" dirty="0">
                <a:solidFill>
                  <a:srgbClr val="464745"/>
                </a:solidFill>
                <a:effectLst/>
                <a:latin typeface="Noto Serif"/>
              </a:rPr>
              <a:t>Hierna verscheen Jezus weer aan de leerlingen, nu bij het Meer van Tiberias. Dat gebeurde als volgt. Bij het meer waren Simon Petrus en Tomas (dat betekent ‘tweeling’), </a:t>
            </a:r>
            <a:r>
              <a:rPr lang="nl-NL" sz="1300" b="0" i="0" dirty="0" err="1">
                <a:solidFill>
                  <a:srgbClr val="464745"/>
                </a:solidFill>
                <a:effectLst/>
                <a:latin typeface="Noto Serif"/>
              </a:rPr>
              <a:t>Natanaël</a:t>
            </a:r>
            <a:r>
              <a:rPr lang="nl-NL" sz="1300" b="0" i="0" dirty="0">
                <a:solidFill>
                  <a:srgbClr val="464745"/>
                </a:solidFill>
                <a:effectLst/>
                <a:latin typeface="Noto Serif"/>
              </a:rPr>
              <a:t> uit </a:t>
            </a:r>
            <a:r>
              <a:rPr lang="nl-NL" sz="1300" b="0" i="0" dirty="0" err="1">
                <a:solidFill>
                  <a:srgbClr val="464745"/>
                </a:solidFill>
                <a:effectLst/>
                <a:latin typeface="Noto Serif"/>
              </a:rPr>
              <a:t>Kana</a:t>
            </a:r>
            <a:r>
              <a:rPr lang="nl-NL" sz="1300" b="0" i="0" dirty="0">
                <a:solidFill>
                  <a:srgbClr val="464745"/>
                </a:solidFill>
                <a:effectLst/>
                <a:latin typeface="Noto Serif"/>
              </a:rPr>
              <a:t> in Galilea, de zonen van </a:t>
            </a:r>
            <a:r>
              <a:rPr lang="nl-NL" sz="1300" b="0" i="0" dirty="0" err="1">
                <a:solidFill>
                  <a:srgbClr val="464745"/>
                </a:solidFill>
                <a:effectLst/>
                <a:latin typeface="Noto Serif"/>
              </a:rPr>
              <a:t>Zebedeüs</a:t>
            </a:r>
            <a:r>
              <a:rPr lang="nl-NL" sz="1300" b="0" i="0" dirty="0">
                <a:solidFill>
                  <a:srgbClr val="464745"/>
                </a:solidFill>
                <a:effectLst/>
                <a:latin typeface="Noto Serif"/>
              </a:rPr>
              <a:t> en nog twee andere leerlingen. Petrus zei: ‘Ik ga vissen.’ ‘Wij gaan met je mee,’ zeiden de anderen. Ze stapten in de boot, maar de hele nacht vingen ze niets. Toen het al ochtend werd, stond Jezus op de oever, al wisten de leerlingen niet dat het Jezus was. Hij riep: ‘Hebben jullie soms iets te eten?’ ‘Nee,’ antwoordden ze. ‘Gooi het net aan stuurboord uit,’ riep Jezus, ‘dan lukt het wel.’ Ze wierpen het net uit en er zat zo veel vis in dat ze het niet omhoog konden trekken. De leerling van wie Jezus hield zei tegen Petrus: ‘Het is de Heer!’ Zodra Simon Petrus dat hoorde, schortte hij zijn bovenkleed op – meer had hij niet aan – en sprong in het water. De andere leerlingen kwamen met de boot en sleepten het net vol vis achter zich aan. Ze waren niet ver van de oever, ongeveer tweehonderd el. Toen ze aan land kwamen zagen ze een vuurtje met vis erop en brood. Jezus zei: ‘Breng ook wat van de vis die jullie net gevangen hebben.’ Simon Petrus ging weer aan boord en trok het net aan land. Het zat vol grote vissen, welgeteld honderddrieënvijftig, en toch scheurde het niet. Jezus zei tegen hen: ‘Kom, eet iets.’ Geen van de leerlingen durfde hem te vragen wie hij was, ze begrepen dat het de Heer was. Jezus nam het brood en gaf hun ervan, en hij gaf hun ook vis. Dit was al de derde keer dat Jezus aan de leerlingen verscheen nadat hij uit de dood was opgestaan.</a:t>
            </a:r>
          </a:p>
          <a:p>
            <a:pPr algn="l"/>
            <a:r>
              <a:rPr lang="nl-NL" sz="1200" dirty="0">
                <a:solidFill>
                  <a:srgbClr val="464745"/>
                </a:solidFill>
                <a:latin typeface="Noto Serif"/>
              </a:rPr>
              <a:t>Johannes 21, 1-14</a:t>
            </a:r>
            <a:endParaRPr lang="nl-BE" sz="1300" dirty="0"/>
          </a:p>
        </p:txBody>
      </p:sp>
      <p:sp>
        <p:nvSpPr>
          <p:cNvPr id="8" name="Tekstvak 7">
            <a:extLst>
              <a:ext uri="{FF2B5EF4-FFF2-40B4-BE49-F238E27FC236}">
                <a16:creationId xmlns:a16="http://schemas.microsoft.com/office/drawing/2014/main" id="{233499BC-E4EE-4837-8A05-6C1CE8E06474}"/>
              </a:ext>
            </a:extLst>
          </p:cNvPr>
          <p:cNvSpPr txBox="1"/>
          <p:nvPr/>
        </p:nvSpPr>
        <p:spPr>
          <a:xfrm>
            <a:off x="0" y="5000374"/>
            <a:ext cx="8239125" cy="1200329"/>
          </a:xfrm>
          <a:prstGeom prst="rect">
            <a:avLst/>
          </a:prstGeom>
          <a:noFill/>
        </p:spPr>
        <p:txBody>
          <a:bodyPr wrap="square" rtlCol="0">
            <a:spAutoFit/>
          </a:bodyPr>
          <a:lstStyle/>
          <a:p>
            <a:r>
              <a:rPr lang="nl-BE" dirty="0"/>
              <a:t>Neem je tijd om je dit verhaal voor te stellen en je plaats in te nemen. </a:t>
            </a:r>
          </a:p>
          <a:p>
            <a:pPr marL="342900" indent="-342900">
              <a:buAutoNum type="arabicParenR"/>
            </a:pPr>
            <a:r>
              <a:rPr lang="nl-BE" dirty="0"/>
              <a:t>Wat raakt jou in dit verhaal? </a:t>
            </a:r>
          </a:p>
          <a:p>
            <a:pPr marL="342900" indent="-342900">
              <a:buAutoNum type="arabicParenR"/>
            </a:pPr>
            <a:r>
              <a:rPr lang="nl-BE" dirty="0"/>
              <a:t>Wat vertelt het jou over je leven en werk nu?</a:t>
            </a:r>
          </a:p>
          <a:p>
            <a:r>
              <a:rPr lang="nl-BE" dirty="0"/>
              <a:t>3) “Het is de Heer!”. Hoe klinken deze woorden in jouw leven en werk? </a:t>
            </a:r>
          </a:p>
        </p:txBody>
      </p:sp>
    </p:spTree>
    <p:extLst>
      <p:ext uri="{BB962C8B-B14F-4D97-AF65-F5344CB8AC3E}">
        <p14:creationId xmlns:p14="http://schemas.microsoft.com/office/powerpoint/2010/main" val="1873368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F616A82B-4290-46E7-BF7E-9119EFAF9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Afbeelding 4">
            <a:extLst>
              <a:ext uri="{FF2B5EF4-FFF2-40B4-BE49-F238E27FC236}">
                <a16:creationId xmlns:a16="http://schemas.microsoft.com/office/drawing/2014/main" id="{57F677EB-5CCE-4C56-BCDF-B5DD2E1BC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
            <a:ext cx="7029450" cy="6840855"/>
          </a:xfrm>
          <a:prstGeom prst="rect">
            <a:avLst/>
          </a:prstGeom>
        </p:spPr>
      </p:pic>
      <p:sp>
        <p:nvSpPr>
          <p:cNvPr id="2" name="Titel 1">
            <a:extLst>
              <a:ext uri="{FF2B5EF4-FFF2-40B4-BE49-F238E27FC236}">
                <a16:creationId xmlns:a16="http://schemas.microsoft.com/office/drawing/2014/main" id="{C9C4A9FE-AA24-48EB-8088-2C3C210AEAE4}"/>
              </a:ext>
            </a:extLst>
          </p:cNvPr>
          <p:cNvSpPr>
            <a:spLocks noGrp="1"/>
          </p:cNvSpPr>
          <p:nvPr>
            <p:ph type="ctrTitle"/>
          </p:nvPr>
        </p:nvSpPr>
        <p:spPr>
          <a:xfrm>
            <a:off x="3013262" y="4474345"/>
            <a:ext cx="4016188" cy="1276319"/>
          </a:xfrm>
        </p:spPr>
        <p:txBody>
          <a:bodyPr>
            <a:noAutofit/>
          </a:bodyPr>
          <a:lstStyle/>
          <a:p>
            <a:r>
              <a:rPr lang="nl-BE" sz="3200" dirty="0">
                <a:solidFill>
                  <a:srgbClr val="FFC000"/>
                </a:solidFill>
              </a:rPr>
              <a:t>Een wens of bede om mee te nemen</a:t>
            </a:r>
          </a:p>
        </p:txBody>
      </p:sp>
      <p:sp>
        <p:nvSpPr>
          <p:cNvPr id="7" name="Tekstvak 6">
            <a:extLst>
              <a:ext uri="{FF2B5EF4-FFF2-40B4-BE49-F238E27FC236}">
                <a16:creationId xmlns:a16="http://schemas.microsoft.com/office/drawing/2014/main" id="{384705C0-200D-4593-9ACD-AB2EB191973A}"/>
              </a:ext>
            </a:extLst>
          </p:cNvPr>
          <p:cNvSpPr txBox="1"/>
          <p:nvPr/>
        </p:nvSpPr>
        <p:spPr>
          <a:xfrm>
            <a:off x="7013359" y="6553200"/>
            <a:ext cx="3226016" cy="276999"/>
          </a:xfrm>
          <a:prstGeom prst="rect">
            <a:avLst/>
          </a:prstGeom>
          <a:noFill/>
        </p:spPr>
        <p:txBody>
          <a:bodyPr wrap="square" rtlCol="0">
            <a:spAutoFit/>
          </a:bodyPr>
          <a:lstStyle/>
          <a:p>
            <a:r>
              <a:rPr lang="nl-BE" sz="1200" i="1" dirty="0"/>
              <a:t>Dialoog 2 door Jana </a:t>
            </a:r>
            <a:r>
              <a:rPr lang="nl-BE" sz="1200" i="1" dirty="0" err="1"/>
              <a:t>Binon</a:t>
            </a:r>
            <a:r>
              <a:rPr lang="nl-BE" sz="1200" i="1" dirty="0"/>
              <a:t> - inwezig.be</a:t>
            </a:r>
          </a:p>
        </p:txBody>
      </p:sp>
    </p:spTree>
    <p:extLst>
      <p:ext uri="{BB962C8B-B14F-4D97-AF65-F5344CB8AC3E}">
        <p14:creationId xmlns:p14="http://schemas.microsoft.com/office/powerpoint/2010/main" val="4197632365"/>
      </p:ext>
    </p:extLst>
  </p:cSld>
  <p:clrMapOvr>
    <a:masterClrMapping/>
  </p:clrMapOvr>
</p:sld>
</file>

<file path=ppt/theme/theme1.xml><?xml version="1.0" encoding="utf-8"?>
<a:theme xmlns:a="http://schemas.openxmlformats.org/drawingml/2006/main" name="BohemianVTI">
  <a:themeElements>
    <a:clrScheme name="Boho">
      <a:dk1>
        <a:sysClr val="windowText" lastClr="000000"/>
      </a:dk1>
      <a:lt1>
        <a:sysClr val="window" lastClr="FFFFFF"/>
      </a:lt1>
      <a:dk2>
        <a:srgbClr val="323232"/>
      </a:dk2>
      <a:lt2>
        <a:srgbClr val="F4F1EF"/>
      </a:lt2>
      <a:accent1>
        <a:srgbClr val="8F4F58"/>
      </a:accent1>
      <a:accent2>
        <a:srgbClr val="D09182"/>
      </a:accent2>
      <a:accent3>
        <a:srgbClr val="C7A085"/>
      </a:accent3>
      <a:accent4>
        <a:srgbClr val="ADA085"/>
      </a:accent4>
      <a:accent5>
        <a:srgbClr val="5F787F"/>
      </a:accent5>
      <a:accent6>
        <a:srgbClr val="5A6768"/>
      </a:accent6>
      <a:hlink>
        <a:srgbClr val="A25872"/>
      </a:hlink>
      <a:folHlink>
        <a:srgbClr val="667A7E"/>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emplate>Slice</Template>
  <TotalTime>0</TotalTime>
  <Words>652</Words>
  <Application>Microsoft Office PowerPoint</Application>
  <PresentationFormat>Breedbeeld</PresentationFormat>
  <Paragraphs>25</Paragraphs>
  <Slides>5</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Arial</vt:lpstr>
      <vt:lpstr>Avenir Next LT Pro</vt:lpstr>
      <vt:lpstr>Modern Love</vt:lpstr>
      <vt:lpstr>Noto Serif</vt:lpstr>
      <vt:lpstr>Times New Roman</vt:lpstr>
      <vt:lpstr>BohemianVTI</vt:lpstr>
      <vt:lpstr>Ruach ruimte voor een tweede adem</vt:lpstr>
      <vt:lpstr>Verloop</vt:lpstr>
      <vt:lpstr>PowerPoint-presentatie</vt:lpstr>
      <vt:lpstr>PowerPoint-presentatie</vt:lpstr>
      <vt:lpstr>Een wens of bede om mee te nemen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Ruach</dc:title>
  <dc:creator>Frieda Boeykens</dc:creator>
  <cp:lastModifiedBy>Frieda Boeykens</cp:lastModifiedBy>
  <cp:revision>32</cp:revision>
  <dcterms:created xsi:type="dcterms:W3CDTF">2021-01-04T13:21:44Z</dcterms:created>
  <dcterms:modified xsi:type="dcterms:W3CDTF">2023-09-01T12:42:43Z</dcterms:modified>
</cp:coreProperties>
</file>