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4" r:id="rId19"/>
    <p:sldId id="278" r:id="rId20"/>
    <p:sldId id="277" r:id="rId21"/>
    <p:sldId id="279" r:id="rId22"/>
    <p:sldId id="281" r:id="rId23"/>
    <p:sldId id="282" r:id="rId24"/>
    <p:sldId id="283" r:id="rId25"/>
    <p:sldId id="284" r:id="rId26"/>
    <p:sldId id="285" r:id="rId27"/>
    <p:sldId id="286" r:id="rId28"/>
    <p:sldId id="287" r:id="rId29"/>
    <p:sldId id="288" r:id="rId30"/>
    <p:sldId id="289" r:id="rId31"/>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85" d="100"/>
          <a:sy n="85" d="100"/>
        </p:scale>
        <p:origin x="499"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26BE6B-D10B-426F-BE95-3919D66CD70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F6C0C775-646D-4C01-AFEE-4087A93DAF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EE8E9B1D-4E0D-4C48-B512-473ADF38F730}"/>
              </a:ext>
            </a:extLst>
          </p:cNvPr>
          <p:cNvSpPr>
            <a:spLocks noGrp="1"/>
          </p:cNvSpPr>
          <p:nvPr>
            <p:ph type="dt" sz="half" idx="10"/>
          </p:nvPr>
        </p:nvSpPr>
        <p:spPr/>
        <p:txBody>
          <a:bodyPr/>
          <a:lstStyle/>
          <a:p>
            <a:fld id="{3B9B5092-E567-47E5-86AF-86B14244FE62}" type="datetimeFigureOut">
              <a:rPr lang="nl-BE" smtClean="0"/>
              <a:t>13/03/2023</a:t>
            </a:fld>
            <a:endParaRPr lang="nl-BE"/>
          </a:p>
        </p:txBody>
      </p:sp>
      <p:sp>
        <p:nvSpPr>
          <p:cNvPr id="5" name="Tijdelijke aanduiding voor voettekst 4">
            <a:extLst>
              <a:ext uri="{FF2B5EF4-FFF2-40B4-BE49-F238E27FC236}">
                <a16:creationId xmlns:a16="http://schemas.microsoft.com/office/drawing/2014/main" id="{D542124E-236A-4836-9896-97943F13A78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F16F07A2-EDE9-4E0E-A356-172452A548AC}"/>
              </a:ext>
            </a:extLst>
          </p:cNvPr>
          <p:cNvSpPr>
            <a:spLocks noGrp="1"/>
          </p:cNvSpPr>
          <p:nvPr>
            <p:ph type="sldNum" sz="quarter" idx="12"/>
          </p:nvPr>
        </p:nvSpPr>
        <p:spPr/>
        <p:txBody>
          <a:bodyPr/>
          <a:lstStyle/>
          <a:p>
            <a:fld id="{5282FEDF-499E-4989-AC09-8009311F0267}" type="slidenum">
              <a:rPr lang="nl-BE" smtClean="0"/>
              <a:t>‹nr.›</a:t>
            </a:fld>
            <a:endParaRPr lang="nl-BE"/>
          </a:p>
        </p:txBody>
      </p:sp>
    </p:spTree>
    <p:extLst>
      <p:ext uri="{BB962C8B-B14F-4D97-AF65-F5344CB8AC3E}">
        <p14:creationId xmlns:p14="http://schemas.microsoft.com/office/powerpoint/2010/main" val="640426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CC578D-89A8-4CF8-95C9-3808D09C43BB}"/>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F5836A09-6A62-481D-915C-60845197F953}"/>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9E5B9166-024F-4AF6-B8DB-A73A46764FA8}"/>
              </a:ext>
            </a:extLst>
          </p:cNvPr>
          <p:cNvSpPr>
            <a:spLocks noGrp="1"/>
          </p:cNvSpPr>
          <p:nvPr>
            <p:ph type="dt" sz="half" idx="10"/>
          </p:nvPr>
        </p:nvSpPr>
        <p:spPr/>
        <p:txBody>
          <a:bodyPr/>
          <a:lstStyle/>
          <a:p>
            <a:fld id="{3B9B5092-E567-47E5-86AF-86B14244FE62}" type="datetimeFigureOut">
              <a:rPr lang="nl-BE" smtClean="0"/>
              <a:t>13/03/2023</a:t>
            </a:fld>
            <a:endParaRPr lang="nl-BE"/>
          </a:p>
        </p:txBody>
      </p:sp>
      <p:sp>
        <p:nvSpPr>
          <p:cNvPr id="5" name="Tijdelijke aanduiding voor voettekst 4">
            <a:extLst>
              <a:ext uri="{FF2B5EF4-FFF2-40B4-BE49-F238E27FC236}">
                <a16:creationId xmlns:a16="http://schemas.microsoft.com/office/drawing/2014/main" id="{71FCCB28-4CB6-47EF-A367-A404C1D5BE2E}"/>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6D1B105-4832-40E9-BB12-E561832B94D7}"/>
              </a:ext>
            </a:extLst>
          </p:cNvPr>
          <p:cNvSpPr>
            <a:spLocks noGrp="1"/>
          </p:cNvSpPr>
          <p:nvPr>
            <p:ph type="sldNum" sz="quarter" idx="12"/>
          </p:nvPr>
        </p:nvSpPr>
        <p:spPr/>
        <p:txBody>
          <a:bodyPr/>
          <a:lstStyle/>
          <a:p>
            <a:fld id="{5282FEDF-499E-4989-AC09-8009311F0267}" type="slidenum">
              <a:rPr lang="nl-BE" smtClean="0"/>
              <a:t>‹nr.›</a:t>
            </a:fld>
            <a:endParaRPr lang="nl-BE"/>
          </a:p>
        </p:txBody>
      </p:sp>
    </p:spTree>
    <p:extLst>
      <p:ext uri="{BB962C8B-B14F-4D97-AF65-F5344CB8AC3E}">
        <p14:creationId xmlns:p14="http://schemas.microsoft.com/office/powerpoint/2010/main" val="144066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4B9117A-0103-4704-A9AE-47916C21EFAF}"/>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8CA96877-D803-4F6F-A7D5-D7C2A52A8871}"/>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747459AC-F33C-49BF-B624-CA7C4F6AF640}"/>
              </a:ext>
            </a:extLst>
          </p:cNvPr>
          <p:cNvSpPr>
            <a:spLocks noGrp="1"/>
          </p:cNvSpPr>
          <p:nvPr>
            <p:ph type="dt" sz="half" idx="10"/>
          </p:nvPr>
        </p:nvSpPr>
        <p:spPr/>
        <p:txBody>
          <a:bodyPr/>
          <a:lstStyle/>
          <a:p>
            <a:fld id="{3B9B5092-E567-47E5-86AF-86B14244FE62}" type="datetimeFigureOut">
              <a:rPr lang="nl-BE" smtClean="0"/>
              <a:t>13/03/2023</a:t>
            </a:fld>
            <a:endParaRPr lang="nl-BE"/>
          </a:p>
        </p:txBody>
      </p:sp>
      <p:sp>
        <p:nvSpPr>
          <p:cNvPr id="5" name="Tijdelijke aanduiding voor voettekst 4">
            <a:extLst>
              <a:ext uri="{FF2B5EF4-FFF2-40B4-BE49-F238E27FC236}">
                <a16:creationId xmlns:a16="http://schemas.microsoft.com/office/drawing/2014/main" id="{1A726034-9A7F-4647-B4E8-B57A6B2CBAD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87DBDDF7-E61D-4B76-B3AE-EFBAE1DA1DF7}"/>
              </a:ext>
            </a:extLst>
          </p:cNvPr>
          <p:cNvSpPr>
            <a:spLocks noGrp="1"/>
          </p:cNvSpPr>
          <p:nvPr>
            <p:ph type="sldNum" sz="quarter" idx="12"/>
          </p:nvPr>
        </p:nvSpPr>
        <p:spPr/>
        <p:txBody>
          <a:bodyPr/>
          <a:lstStyle/>
          <a:p>
            <a:fld id="{5282FEDF-499E-4989-AC09-8009311F0267}" type="slidenum">
              <a:rPr lang="nl-BE" smtClean="0"/>
              <a:t>‹nr.›</a:t>
            </a:fld>
            <a:endParaRPr lang="nl-BE"/>
          </a:p>
        </p:txBody>
      </p:sp>
    </p:spTree>
    <p:extLst>
      <p:ext uri="{BB962C8B-B14F-4D97-AF65-F5344CB8AC3E}">
        <p14:creationId xmlns:p14="http://schemas.microsoft.com/office/powerpoint/2010/main" val="752672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07BF98-96B5-46E6-B9F6-D840CDF28B02}"/>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F20BAF72-FF52-4834-AACD-A0B4A2282E73}"/>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8E3A49E6-E4BF-444F-B525-CFDE1543CB90}"/>
              </a:ext>
            </a:extLst>
          </p:cNvPr>
          <p:cNvSpPr>
            <a:spLocks noGrp="1"/>
          </p:cNvSpPr>
          <p:nvPr>
            <p:ph type="dt" sz="half" idx="10"/>
          </p:nvPr>
        </p:nvSpPr>
        <p:spPr/>
        <p:txBody>
          <a:bodyPr/>
          <a:lstStyle/>
          <a:p>
            <a:fld id="{3B9B5092-E567-47E5-86AF-86B14244FE62}" type="datetimeFigureOut">
              <a:rPr lang="nl-BE" smtClean="0"/>
              <a:t>13/03/2023</a:t>
            </a:fld>
            <a:endParaRPr lang="nl-BE"/>
          </a:p>
        </p:txBody>
      </p:sp>
      <p:sp>
        <p:nvSpPr>
          <p:cNvPr id="5" name="Tijdelijke aanduiding voor voettekst 4">
            <a:extLst>
              <a:ext uri="{FF2B5EF4-FFF2-40B4-BE49-F238E27FC236}">
                <a16:creationId xmlns:a16="http://schemas.microsoft.com/office/drawing/2014/main" id="{361D3EE1-FE64-4AA4-951D-26A78B7C22B2}"/>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7C54F0F2-A515-4373-B8E5-03E82A7E9F50}"/>
              </a:ext>
            </a:extLst>
          </p:cNvPr>
          <p:cNvSpPr>
            <a:spLocks noGrp="1"/>
          </p:cNvSpPr>
          <p:nvPr>
            <p:ph type="sldNum" sz="quarter" idx="12"/>
          </p:nvPr>
        </p:nvSpPr>
        <p:spPr/>
        <p:txBody>
          <a:bodyPr/>
          <a:lstStyle/>
          <a:p>
            <a:fld id="{5282FEDF-499E-4989-AC09-8009311F0267}" type="slidenum">
              <a:rPr lang="nl-BE" smtClean="0"/>
              <a:t>‹nr.›</a:t>
            </a:fld>
            <a:endParaRPr lang="nl-BE"/>
          </a:p>
        </p:txBody>
      </p:sp>
    </p:spTree>
    <p:extLst>
      <p:ext uri="{BB962C8B-B14F-4D97-AF65-F5344CB8AC3E}">
        <p14:creationId xmlns:p14="http://schemas.microsoft.com/office/powerpoint/2010/main" val="3354757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BCD4ED-C6E9-4A0D-A7FC-4BCF6C8D10F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0384001C-CE77-4CBE-8C5E-846FF5FA22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2B78436B-B898-4CC2-A87C-9086AF21E04A}"/>
              </a:ext>
            </a:extLst>
          </p:cNvPr>
          <p:cNvSpPr>
            <a:spLocks noGrp="1"/>
          </p:cNvSpPr>
          <p:nvPr>
            <p:ph type="dt" sz="half" idx="10"/>
          </p:nvPr>
        </p:nvSpPr>
        <p:spPr/>
        <p:txBody>
          <a:bodyPr/>
          <a:lstStyle/>
          <a:p>
            <a:fld id="{3B9B5092-E567-47E5-86AF-86B14244FE62}" type="datetimeFigureOut">
              <a:rPr lang="nl-BE" smtClean="0"/>
              <a:t>13/03/2023</a:t>
            </a:fld>
            <a:endParaRPr lang="nl-BE"/>
          </a:p>
        </p:txBody>
      </p:sp>
      <p:sp>
        <p:nvSpPr>
          <p:cNvPr id="5" name="Tijdelijke aanduiding voor voettekst 4">
            <a:extLst>
              <a:ext uri="{FF2B5EF4-FFF2-40B4-BE49-F238E27FC236}">
                <a16:creationId xmlns:a16="http://schemas.microsoft.com/office/drawing/2014/main" id="{82D8BB82-4EF1-4379-BAA5-A967AF29F079}"/>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1FD7A32F-5803-49E0-BAEA-62D82A78F8BF}"/>
              </a:ext>
            </a:extLst>
          </p:cNvPr>
          <p:cNvSpPr>
            <a:spLocks noGrp="1"/>
          </p:cNvSpPr>
          <p:nvPr>
            <p:ph type="sldNum" sz="quarter" idx="12"/>
          </p:nvPr>
        </p:nvSpPr>
        <p:spPr/>
        <p:txBody>
          <a:bodyPr/>
          <a:lstStyle/>
          <a:p>
            <a:fld id="{5282FEDF-499E-4989-AC09-8009311F0267}" type="slidenum">
              <a:rPr lang="nl-BE" smtClean="0"/>
              <a:t>‹nr.›</a:t>
            </a:fld>
            <a:endParaRPr lang="nl-BE"/>
          </a:p>
        </p:txBody>
      </p:sp>
    </p:spTree>
    <p:extLst>
      <p:ext uri="{BB962C8B-B14F-4D97-AF65-F5344CB8AC3E}">
        <p14:creationId xmlns:p14="http://schemas.microsoft.com/office/powerpoint/2010/main" val="2320214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79240D-4930-4DE2-BE29-6E53D0C66895}"/>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0E3B586D-98D5-45CA-83D1-A7B3FBCE44F8}"/>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BBA17131-FEF9-46AB-A914-5638930CADDA}"/>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5D38FEB7-7F77-4497-B6FD-9A7E6D5B60E1}"/>
              </a:ext>
            </a:extLst>
          </p:cNvPr>
          <p:cNvSpPr>
            <a:spLocks noGrp="1"/>
          </p:cNvSpPr>
          <p:nvPr>
            <p:ph type="dt" sz="half" idx="10"/>
          </p:nvPr>
        </p:nvSpPr>
        <p:spPr/>
        <p:txBody>
          <a:bodyPr/>
          <a:lstStyle/>
          <a:p>
            <a:fld id="{3B9B5092-E567-47E5-86AF-86B14244FE62}" type="datetimeFigureOut">
              <a:rPr lang="nl-BE" smtClean="0"/>
              <a:t>13/03/2023</a:t>
            </a:fld>
            <a:endParaRPr lang="nl-BE"/>
          </a:p>
        </p:txBody>
      </p:sp>
      <p:sp>
        <p:nvSpPr>
          <p:cNvPr id="6" name="Tijdelijke aanduiding voor voettekst 5">
            <a:extLst>
              <a:ext uri="{FF2B5EF4-FFF2-40B4-BE49-F238E27FC236}">
                <a16:creationId xmlns:a16="http://schemas.microsoft.com/office/drawing/2014/main" id="{19C26BFE-01DF-4D01-B870-22A799A2A835}"/>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0019F668-A723-42CD-B5E2-D433E7DC3414}"/>
              </a:ext>
            </a:extLst>
          </p:cNvPr>
          <p:cNvSpPr>
            <a:spLocks noGrp="1"/>
          </p:cNvSpPr>
          <p:nvPr>
            <p:ph type="sldNum" sz="quarter" idx="12"/>
          </p:nvPr>
        </p:nvSpPr>
        <p:spPr/>
        <p:txBody>
          <a:bodyPr/>
          <a:lstStyle/>
          <a:p>
            <a:fld id="{5282FEDF-499E-4989-AC09-8009311F0267}" type="slidenum">
              <a:rPr lang="nl-BE" smtClean="0"/>
              <a:t>‹nr.›</a:t>
            </a:fld>
            <a:endParaRPr lang="nl-BE"/>
          </a:p>
        </p:txBody>
      </p:sp>
    </p:spTree>
    <p:extLst>
      <p:ext uri="{BB962C8B-B14F-4D97-AF65-F5344CB8AC3E}">
        <p14:creationId xmlns:p14="http://schemas.microsoft.com/office/powerpoint/2010/main" val="2094624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24C6E5-769E-4832-8BDA-7F645A96EB5B}"/>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4CD33AD8-FC95-4837-9D65-260FCE057D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04E5681F-B0C8-4804-8C4E-A939A51AAFE3}"/>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0880EB2D-7AFB-4922-82E1-0EBFB62FCA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79610766-E25C-44B9-B23F-D81179FCBCF3}"/>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BF56FCC2-1E5C-4691-9896-D94E1DBABF73}"/>
              </a:ext>
            </a:extLst>
          </p:cNvPr>
          <p:cNvSpPr>
            <a:spLocks noGrp="1"/>
          </p:cNvSpPr>
          <p:nvPr>
            <p:ph type="dt" sz="half" idx="10"/>
          </p:nvPr>
        </p:nvSpPr>
        <p:spPr/>
        <p:txBody>
          <a:bodyPr/>
          <a:lstStyle/>
          <a:p>
            <a:fld id="{3B9B5092-E567-47E5-86AF-86B14244FE62}" type="datetimeFigureOut">
              <a:rPr lang="nl-BE" smtClean="0"/>
              <a:t>13/03/2023</a:t>
            </a:fld>
            <a:endParaRPr lang="nl-BE"/>
          </a:p>
        </p:txBody>
      </p:sp>
      <p:sp>
        <p:nvSpPr>
          <p:cNvPr id="8" name="Tijdelijke aanduiding voor voettekst 7">
            <a:extLst>
              <a:ext uri="{FF2B5EF4-FFF2-40B4-BE49-F238E27FC236}">
                <a16:creationId xmlns:a16="http://schemas.microsoft.com/office/drawing/2014/main" id="{FBD6E1F8-55EC-455A-8AB7-C8DF7CE4B45C}"/>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FD8B1E5E-EA70-46FF-868E-1EEBC449E45D}"/>
              </a:ext>
            </a:extLst>
          </p:cNvPr>
          <p:cNvSpPr>
            <a:spLocks noGrp="1"/>
          </p:cNvSpPr>
          <p:nvPr>
            <p:ph type="sldNum" sz="quarter" idx="12"/>
          </p:nvPr>
        </p:nvSpPr>
        <p:spPr/>
        <p:txBody>
          <a:bodyPr/>
          <a:lstStyle/>
          <a:p>
            <a:fld id="{5282FEDF-499E-4989-AC09-8009311F0267}" type="slidenum">
              <a:rPr lang="nl-BE" smtClean="0"/>
              <a:t>‹nr.›</a:t>
            </a:fld>
            <a:endParaRPr lang="nl-BE"/>
          </a:p>
        </p:txBody>
      </p:sp>
    </p:spTree>
    <p:extLst>
      <p:ext uri="{BB962C8B-B14F-4D97-AF65-F5344CB8AC3E}">
        <p14:creationId xmlns:p14="http://schemas.microsoft.com/office/powerpoint/2010/main" val="3734058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512068-3F82-473C-8EDA-2974A3B51BF5}"/>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7AE80EA8-BDBA-4944-9B15-65C570C86909}"/>
              </a:ext>
            </a:extLst>
          </p:cNvPr>
          <p:cNvSpPr>
            <a:spLocks noGrp="1"/>
          </p:cNvSpPr>
          <p:nvPr>
            <p:ph type="dt" sz="half" idx="10"/>
          </p:nvPr>
        </p:nvSpPr>
        <p:spPr/>
        <p:txBody>
          <a:bodyPr/>
          <a:lstStyle/>
          <a:p>
            <a:fld id="{3B9B5092-E567-47E5-86AF-86B14244FE62}" type="datetimeFigureOut">
              <a:rPr lang="nl-BE" smtClean="0"/>
              <a:t>13/03/2023</a:t>
            </a:fld>
            <a:endParaRPr lang="nl-BE"/>
          </a:p>
        </p:txBody>
      </p:sp>
      <p:sp>
        <p:nvSpPr>
          <p:cNvPr id="4" name="Tijdelijke aanduiding voor voettekst 3">
            <a:extLst>
              <a:ext uri="{FF2B5EF4-FFF2-40B4-BE49-F238E27FC236}">
                <a16:creationId xmlns:a16="http://schemas.microsoft.com/office/drawing/2014/main" id="{5E2EE5EB-2D04-4910-919B-60CFD8B11045}"/>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3872966B-262D-4050-B68A-63B880289D29}"/>
              </a:ext>
            </a:extLst>
          </p:cNvPr>
          <p:cNvSpPr>
            <a:spLocks noGrp="1"/>
          </p:cNvSpPr>
          <p:nvPr>
            <p:ph type="sldNum" sz="quarter" idx="12"/>
          </p:nvPr>
        </p:nvSpPr>
        <p:spPr/>
        <p:txBody>
          <a:bodyPr/>
          <a:lstStyle/>
          <a:p>
            <a:fld id="{5282FEDF-499E-4989-AC09-8009311F0267}" type="slidenum">
              <a:rPr lang="nl-BE" smtClean="0"/>
              <a:t>‹nr.›</a:t>
            </a:fld>
            <a:endParaRPr lang="nl-BE"/>
          </a:p>
        </p:txBody>
      </p:sp>
    </p:spTree>
    <p:extLst>
      <p:ext uri="{BB962C8B-B14F-4D97-AF65-F5344CB8AC3E}">
        <p14:creationId xmlns:p14="http://schemas.microsoft.com/office/powerpoint/2010/main" val="1913332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BDDADEA-3E5D-4B06-8ADA-38F4FEF3221F}"/>
              </a:ext>
            </a:extLst>
          </p:cNvPr>
          <p:cNvSpPr>
            <a:spLocks noGrp="1"/>
          </p:cNvSpPr>
          <p:nvPr>
            <p:ph type="dt" sz="half" idx="10"/>
          </p:nvPr>
        </p:nvSpPr>
        <p:spPr/>
        <p:txBody>
          <a:bodyPr/>
          <a:lstStyle/>
          <a:p>
            <a:fld id="{3B9B5092-E567-47E5-86AF-86B14244FE62}" type="datetimeFigureOut">
              <a:rPr lang="nl-BE" smtClean="0"/>
              <a:t>13/03/2023</a:t>
            </a:fld>
            <a:endParaRPr lang="nl-BE"/>
          </a:p>
        </p:txBody>
      </p:sp>
      <p:sp>
        <p:nvSpPr>
          <p:cNvPr id="3" name="Tijdelijke aanduiding voor voettekst 2">
            <a:extLst>
              <a:ext uri="{FF2B5EF4-FFF2-40B4-BE49-F238E27FC236}">
                <a16:creationId xmlns:a16="http://schemas.microsoft.com/office/drawing/2014/main" id="{139A4C1E-E259-4BBB-B6D6-ED8E455C4B8A}"/>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D9E9EACD-7B34-4303-8682-22303772138A}"/>
              </a:ext>
            </a:extLst>
          </p:cNvPr>
          <p:cNvSpPr>
            <a:spLocks noGrp="1"/>
          </p:cNvSpPr>
          <p:nvPr>
            <p:ph type="sldNum" sz="quarter" idx="12"/>
          </p:nvPr>
        </p:nvSpPr>
        <p:spPr/>
        <p:txBody>
          <a:bodyPr/>
          <a:lstStyle/>
          <a:p>
            <a:fld id="{5282FEDF-499E-4989-AC09-8009311F0267}" type="slidenum">
              <a:rPr lang="nl-BE" smtClean="0"/>
              <a:t>‹nr.›</a:t>
            </a:fld>
            <a:endParaRPr lang="nl-BE"/>
          </a:p>
        </p:txBody>
      </p:sp>
    </p:spTree>
    <p:extLst>
      <p:ext uri="{BB962C8B-B14F-4D97-AF65-F5344CB8AC3E}">
        <p14:creationId xmlns:p14="http://schemas.microsoft.com/office/powerpoint/2010/main" val="528062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698E75-7586-402F-8D27-39CD447D41E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EC267F9-CAC1-48F0-B2D6-9BA854447E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7343556B-91FF-4377-B4ED-868D843AB3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2004FFAB-E2CE-4846-AE11-292BA66BE986}"/>
              </a:ext>
            </a:extLst>
          </p:cNvPr>
          <p:cNvSpPr>
            <a:spLocks noGrp="1"/>
          </p:cNvSpPr>
          <p:nvPr>
            <p:ph type="dt" sz="half" idx="10"/>
          </p:nvPr>
        </p:nvSpPr>
        <p:spPr/>
        <p:txBody>
          <a:bodyPr/>
          <a:lstStyle/>
          <a:p>
            <a:fld id="{3B9B5092-E567-47E5-86AF-86B14244FE62}" type="datetimeFigureOut">
              <a:rPr lang="nl-BE" smtClean="0"/>
              <a:t>13/03/2023</a:t>
            </a:fld>
            <a:endParaRPr lang="nl-BE"/>
          </a:p>
        </p:txBody>
      </p:sp>
      <p:sp>
        <p:nvSpPr>
          <p:cNvPr id="6" name="Tijdelijke aanduiding voor voettekst 5">
            <a:extLst>
              <a:ext uri="{FF2B5EF4-FFF2-40B4-BE49-F238E27FC236}">
                <a16:creationId xmlns:a16="http://schemas.microsoft.com/office/drawing/2014/main" id="{577EA289-1BD5-4B03-9D94-9C0A1C754F58}"/>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615C07F1-2F53-4898-8F8D-75BD10DBA4F0}"/>
              </a:ext>
            </a:extLst>
          </p:cNvPr>
          <p:cNvSpPr>
            <a:spLocks noGrp="1"/>
          </p:cNvSpPr>
          <p:nvPr>
            <p:ph type="sldNum" sz="quarter" idx="12"/>
          </p:nvPr>
        </p:nvSpPr>
        <p:spPr/>
        <p:txBody>
          <a:bodyPr/>
          <a:lstStyle/>
          <a:p>
            <a:fld id="{5282FEDF-499E-4989-AC09-8009311F0267}" type="slidenum">
              <a:rPr lang="nl-BE" smtClean="0"/>
              <a:t>‹nr.›</a:t>
            </a:fld>
            <a:endParaRPr lang="nl-BE"/>
          </a:p>
        </p:txBody>
      </p:sp>
    </p:spTree>
    <p:extLst>
      <p:ext uri="{BB962C8B-B14F-4D97-AF65-F5344CB8AC3E}">
        <p14:creationId xmlns:p14="http://schemas.microsoft.com/office/powerpoint/2010/main" val="2652035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6975D9-6ED7-4F8F-90E4-058627CDB17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3321D09B-6C13-4FFE-9849-7A60C88130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120D62E9-D08A-4717-8C57-CE2557F8F1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DF02DC9B-A22A-4A84-AB5A-A25BF0B60010}"/>
              </a:ext>
            </a:extLst>
          </p:cNvPr>
          <p:cNvSpPr>
            <a:spLocks noGrp="1"/>
          </p:cNvSpPr>
          <p:nvPr>
            <p:ph type="dt" sz="half" idx="10"/>
          </p:nvPr>
        </p:nvSpPr>
        <p:spPr/>
        <p:txBody>
          <a:bodyPr/>
          <a:lstStyle/>
          <a:p>
            <a:fld id="{3B9B5092-E567-47E5-86AF-86B14244FE62}" type="datetimeFigureOut">
              <a:rPr lang="nl-BE" smtClean="0"/>
              <a:t>13/03/2023</a:t>
            </a:fld>
            <a:endParaRPr lang="nl-BE"/>
          </a:p>
        </p:txBody>
      </p:sp>
      <p:sp>
        <p:nvSpPr>
          <p:cNvPr id="6" name="Tijdelijke aanduiding voor voettekst 5">
            <a:extLst>
              <a:ext uri="{FF2B5EF4-FFF2-40B4-BE49-F238E27FC236}">
                <a16:creationId xmlns:a16="http://schemas.microsoft.com/office/drawing/2014/main" id="{D880A46F-2AEB-462E-86D6-93B129256A36}"/>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BB98A6E6-9611-4410-9636-8CFB778A05D7}"/>
              </a:ext>
            </a:extLst>
          </p:cNvPr>
          <p:cNvSpPr>
            <a:spLocks noGrp="1"/>
          </p:cNvSpPr>
          <p:nvPr>
            <p:ph type="sldNum" sz="quarter" idx="12"/>
          </p:nvPr>
        </p:nvSpPr>
        <p:spPr/>
        <p:txBody>
          <a:bodyPr/>
          <a:lstStyle/>
          <a:p>
            <a:fld id="{5282FEDF-499E-4989-AC09-8009311F0267}" type="slidenum">
              <a:rPr lang="nl-BE" smtClean="0"/>
              <a:t>‹nr.›</a:t>
            </a:fld>
            <a:endParaRPr lang="nl-BE"/>
          </a:p>
        </p:txBody>
      </p:sp>
    </p:spTree>
    <p:extLst>
      <p:ext uri="{BB962C8B-B14F-4D97-AF65-F5344CB8AC3E}">
        <p14:creationId xmlns:p14="http://schemas.microsoft.com/office/powerpoint/2010/main" val="2209670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D3E9DFF-2ED8-45D9-91AF-5DB283A9A4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D9CE189E-E03F-45B2-AA83-49E5E1A026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A4FCDEDB-5FBA-4022-BFA7-03267F0EFD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9B5092-E567-47E5-86AF-86B14244FE62}" type="datetimeFigureOut">
              <a:rPr lang="nl-BE" smtClean="0"/>
              <a:t>13/03/2023</a:t>
            </a:fld>
            <a:endParaRPr lang="nl-BE"/>
          </a:p>
        </p:txBody>
      </p:sp>
      <p:sp>
        <p:nvSpPr>
          <p:cNvPr id="5" name="Tijdelijke aanduiding voor voettekst 4">
            <a:extLst>
              <a:ext uri="{FF2B5EF4-FFF2-40B4-BE49-F238E27FC236}">
                <a16:creationId xmlns:a16="http://schemas.microsoft.com/office/drawing/2014/main" id="{B214199E-754A-4B78-B8DF-96C6020B0A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FB3EFD8D-45EC-4627-B348-5ACDC01D9C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82FEDF-499E-4989-AC09-8009311F0267}" type="slidenum">
              <a:rPr lang="nl-BE" smtClean="0"/>
              <a:t>‹nr.›</a:t>
            </a:fld>
            <a:endParaRPr lang="nl-BE"/>
          </a:p>
        </p:txBody>
      </p:sp>
    </p:spTree>
    <p:extLst>
      <p:ext uri="{BB962C8B-B14F-4D97-AF65-F5344CB8AC3E}">
        <p14:creationId xmlns:p14="http://schemas.microsoft.com/office/powerpoint/2010/main" val="15730583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laatsteavondmaal2">
            <a:extLst>
              <a:ext uri="{FF2B5EF4-FFF2-40B4-BE49-F238E27FC236}">
                <a16:creationId xmlns:a16="http://schemas.microsoft.com/office/drawing/2014/main" id="{9FA7E403-E091-4DE6-A312-B5CE65C1733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56031" y="1"/>
            <a:ext cx="12572440" cy="6932644"/>
          </a:xfrm>
          <a:prstGeom prst="rect">
            <a:avLst/>
          </a:prstGeom>
        </p:spPr>
      </p:pic>
      <p:sp>
        <p:nvSpPr>
          <p:cNvPr id="6" name="Tekstvak 5">
            <a:extLst>
              <a:ext uri="{FF2B5EF4-FFF2-40B4-BE49-F238E27FC236}">
                <a16:creationId xmlns:a16="http://schemas.microsoft.com/office/drawing/2014/main" id="{CEE4B0D1-5633-4AAA-9F79-6E9D6F647624}"/>
              </a:ext>
            </a:extLst>
          </p:cNvPr>
          <p:cNvSpPr txBox="1"/>
          <p:nvPr/>
        </p:nvSpPr>
        <p:spPr>
          <a:xfrm>
            <a:off x="926840" y="5037038"/>
            <a:ext cx="10360090" cy="1323439"/>
          </a:xfrm>
          <a:prstGeom prst="rect">
            <a:avLst/>
          </a:prstGeom>
          <a:noFill/>
        </p:spPr>
        <p:txBody>
          <a:bodyPr wrap="square" rtlCol="0">
            <a:spAutoFit/>
          </a:bodyPr>
          <a:lstStyle/>
          <a:p>
            <a:pPr algn="ctr"/>
            <a:r>
              <a:rPr lang="nl-NL" sz="4000" b="1" dirty="0">
                <a:solidFill>
                  <a:schemeClr val="bg1"/>
                </a:solidFill>
                <a:latin typeface="Arial Narrow" panose="020B0606020202030204" pitchFamily="34" charset="0"/>
              </a:rPr>
              <a:t>V</a:t>
            </a:r>
            <a:r>
              <a:rPr lang="nl-NL" sz="3600" b="1" dirty="0">
                <a:solidFill>
                  <a:schemeClr val="bg1"/>
                </a:solidFill>
                <a:latin typeface="Arial Narrow" panose="020B0606020202030204" pitchFamily="34" charset="0"/>
              </a:rPr>
              <a:t>ERLANGEN</a:t>
            </a:r>
            <a:r>
              <a:rPr lang="nl-NL" sz="4000" b="1" dirty="0">
                <a:solidFill>
                  <a:schemeClr val="bg1"/>
                </a:solidFill>
                <a:latin typeface="Arial Narrow" panose="020B0606020202030204" pitchFamily="34" charset="0"/>
              </a:rPr>
              <a:t> </a:t>
            </a:r>
            <a:r>
              <a:rPr lang="nl-NL" sz="3600" b="1" dirty="0">
                <a:solidFill>
                  <a:schemeClr val="bg1"/>
                </a:solidFill>
                <a:latin typeface="Arial Narrow" panose="020B0606020202030204" pitchFamily="34" charset="0"/>
              </a:rPr>
              <a:t>ALS</a:t>
            </a:r>
            <a:r>
              <a:rPr lang="nl-NL" sz="4000" b="1" dirty="0">
                <a:solidFill>
                  <a:schemeClr val="bg1"/>
                </a:solidFill>
                <a:latin typeface="Arial Narrow" panose="020B0606020202030204" pitchFamily="34" charset="0"/>
              </a:rPr>
              <a:t> G</a:t>
            </a:r>
            <a:r>
              <a:rPr lang="nl-NL" sz="3600" b="1" dirty="0">
                <a:solidFill>
                  <a:schemeClr val="bg1"/>
                </a:solidFill>
                <a:latin typeface="Arial Narrow" panose="020B0606020202030204" pitchFamily="34" charset="0"/>
              </a:rPr>
              <a:t>RONDTOON</a:t>
            </a:r>
            <a:endParaRPr lang="nl-NL" sz="4000" b="1" dirty="0">
              <a:solidFill>
                <a:schemeClr val="bg1"/>
              </a:solidFill>
              <a:latin typeface="Arial Narrow" panose="020B0606020202030204" pitchFamily="34" charset="0"/>
            </a:endParaRPr>
          </a:p>
          <a:p>
            <a:pPr algn="ctr"/>
            <a:r>
              <a:rPr lang="nl-NL" sz="4000" b="1" i="1" dirty="0">
                <a:solidFill>
                  <a:schemeClr val="bg1"/>
                </a:solidFill>
                <a:latin typeface="Arial Narrow" panose="020B0606020202030204" pitchFamily="34" charset="0"/>
              </a:rPr>
              <a:t>D</a:t>
            </a:r>
            <a:r>
              <a:rPr lang="nl-NL" sz="3600" b="1" i="1" dirty="0">
                <a:solidFill>
                  <a:schemeClr val="bg1"/>
                </a:solidFill>
                <a:latin typeface="Arial Narrow" panose="020B0606020202030204" pitchFamily="34" charset="0"/>
              </a:rPr>
              <a:t>ESIDERIO</a:t>
            </a:r>
            <a:r>
              <a:rPr lang="nl-NL" sz="4000" b="1" i="1" dirty="0">
                <a:solidFill>
                  <a:schemeClr val="bg1"/>
                </a:solidFill>
                <a:latin typeface="Arial Narrow" panose="020B0606020202030204" pitchFamily="34" charset="0"/>
              </a:rPr>
              <a:t> D</a:t>
            </a:r>
            <a:r>
              <a:rPr lang="nl-NL" sz="3600" b="1" i="1" dirty="0">
                <a:solidFill>
                  <a:schemeClr val="bg1"/>
                </a:solidFill>
                <a:latin typeface="Arial Narrow" panose="020B0606020202030204" pitchFamily="34" charset="0"/>
              </a:rPr>
              <a:t>ESIDERAVI</a:t>
            </a:r>
            <a:r>
              <a:rPr lang="nl-NL" sz="4000" b="1" i="1" dirty="0">
                <a:solidFill>
                  <a:schemeClr val="bg1"/>
                </a:solidFill>
                <a:latin typeface="Arial Narrow" panose="020B0606020202030204" pitchFamily="34" charset="0"/>
              </a:rPr>
              <a:t> </a:t>
            </a:r>
            <a:r>
              <a:rPr lang="nl-NL" sz="3600" b="1" dirty="0">
                <a:solidFill>
                  <a:schemeClr val="bg1"/>
                </a:solidFill>
                <a:latin typeface="Arial Narrow" panose="020B0606020202030204" pitchFamily="34" charset="0"/>
              </a:rPr>
              <a:t>VAN</a:t>
            </a:r>
            <a:r>
              <a:rPr lang="nl-NL" sz="4000" b="1" dirty="0">
                <a:solidFill>
                  <a:schemeClr val="bg1"/>
                </a:solidFill>
                <a:latin typeface="Arial Narrow" panose="020B0606020202030204" pitchFamily="34" charset="0"/>
              </a:rPr>
              <a:t> P</a:t>
            </a:r>
            <a:r>
              <a:rPr lang="nl-NL" sz="3600" b="1" dirty="0">
                <a:solidFill>
                  <a:schemeClr val="bg1"/>
                </a:solidFill>
                <a:latin typeface="Arial Narrow" panose="020B0606020202030204" pitchFamily="34" charset="0"/>
              </a:rPr>
              <a:t>AUS</a:t>
            </a:r>
            <a:r>
              <a:rPr lang="nl-NL" sz="4000" b="1" dirty="0">
                <a:solidFill>
                  <a:schemeClr val="bg1"/>
                </a:solidFill>
                <a:latin typeface="Arial Narrow" panose="020B0606020202030204" pitchFamily="34" charset="0"/>
              </a:rPr>
              <a:t> F</a:t>
            </a:r>
            <a:r>
              <a:rPr lang="nl-NL" sz="3600" b="1" dirty="0">
                <a:solidFill>
                  <a:schemeClr val="bg1"/>
                </a:solidFill>
                <a:latin typeface="Arial Narrow" panose="020B0606020202030204" pitchFamily="34" charset="0"/>
              </a:rPr>
              <a:t>RANCISCUS</a:t>
            </a:r>
          </a:p>
        </p:txBody>
      </p:sp>
    </p:spTree>
    <p:extLst>
      <p:ext uri="{BB962C8B-B14F-4D97-AF65-F5344CB8AC3E}">
        <p14:creationId xmlns:p14="http://schemas.microsoft.com/office/powerpoint/2010/main" val="3077133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laatsteavondmaal2">
            <a:extLst>
              <a:ext uri="{FF2B5EF4-FFF2-40B4-BE49-F238E27FC236}">
                <a16:creationId xmlns:a16="http://schemas.microsoft.com/office/drawing/2014/main" id="{62EF6FA2-28F7-4568-B982-1F6FAC342279}"/>
              </a:ext>
            </a:extLst>
          </p:cNvPr>
          <p:cNvPicPr>
            <a:picLocks noGrp="1" noChangeAspect="1"/>
          </p:cNvPicPr>
          <p:nvPr isPhoto="1"/>
        </p:nvPicPr>
        <p:blipFill>
          <a:blip r:embed="rId2">
            <a:lum bright="70000" contrast="-70000"/>
            <a:extLst>
              <a:ext uri="{28A0092B-C50C-407E-A947-70E740481C1C}">
                <a14:useLocalDpi xmlns:a14="http://schemas.microsoft.com/office/drawing/2010/main" val="0"/>
              </a:ext>
            </a:extLst>
          </a:blip>
          <a:stretch>
            <a:fillRect/>
          </a:stretch>
        </p:blipFill>
        <p:spPr>
          <a:xfrm>
            <a:off x="-190220" y="-37322"/>
            <a:ext cx="12572440" cy="6932644"/>
          </a:xfrm>
          <a:prstGeom prst="rect">
            <a:avLst/>
          </a:prstGeom>
        </p:spPr>
      </p:pic>
      <p:sp>
        <p:nvSpPr>
          <p:cNvPr id="2" name="Titel 1">
            <a:extLst>
              <a:ext uri="{FF2B5EF4-FFF2-40B4-BE49-F238E27FC236}">
                <a16:creationId xmlns:a16="http://schemas.microsoft.com/office/drawing/2014/main" id="{3DAAB35A-63A7-4507-B969-91F46F2413ED}"/>
              </a:ext>
            </a:extLst>
          </p:cNvPr>
          <p:cNvSpPr>
            <a:spLocks noGrp="1"/>
          </p:cNvSpPr>
          <p:nvPr>
            <p:ph type="title"/>
          </p:nvPr>
        </p:nvSpPr>
        <p:spPr/>
        <p:txBody>
          <a:bodyPr/>
          <a:lstStyle/>
          <a:p>
            <a:r>
              <a:rPr lang="nl-NL" b="1" i="1" dirty="0" err="1">
                <a:latin typeface="Arial Narrow" panose="020B0606020202030204" pitchFamily="34" charset="0"/>
              </a:rPr>
              <a:t>Desiderio</a:t>
            </a:r>
            <a:r>
              <a:rPr lang="nl-NL" b="1" i="1" dirty="0">
                <a:latin typeface="Arial Narrow" panose="020B0606020202030204" pitchFamily="34" charset="0"/>
              </a:rPr>
              <a:t> </a:t>
            </a:r>
            <a:r>
              <a:rPr lang="nl-NL" b="1" i="1" dirty="0" err="1">
                <a:latin typeface="Arial Narrow" panose="020B0606020202030204" pitchFamily="34" charset="0"/>
              </a:rPr>
              <a:t>desideravi</a:t>
            </a:r>
            <a:r>
              <a:rPr lang="nl-NL" b="1" i="1" dirty="0">
                <a:latin typeface="Arial Narrow" panose="020B0606020202030204" pitchFamily="34" charset="0"/>
              </a:rPr>
              <a:t> </a:t>
            </a:r>
            <a:r>
              <a:rPr lang="nl-NL" b="1" dirty="0">
                <a:latin typeface="Arial Narrow" panose="020B0606020202030204" pitchFamily="34" charset="0"/>
              </a:rPr>
              <a:t>van Paus Franciscus</a:t>
            </a:r>
            <a:endParaRPr lang="nl-BE" dirty="0"/>
          </a:p>
        </p:txBody>
      </p:sp>
      <p:sp>
        <p:nvSpPr>
          <p:cNvPr id="3" name="Tijdelijke aanduiding voor inhoud 2">
            <a:extLst>
              <a:ext uri="{FF2B5EF4-FFF2-40B4-BE49-F238E27FC236}">
                <a16:creationId xmlns:a16="http://schemas.microsoft.com/office/drawing/2014/main" id="{6B303A39-5479-4052-99DC-C7889E2A31C6}"/>
              </a:ext>
            </a:extLst>
          </p:cNvPr>
          <p:cNvSpPr>
            <a:spLocks noGrp="1"/>
          </p:cNvSpPr>
          <p:nvPr>
            <p:ph idx="1"/>
          </p:nvPr>
        </p:nvSpPr>
        <p:spPr/>
        <p:txBody>
          <a:bodyPr/>
          <a:lstStyle/>
          <a:p>
            <a:pPr marL="0" indent="0">
              <a:buNone/>
            </a:pPr>
            <a:r>
              <a:rPr lang="nl-NL" b="1" dirty="0">
                <a:latin typeface="Arial Narrow" panose="020B0606020202030204" pitchFamily="34" charset="0"/>
              </a:rPr>
              <a:t>3) De Kerk: sacrament van het Lichaam van Christus (§14-15) </a:t>
            </a:r>
          </a:p>
          <a:p>
            <a:pPr marL="0" indent="0">
              <a:buNone/>
            </a:pPr>
            <a:r>
              <a:rPr lang="nl-NL" dirty="0">
                <a:latin typeface="Arial Narrow" panose="020B0606020202030204" pitchFamily="34" charset="0"/>
              </a:rPr>
              <a:t>§14: Zoals het Tweede Vaticaans Concilie onder verwijzing naar de Schrift, de Vaders en de Liturgie - als de pijlers van de ware Traditie - ons in herinnering heeft gebracht , </a:t>
            </a:r>
            <a:r>
              <a:rPr lang="nl-NL" b="1" i="1" dirty="0">
                <a:latin typeface="Arial Narrow" panose="020B0606020202030204" pitchFamily="34" charset="0"/>
              </a:rPr>
              <a:t>ontsproot aan de zijde van Christus, slapend aan het kruis, het bewonderenswaardige sacrament van de gehele Kerk.</a:t>
            </a:r>
            <a:r>
              <a:rPr lang="nl-NL" dirty="0">
                <a:latin typeface="Arial Narrow" panose="020B0606020202030204" pitchFamily="34" charset="0"/>
              </a:rPr>
              <a:t> De parallel tussen de eerste en de nieuwe Adam is verrassend: zoals God uit de zijde van de eerste Adam, nadat Hij hem in slaap had laten vallen, Eva deed voortkomen, zo is uit de zijde van de nieuwe Adam, slapend in de slaap van de dood, de nieuwe Eva, de Kerk, geboren. […]</a:t>
            </a:r>
            <a:endParaRPr lang="nl-BE" dirty="0">
              <a:latin typeface="Arial Narrow" panose="020B0606020202030204" pitchFamily="34" charset="0"/>
            </a:endParaRPr>
          </a:p>
        </p:txBody>
      </p:sp>
    </p:spTree>
    <p:extLst>
      <p:ext uri="{BB962C8B-B14F-4D97-AF65-F5344CB8AC3E}">
        <p14:creationId xmlns:p14="http://schemas.microsoft.com/office/powerpoint/2010/main" val="1225814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laatsteavondmaal2">
            <a:extLst>
              <a:ext uri="{FF2B5EF4-FFF2-40B4-BE49-F238E27FC236}">
                <a16:creationId xmlns:a16="http://schemas.microsoft.com/office/drawing/2014/main" id="{E2BF8558-1FD1-4C46-B52F-6F5C457EEBBA}"/>
              </a:ext>
            </a:extLst>
          </p:cNvPr>
          <p:cNvPicPr>
            <a:picLocks noGrp="1" noChangeAspect="1"/>
          </p:cNvPicPr>
          <p:nvPr isPhoto="1"/>
        </p:nvPicPr>
        <p:blipFill>
          <a:blip r:embed="rId2">
            <a:lum bright="70000" contrast="-70000"/>
            <a:extLst>
              <a:ext uri="{28A0092B-C50C-407E-A947-70E740481C1C}">
                <a14:useLocalDpi xmlns:a14="http://schemas.microsoft.com/office/drawing/2010/main" val="0"/>
              </a:ext>
            </a:extLst>
          </a:blip>
          <a:stretch>
            <a:fillRect/>
          </a:stretch>
        </p:blipFill>
        <p:spPr>
          <a:xfrm>
            <a:off x="-190220" y="-37322"/>
            <a:ext cx="12572440" cy="6932644"/>
          </a:xfrm>
          <a:prstGeom prst="rect">
            <a:avLst/>
          </a:prstGeom>
        </p:spPr>
      </p:pic>
      <p:sp>
        <p:nvSpPr>
          <p:cNvPr id="2" name="Titel 1">
            <a:extLst>
              <a:ext uri="{FF2B5EF4-FFF2-40B4-BE49-F238E27FC236}">
                <a16:creationId xmlns:a16="http://schemas.microsoft.com/office/drawing/2014/main" id="{A51D8700-2D72-4A16-8098-ADD4C57865D7}"/>
              </a:ext>
            </a:extLst>
          </p:cNvPr>
          <p:cNvSpPr>
            <a:spLocks noGrp="1"/>
          </p:cNvSpPr>
          <p:nvPr>
            <p:ph type="title"/>
          </p:nvPr>
        </p:nvSpPr>
        <p:spPr/>
        <p:txBody>
          <a:bodyPr/>
          <a:lstStyle/>
          <a:p>
            <a:r>
              <a:rPr lang="nl-NL" b="1" i="1" dirty="0" err="1">
                <a:latin typeface="Arial Narrow" panose="020B0606020202030204" pitchFamily="34" charset="0"/>
              </a:rPr>
              <a:t>Desiderio</a:t>
            </a:r>
            <a:r>
              <a:rPr lang="nl-NL" b="1" i="1" dirty="0">
                <a:latin typeface="Arial Narrow" panose="020B0606020202030204" pitchFamily="34" charset="0"/>
              </a:rPr>
              <a:t> </a:t>
            </a:r>
            <a:r>
              <a:rPr lang="nl-NL" b="1" i="1" dirty="0" err="1">
                <a:latin typeface="Arial Narrow" panose="020B0606020202030204" pitchFamily="34" charset="0"/>
              </a:rPr>
              <a:t>desideravi</a:t>
            </a:r>
            <a:r>
              <a:rPr lang="nl-NL" b="1" i="1" dirty="0">
                <a:latin typeface="Arial Narrow" panose="020B0606020202030204" pitchFamily="34" charset="0"/>
              </a:rPr>
              <a:t> </a:t>
            </a:r>
            <a:r>
              <a:rPr lang="nl-NL" b="1" dirty="0">
                <a:latin typeface="Arial Narrow" panose="020B0606020202030204" pitchFamily="34" charset="0"/>
              </a:rPr>
              <a:t>van Paus Franciscus</a:t>
            </a:r>
            <a:endParaRPr lang="nl-BE" dirty="0"/>
          </a:p>
        </p:txBody>
      </p:sp>
      <p:sp>
        <p:nvSpPr>
          <p:cNvPr id="3" name="Tijdelijke aanduiding voor inhoud 2">
            <a:extLst>
              <a:ext uri="{FF2B5EF4-FFF2-40B4-BE49-F238E27FC236}">
                <a16:creationId xmlns:a16="http://schemas.microsoft.com/office/drawing/2014/main" id="{E83A1C56-23B8-442D-BA10-58319E743CB7}"/>
              </a:ext>
            </a:extLst>
          </p:cNvPr>
          <p:cNvSpPr>
            <a:spLocks noGrp="1"/>
          </p:cNvSpPr>
          <p:nvPr>
            <p:ph idx="1"/>
          </p:nvPr>
        </p:nvSpPr>
        <p:spPr/>
        <p:txBody>
          <a:bodyPr>
            <a:normAutofit fontScale="92500" lnSpcReduction="20000"/>
          </a:bodyPr>
          <a:lstStyle/>
          <a:p>
            <a:pPr marL="0" indent="0">
              <a:buNone/>
            </a:pPr>
            <a:r>
              <a:rPr lang="nl-NL" b="1" dirty="0">
                <a:latin typeface="Arial Narrow" panose="020B0606020202030204" pitchFamily="34" charset="0"/>
              </a:rPr>
              <a:t>4) De theologische betekenis van de liturgie (§16) </a:t>
            </a:r>
          </a:p>
          <a:p>
            <a:pPr marL="0" indent="0">
              <a:buNone/>
            </a:pPr>
            <a:r>
              <a:rPr lang="nl-NL" b="1" dirty="0">
                <a:latin typeface="Arial Narrow" panose="020B0606020202030204" pitchFamily="34" charset="0"/>
              </a:rPr>
              <a:t>5) De Liturgie: tegengif voor het gif van een wereldse spiritualiteit (§17-20)</a:t>
            </a:r>
          </a:p>
          <a:p>
            <a:pPr marL="0" indent="0">
              <a:buNone/>
            </a:pPr>
            <a:r>
              <a:rPr lang="nl-NL" dirty="0">
                <a:latin typeface="Arial Narrow" panose="020B0606020202030204" pitchFamily="34" charset="0"/>
              </a:rPr>
              <a:t>§19: Terwijl de gnostiek ons bedwelmt met het gif van het subjectivisme, </a:t>
            </a:r>
            <a:r>
              <a:rPr lang="nl-NL" b="1" dirty="0">
                <a:latin typeface="Arial Narrow" panose="020B0606020202030204" pitchFamily="34" charset="0"/>
              </a:rPr>
              <a:t>bevrijdt de liturgische viering ons uit de kerker van een betrokkenheid op onszelf die gevoed wordt door de eigen rede, of van het eigen gevoel: de vierende handeling behoort niet toe aan het individu maar aan Christus-Kerk</a:t>
            </a:r>
            <a:r>
              <a:rPr lang="nl-NL" dirty="0">
                <a:latin typeface="Arial Narrow" panose="020B0606020202030204" pitchFamily="34" charset="0"/>
              </a:rPr>
              <a:t>, aan de totaliteit van de gelovigen verenigd in Christus. </a:t>
            </a:r>
            <a:r>
              <a:rPr lang="nl-NL" b="1" dirty="0">
                <a:latin typeface="Arial Narrow" panose="020B0606020202030204" pitchFamily="34" charset="0"/>
              </a:rPr>
              <a:t>De liturgie spreekt niet van 'ik' maar van 'wij' </a:t>
            </a:r>
            <a:r>
              <a:rPr lang="nl-NL" dirty="0">
                <a:latin typeface="Arial Narrow" panose="020B0606020202030204" pitchFamily="34" charset="0"/>
              </a:rPr>
              <a:t>en elke inperking van de omvang van dit 'wij' is altijd demonisch. De liturgie laat ons niet alleen in het zoeken naar een individueel veronderstelde kennis van het mysterie van God, maar neemt ons samen als gemeenschap bij de hand om ons binnen te leiden in het mysterie dat het Woord en de sacramentele tekenen ons openbaren. En het doet dat in overeenstemming met Gods handelen door de weg van de incarnatie te volgen door middel van de symbolische taal van het lichaam dat zich uitstrekt tot in de dingen, in de ruimte en in de tijd. </a:t>
            </a:r>
            <a:endParaRPr lang="nl-BE" dirty="0">
              <a:latin typeface="Arial Narrow" panose="020B0606020202030204" pitchFamily="34" charset="0"/>
            </a:endParaRPr>
          </a:p>
        </p:txBody>
      </p:sp>
    </p:spTree>
    <p:extLst>
      <p:ext uri="{BB962C8B-B14F-4D97-AF65-F5344CB8AC3E}">
        <p14:creationId xmlns:p14="http://schemas.microsoft.com/office/powerpoint/2010/main" val="1825121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laatsteavondmaal2">
            <a:extLst>
              <a:ext uri="{FF2B5EF4-FFF2-40B4-BE49-F238E27FC236}">
                <a16:creationId xmlns:a16="http://schemas.microsoft.com/office/drawing/2014/main" id="{B65E1545-4A6A-460D-A8D9-DA4489BFF422}"/>
              </a:ext>
            </a:extLst>
          </p:cNvPr>
          <p:cNvPicPr>
            <a:picLocks noGrp="1" noChangeAspect="1"/>
          </p:cNvPicPr>
          <p:nvPr isPhoto="1"/>
        </p:nvPicPr>
        <p:blipFill>
          <a:blip r:embed="rId2">
            <a:lum bright="70000" contrast="-70000"/>
            <a:extLst>
              <a:ext uri="{28A0092B-C50C-407E-A947-70E740481C1C}">
                <a14:useLocalDpi xmlns:a14="http://schemas.microsoft.com/office/drawing/2010/main" val="0"/>
              </a:ext>
            </a:extLst>
          </a:blip>
          <a:stretch>
            <a:fillRect/>
          </a:stretch>
        </p:blipFill>
        <p:spPr>
          <a:xfrm>
            <a:off x="-190220" y="-37322"/>
            <a:ext cx="12572440" cy="6932644"/>
          </a:xfrm>
          <a:prstGeom prst="rect">
            <a:avLst/>
          </a:prstGeom>
        </p:spPr>
      </p:pic>
      <p:sp>
        <p:nvSpPr>
          <p:cNvPr id="2" name="Titel 1">
            <a:extLst>
              <a:ext uri="{FF2B5EF4-FFF2-40B4-BE49-F238E27FC236}">
                <a16:creationId xmlns:a16="http://schemas.microsoft.com/office/drawing/2014/main" id="{2ECD2778-5C1F-4DAF-ACBB-1DFEF50CE770}"/>
              </a:ext>
            </a:extLst>
          </p:cNvPr>
          <p:cNvSpPr>
            <a:spLocks noGrp="1"/>
          </p:cNvSpPr>
          <p:nvPr>
            <p:ph type="title"/>
          </p:nvPr>
        </p:nvSpPr>
        <p:spPr/>
        <p:txBody>
          <a:bodyPr/>
          <a:lstStyle/>
          <a:p>
            <a:r>
              <a:rPr lang="nl-NL" b="1" i="1" dirty="0" err="1">
                <a:latin typeface="Arial Narrow" panose="020B0606020202030204" pitchFamily="34" charset="0"/>
              </a:rPr>
              <a:t>Desiderio</a:t>
            </a:r>
            <a:r>
              <a:rPr lang="nl-NL" b="1" i="1" dirty="0">
                <a:latin typeface="Arial Narrow" panose="020B0606020202030204" pitchFamily="34" charset="0"/>
              </a:rPr>
              <a:t> </a:t>
            </a:r>
            <a:r>
              <a:rPr lang="nl-NL" b="1" i="1" dirty="0" err="1">
                <a:latin typeface="Arial Narrow" panose="020B0606020202030204" pitchFamily="34" charset="0"/>
              </a:rPr>
              <a:t>desideravi</a:t>
            </a:r>
            <a:r>
              <a:rPr lang="nl-NL" b="1" i="1" dirty="0">
                <a:latin typeface="Arial Narrow" panose="020B0606020202030204" pitchFamily="34" charset="0"/>
              </a:rPr>
              <a:t> </a:t>
            </a:r>
            <a:r>
              <a:rPr lang="nl-NL" b="1" dirty="0">
                <a:latin typeface="Arial Narrow" panose="020B0606020202030204" pitchFamily="34" charset="0"/>
              </a:rPr>
              <a:t>van Paus Franciscus</a:t>
            </a:r>
            <a:endParaRPr lang="nl-BE" dirty="0"/>
          </a:p>
        </p:txBody>
      </p:sp>
      <p:sp>
        <p:nvSpPr>
          <p:cNvPr id="3" name="Tijdelijke aanduiding voor inhoud 2">
            <a:extLst>
              <a:ext uri="{FF2B5EF4-FFF2-40B4-BE49-F238E27FC236}">
                <a16:creationId xmlns:a16="http://schemas.microsoft.com/office/drawing/2014/main" id="{CD56CC50-E29B-4F98-916E-E795AC2136F2}"/>
              </a:ext>
            </a:extLst>
          </p:cNvPr>
          <p:cNvSpPr>
            <a:spLocks noGrp="1"/>
          </p:cNvSpPr>
          <p:nvPr>
            <p:ph idx="1"/>
          </p:nvPr>
        </p:nvSpPr>
        <p:spPr/>
        <p:txBody>
          <a:bodyPr>
            <a:normAutofit lnSpcReduction="10000"/>
          </a:bodyPr>
          <a:lstStyle/>
          <a:p>
            <a:pPr marL="0" indent="0">
              <a:buNone/>
            </a:pPr>
            <a:r>
              <a:rPr lang="nl-NL" b="1" dirty="0">
                <a:latin typeface="Arial Narrow" panose="020B0606020202030204" pitchFamily="34" charset="0"/>
              </a:rPr>
              <a:t>6) Het dagelijkse herontdekken van de schoonheid van de waarheid van de liturgie (§21-23)</a:t>
            </a:r>
          </a:p>
          <a:p>
            <a:pPr marL="0" indent="0">
              <a:buNone/>
            </a:pPr>
            <a:r>
              <a:rPr lang="nl-NL" dirty="0">
                <a:latin typeface="Arial Narrow" panose="020B0606020202030204" pitchFamily="34" charset="0"/>
              </a:rPr>
              <a:t>§21: Maar we moeten oppassen: om het tegengif van de Liturgie werkzaam te laten zijn wordt ons gevraagd dagelijks de schoonheid van de waarheid van de christelijke viering te herontdekken. Ik verwijs nogmaals naar de theologische betekenis ervan, zoals nr. 7 van </a:t>
            </a:r>
            <a:r>
              <a:rPr lang="nl-NL" i="1" dirty="0" err="1">
                <a:latin typeface="Arial Narrow" panose="020B0606020202030204" pitchFamily="34" charset="0"/>
              </a:rPr>
              <a:t>Sacrosanctum</a:t>
            </a:r>
            <a:r>
              <a:rPr lang="nl-NL" i="1" dirty="0">
                <a:latin typeface="Arial Narrow" panose="020B0606020202030204" pitchFamily="34" charset="0"/>
              </a:rPr>
              <a:t> </a:t>
            </a:r>
            <a:r>
              <a:rPr lang="nl-NL" i="1" dirty="0" err="1">
                <a:latin typeface="Arial Narrow" panose="020B0606020202030204" pitchFamily="34" charset="0"/>
              </a:rPr>
              <a:t>Concilium</a:t>
            </a:r>
            <a:r>
              <a:rPr lang="nl-NL" dirty="0">
                <a:latin typeface="Arial Narrow" panose="020B0606020202030204" pitchFamily="34" charset="0"/>
              </a:rPr>
              <a:t> op bewonderenswaardige wijze heeft beschreven: </a:t>
            </a:r>
            <a:r>
              <a:rPr lang="nl-NL" b="1" dirty="0">
                <a:latin typeface="Arial Narrow" panose="020B0606020202030204" pitchFamily="34" charset="0"/>
              </a:rPr>
              <a:t>de liturgie is het priesterschap van Christus, ons geopenbaard en geschonken in zijn Pasen, vandaag tegenwoordig en actief door middel van zintuiglijke tekenen </a:t>
            </a:r>
            <a:r>
              <a:rPr lang="nl-NL" dirty="0">
                <a:latin typeface="Arial Narrow" panose="020B0606020202030204" pitchFamily="34" charset="0"/>
              </a:rPr>
              <a:t>(water, olie, brood, wijn, gebaren, woorden), </a:t>
            </a:r>
            <a:r>
              <a:rPr lang="nl-NL" b="1" dirty="0">
                <a:latin typeface="Arial Narrow" panose="020B0606020202030204" pitchFamily="34" charset="0"/>
              </a:rPr>
              <a:t>opdat de Geest, die ons onderdompelt in het Paasmysterie, ons hele leven verandert en steeds meer gelijkvormig maakt aan Christus.</a:t>
            </a:r>
            <a:endParaRPr lang="nl-BE" b="1" dirty="0">
              <a:latin typeface="Arial Narrow" panose="020B0606020202030204" pitchFamily="34" charset="0"/>
            </a:endParaRPr>
          </a:p>
        </p:txBody>
      </p:sp>
    </p:spTree>
    <p:extLst>
      <p:ext uri="{BB962C8B-B14F-4D97-AF65-F5344CB8AC3E}">
        <p14:creationId xmlns:p14="http://schemas.microsoft.com/office/powerpoint/2010/main" val="333484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laatsteavondmaal2">
            <a:extLst>
              <a:ext uri="{FF2B5EF4-FFF2-40B4-BE49-F238E27FC236}">
                <a16:creationId xmlns:a16="http://schemas.microsoft.com/office/drawing/2014/main" id="{06610EC2-B528-44BA-9F50-E697CE1D0F75}"/>
              </a:ext>
            </a:extLst>
          </p:cNvPr>
          <p:cNvPicPr>
            <a:picLocks noGrp="1" noChangeAspect="1"/>
          </p:cNvPicPr>
          <p:nvPr isPhoto="1"/>
        </p:nvPicPr>
        <p:blipFill>
          <a:blip r:embed="rId2">
            <a:lum bright="70000" contrast="-70000"/>
            <a:extLst>
              <a:ext uri="{28A0092B-C50C-407E-A947-70E740481C1C}">
                <a14:useLocalDpi xmlns:a14="http://schemas.microsoft.com/office/drawing/2010/main" val="0"/>
              </a:ext>
            </a:extLst>
          </a:blip>
          <a:stretch>
            <a:fillRect/>
          </a:stretch>
        </p:blipFill>
        <p:spPr>
          <a:xfrm>
            <a:off x="-190220" y="-37322"/>
            <a:ext cx="12572440" cy="6932644"/>
          </a:xfrm>
          <a:prstGeom prst="rect">
            <a:avLst/>
          </a:prstGeom>
        </p:spPr>
      </p:pic>
      <p:sp>
        <p:nvSpPr>
          <p:cNvPr id="2" name="Titel 1">
            <a:extLst>
              <a:ext uri="{FF2B5EF4-FFF2-40B4-BE49-F238E27FC236}">
                <a16:creationId xmlns:a16="http://schemas.microsoft.com/office/drawing/2014/main" id="{D3C8D33B-ADA3-4E59-92F1-5784289D3077}"/>
              </a:ext>
            </a:extLst>
          </p:cNvPr>
          <p:cNvSpPr>
            <a:spLocks noGrp="1"/>
          </p:cNvSpPr>
          <p:nvPr>
            <p:ph type="title"/>
          </p:nvPr>
        </p:nvSpPr>
        <p:spPr/>
        <p:txBody>
          <a:bodyPr/>
          <a:lstStyle/>
          <a:p>
            <a:r>
              <a:rPr lang="nl-NL" b="1" i="1" dirty="0" err="1">
                <a:latin typeface="Arial Narrow" panose="020B0606020202030204" pitchFamily="34" charset="0"/>
              </a:rPr>
              <a:t>Desiderio</a:t>
            </a:r>
            <a:r>
              <a:rPr lang="nl-NL" b="1" i="1" dirty="0">
                <a:latin typeface="Arial Narrow" panose="020B0606020202030204" pitchFamily="34" charset="0"/>
              </a:rPr>
              <a:t> </a:t>
            </a:r>
            <a:r>
              <a:rPr lang="nl-NL" b="1" i="1" dirty="0" err="1">
                <a:latin typeface="Arial Narrow" panose="020B0606020202030204" pitchFamily="34" charset="0"/>
              </a:rPr>
              <a:t>desideravi</a:t>
            </a:r>
            <a:r>
              <a:rPr lang="nl-NL" b="1" i="1" dirty="0">
                <a:latin typeface="Arial Narrow" panose="020B0606020202030204" pitchFamily="34" charset="0"/>
              </a:rPr>
              <a:t> </a:t>
            </a:r>
            <a:r>
              <a:rPr lang="nl-NL" b="1" dirty="0">
                <a:latin typeface="Arial Narrow" panose="020B0606020202030204" pitchFamily="34" charset="0"/>
              </a:rPr>
              <a:t>van Paus Franciscus</a:t>
            </a:r>
            <a:endParaRPr lang="nl-BE" dirty="0"/>
          </a:p>
        </p:txBody>
      </p:sp>
      <p:sp>
        <p:nvSpPr>
          <p:cNvPr id="3" name="Tijdelijke aanduiding voor inhoud 2">
            <a:extLst>
              <a:ext uri="{FF2B5EF4-FFF2-40B4-BE49-F238E27FC236}">
                <a16:creationId xmlns:a16="http://schemas.microsoft.com/office/drawing/2014/main" id="{A3AE6F6D-5BF8-4358-A1DF-A58BC8678132}"/>
              </a:ext>
            </a:extLst>
          </p:cNvPr>
          <p:cNvSpPr>
            <a:spLocks noGrp="1"/>
          </p:cNvSpPr>
          <p:nvPr>
            <p:ph idx="1"/>
          </p:nvPr>
        </p:nvSpPr>
        <p:spPr/>
        <p:txBody>
          <a:bodyPr>
            <a:normAutofit fontScale="92500" lnSpcReduction="20000"/>
          </a:bodyPr>
          <a:lstStyle/>
          <a:p>
            <a:pPr marL="0" indent="0">
              <a:buNone/>
            </a:pPr>
            <a:r>
              <a:rPr lang="nl-NL" b="1" dirty="0">
                <a:latin typeface="Arial Narrow" panose="020B0606020202030204" pitchFamily="34" charset="0"/>
              </a:rPr>
              <a:t>7) Verwondering over het Paasmysterie als essentieel onderdeel van de liturgische handeling (§24-26)</a:t>
            </a:r>
          </a:p>
          <a:p>
            <a:pPr marL="0" indent="0">
              <a:buNone/>
            </a:pPr>
            <a:r>
              <a:rPr lang="nl-NL" b="1" dirty="0">
                <a:latin typeface="Arial Narrow" panose="020B0606020202030204" pitchFamily="34" charset="0"/>
              </a:rPr>
              <a:t>8) De noodzaak van een gedegen en vitale liturgische vorming (§27-47)</a:t>
            </a:r>
          </a:p>
          <a:p>
            <a:pPr marL="0" indent="0">
              <a:buNone/>
            </a:pPr>
            <a:r>
              <a:rPr lang="nl-NL" dirty="0">
                <a:latin typeface="Arial Narrow" panose="020B0606020202030204" pitchFamily="34" charset="0"/>
              </a:rPr>
              <a:t>§35: Het is noodzakelijk kanalen te vinden voor vorming als studie van de Liturgie: sinds de Liturgische Beweging is in deze zin veel gedaan, met waardevolle bijdragen van vele geleerden en academische instellingen. </a:t>
            </a:r>
            <a:r>
              <a:rPr lang="nl-NL" b="1" dirty="0">
                <a:latin typeface="Arial Narrow" panose="020B0606020202030204" pitchFamily="34" charset="0"/>
              </a:rPr>
              <a:t>Het is echter noodzakelijk deze kennis op toegankelijke wijze te verspreiden buiten de academische context, opdat iedere gelovige kan groeien in de kennis van de theologische betekenis van de Liturgie</a:t>
            </a:r>
            <a:r>
              <a:rPr lang="nl-NL" dirty="0">
                <a:latin typeface="Arial Narrow" panose="020B0606020202030204" pitchFamily="34" charset="0"/>
              </a:rPr>
              <a:t> dat is de beslissende vraag en het fundament van elke kennis en elke liturgische praktijk evenals van de ontwikkeling van de christelijke viering, door het vermogen te verwerven om de </a:t>
            </a:r>
            <a:r>
              <a:rPr lang="nl-NL" dirty="0" err="1">
                <a:latin typeface="Arial Narrow" panose="020B0606020202030204" pitchFamily="34" charset="0"/>
              </a:rPr>
              <a:t>euchologische</a:t>
            </a:r>
            <a:r>
              <a:rPr lang="nl-NL" dirty="0">
                <a:latin typeface="Arial Narrow" panose="020B0606020202030204" pitchFamily="34" charset="0"/>
              </a:rPr>
              <a:t> teksten, de rituele dynamieken en de antropologische betekenis ervan te begrijpen.</a:t>
            </a:r>
          </a:p>
          <a:p>
            <a:pPr marL="0" indent="0">
              <a:buNone/>
            </a:pPr>
            <a:r>
              <a:rPr lang="nl-NL" b="1" dirty="0">
                <a:latin typeface="Arial Narrow" panose="020B0606020202030204" pitchFamily="34" charset="0"/>
              </a:rPr>
              <a:t>8) De </a:t>
            </a:r>
            <a:r>
              <a:rPr lang="nl-NL" b="1" i="1" dirty="0">
                <a:latin typeface="Arial Narrow" panose="020B0606020202030204" pitchFamily="34" charset="0"/>
              </a:rPr>
              <a:t>ars </a:t>
            </a:r>
            <a:r>
              <a:rPr lang="nl-NL" b="1" i="1" dirty="0" err="1">
                <a:latin typeface="Arial Narrow" panose="020B0606020202030204" pitchFamily="34" charset="0"/>
              </a:rPr>
              <a:t>celebrandi</a:t>
            </a:r>
            <a:r>
              <a:rPr lang="nl-NL" b="1" i="1" dirty="0">
                <a:latin typeface="Arial Narrow" panose="020B0606020202030204" pitchFamily="34" charset="0"/>
              </a:rPr>
              <a:t> </a:t>
            </a:r>
            <a:r>
              <a:rPr lang="nl-NL" b="1" dirty="0">
                <a:latin typeface="Arial Narrow" panose="020B0606020202030204" pitchFamily="34" charset="0"/>
              </a:rPr>
              <a:t>(§48-60)</a:t>
            </a:r>
          </a:p>
        </p:txBody>
      </p:sp>
    </p:spTree>
    <p:extLst>
      <p:ext uri="{BB962C8B-B14F-4D97-AF65-F5344CB8AC3E}">
        <p14:creationId xmlns:p14="http://schemas.microsoft.com/office/powerpoint/2010/main" val="1831289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laatsteavondmaal2">
            <a:extLst>
              <a:ext uri="{FF2B5EF4-FFF2-40B4-BE49-F238E27FC236}">
                <a16:creationId xmlns:a16="http://schemas.microsoft.com/office/drawing/2014/main" id="{F0DAC7F3-4C9C-417C-A9EB-99571EACBF00}"/>
              </a:ext>
            </a:extLst>
          </p:cNvPr>
          <p:cNvPicPr>
            <a:picLocks noGrp="1" noChangeAspect="1"/>
          </p:cNvPicPr>
          <p:nvPr isPhoto="1"/>
        </p:nvPicPr>
        <p:blipFill>
          <a:blip r:embed="rId2">
            <a:lum bright="70000" contrast="-70000"/>
            <a:extLst>
              <a:ext uri="{28A0092B-C50C-407E-A947-70E740481C1C}">
                <a14:useLocalDpi xmlns:a14="http://schemas.microsoft.com/office/drawing/2010/main" val="0"/>
              </a:ext>
            </a:extLst>
          </a:blip>
          <a:stretch>
            <a:fillRect/>
          </a:stretch>
        </p:blipFill>
        <p:spPr>
          <a:xfrm>
            <a:off x="-190220" y="-37322"/>
            <a:ext cx="12572440" cy="6932644"/>
          </a:xfrm>
          <a:prstGeom prst="rect">
            <a:avLst/>
          </a:prstGeom>
        </p:spPr>
      </p:pic>
      <p:sp>
        <p:nvSpPr>
          <p:cNvPr id="2" name="Titel 1">
            <a:extLst>
              <a:ext uri="{FF2B5EF4-FFF2-40B4-BE49-F238E27FC236}">
                <a16:creationId xmlns:a16="http://schemas.microsoft.com/office/drawing/2014/main" id="{F860B79F-2EDF-4052-8AA8-FDFE825143EC}"/>
              </a:ext>
            </a:extLst>
          </p:cNvPr>
          <p:cNvSpPr>
            <a:spLocks noGrp="1"/>
          </p:cNvSpPr>
          <p:nvPr>
            <p:ph type="title"/>
          </p:nvPr>
        </p:nvSpPr>
        <p:spPr/>
        <p:txBody>
          <a:bodyPr/>
          <a:lstStyle/>
          <a:p>
            <a:r>
              <a:rPr lang="nl-NL" b="1" i="1" dirty="0" err="1">
                <a:latin typeface="Arial Narrow" panose="020B0606020202030204" pitchFamily="34" charset="0"/>
              </a:rPr>
              <a:t>Desiderio</a:t>
            </a:r>
            <a:r>
              <a:rPr lang="nl-NL" b="1" i="1" dirty="0">
                <a:latin typeface="Arial Narrow" panose="020B0606020202030204" pitchFamily="34" charset="0"/>
              </a:rPr>
              <a:t> </a:t>
            </a:r>
            <a:r>
              <a:rPr lang="nl-NL" b="1" i="1" dirty="0" err="1">
                <a:latin typeface="Arial Narrow" panose="020B0606020202030204" pitchFamily="34" charset="0"/>
              </a:rPr>
              <a:t>desideravi</a:t>
            </a:r>
            <a:r>
              <a:rPr lang="nl-NL" b="1" i="1" dirty="0">
                <a:latin typeface="Arial Narrow" panose="020B0606020202030204" pitchFamily="34" charset="0"/>
              </a:rPr>
              <a:t> </a:t>
            </a:r>
            <a:r>
              <a:rPr lang="nl-NL" b="1" dirty="0">
                <a:latin typeface="Arial Narrow" panose="020B0606020202030204" pitchFamily="34" charset="0"/>
              </a:rPr>
              <a:t>van Paus Franciscus</a:t>
            </a:r>
            <a:endParaRPr lang="nl-BE" dirty="0"/>
          </a:p>
        </p:txBody>
      </p:sp>
      <p:sp>
        <p:nvSpPr>
          <p:cNvPr id="3" name="Tijdelijke aanduiding voor inhoud 2">
            <a:extLst>
              <a:ext uri="{FF2B5EF4-FFF2-40B4-BE49-F238E27FC236}">
                <a16:creationId xmlns:a16="http://schemas.microsoft.com/office/drawing/2014/main" id="{21926252-FCF4-4C57-B771-649C0418DC86}"/>
              </a:ext>
            </a:extLst>
          </p:cNvPr>
          <p:cNvSpPr>
            <a:spLocks noGrp="1"/>
          </p:cNvSpPr>
          <p:nvPr>
            <p:ph idx="1"/>
          </p:nvPr>
        </p:nvSpPr>
        <p:spPr/>
        <p:txBody>
          <a:bodyPr>
            <a:normAutofit lnSpcReduction="10000"/>
          </a:bodyPr>
          <a:lstStyle/>
          <a:p>
            <a:pPr marL="0" indent="0">
              <a:buNone/>
            </a:pPr>
            <a:r>
              <a:rPr lang="nl-NL" b="1" dirty="0">
                <a:latin typeface="Arial Narrow" panose="020B0606020202030204" pitchFamily="34" charset="0"/>
              </a:rPr>
              <a:t>9) Besluit (§61-65)</a:t>
            </a:r>
          </a:p>
          <a:p>
            <a:pPr marL="0" indent="0">
              <a:buNone/>
            </a:pPr>
            <a:r>
              <a:rPr lang="nl-NL" dirty="0">
                <a:latin typeface="Arial Narrow" panose="020B0606020202030204" pitchFamily="34" charset="0"/>
              </a:rPr>
              <a:t>§62: Ik zou willen dat deze brief ons behulpzaam is om de verwondering over de schoonheid van de waarheid van de christelijke viering te doen herleven, om ons te herinneren aan </a:t>
            </a:r>
            <a:r>
              <a:rPr lang="nl-NL" b="1" dirty="0">
                <a:latin typeface="Arial Narrow" panose="020B0606020202030204" pitchFamily="34" charset="0"/>
              </a:rPr>
              <a:t>de noodzaak van een authentieke liturgische vorming </a:t>
            </a:r>
            <a:r>
              <a:rPr lang="nl-NL" dirty="0">
                <a:latin typeface="Arial Narrow" panose="020B0606020202030204" pitchFamily="34" charset="0"/>
              </a:rPr>
              <a:t>en om het </a:t>
            </a:r>
            <a:r>
              <a:rPr lang="nl-NL" b="1" dirty="0">
                <a:latin typeface="Arial Narrow" panose="020B0606020202030204" pitchFamily="34" charset="0"/>
              </a:rPr>
              <a:t>belang te erkennen van een kunst van het vieren </a:t>
            </a:r>
            <a:r>
              <a:rPr lang="nl-NL" dirty="0">
                <a:latin typeface="Arial Narrow" panose="020B0606020202030204" pitchFamily="34" charset="0"/>
              </a:rPr>
              <a:t>die ten dienste staat van </a:t>
            </a:r>
            <a:r>
              <a:rPr lang="nl-NL" b="1" dirty="0">
                <a:latin typeface="Arial Narrow" panose="020B0606020202030204" pitchFamily="34" charset="0"/>
              </a:rPr>
              <a:t>de waarheid van het Paasmysterie en de deelname van alle </a:t>
            </a:r>
            <a:r>
              <a:rPr lang="nl-NL" b="1" dirty="0" err="1">
                <a:latin typeface="Arial Narrow" panose="020B0606020202030204" pitchFamily="34" charset="0"/>
              </a:rPr>
              <a:t>gedoopten</a:t>
            </a:r>
            <a:r>
              <a:rPr lang="nl-NL" dirty="0">
                <a:latin typeface="Arial Narrow" panose="020B0606020202030204" pitchFamily="34" charset="0"/>
              </a:rPr>
              <a:t>, ieder met de eigenheid van zijn roeping. Heel deze rijkdom is niet ver van ons vandaan: zij is te vinden in onze kerken, in onze christelijke feesten, in de centrale betekenis van de zondag, in de kracht van de sacramenten die wij vieren. </a:t>
            </a:r>
            <a:r>
              <a:rPr lang="nl-NL" b="1" dirty="0">
                <a:latin typeface="Arial Narrow" panose="020B0606020202030204" pitchFamily="34" charset="0"/>
              </a:rPr>
              <a:t>Het christelijke leven is een voortdurende weg van groeien: wij zijn geroepen om ons met vreugde en in de gemeenschap te laten vormen.</a:t>
            </a:r>
          </a:p>
          <a:p>
            <a:pPr marL="0" indent="0">
              <a:buNone/>
            </a:pPr>
            <a:endParaRPr lang="nl-NL" dirty="0">
              <a:latin typeface="Arial Narrow" panose="020B0606020202030204" pitchFamily="34" charset="0"/>
            </a:endParaRPr>
          </a:p>
          <a:p>
            <a:pPr marL="0" indent="0">
              <a:buNone/>
            </a:pPr>
            <a:endParaRPr lang="nl-BE" dirty="0"/>
          </a:p>
        </p:txBody>
      </p:sp>
    </p:spTree>
    <p:extLst>
      <p:ext uri="{BB962C8B-B14F-4D97-AF65-F5344CB8AC3E}">
        <p14:creationId xmlns:p14="http://schemas.microsoft.com/office/powerpoint/2010/main" val="3342655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laatsteavondmaal2">
            <a:extLst>
              <a:ext uri="{FF2B5EF4-FFF2-40B4-BE49-F238E27FC236}">
                <a16:creationId xmlns:a16="http://schemas.microsoft.com/office/drawing/2014/main" id="{5F3FC2BB-0B64-4EB2-BC84-6D7434305DD1}"/>
              </a:ext>
            </a:extLst>
          </p:cNvPr>
          <p:cNvPicPr>
            <a:picLocks noGrp="1" noChangeAspect="1"/>
          </p:cNvPicPr>
          <p:nvPr isPhoto="1"/>
        </p:nvPicPr>
        <p:blipFill>
          <a:blip r:embed="rId2">
            <a:lum bright="70000" contrast="-70000"/>
            <a:extLst>
              <a:ext uri="{28A0092B-C50C-407E-A947-70E740481C1C}">
                <a14:useLocalDpi xmlns:a14="http://schemas.microsoft.com/office/drawing/2010/main" val="0"/>
              </a:ext>
            </a:extLst>
          </a:blip>
          <a:stretch>
            <a:fillRect/>
          </a:stretch>
        </p:blipFill>
        <p:spPr>
          <a:xfrm>
            <a:off x="-190220" y="-37322"/>
            <a:ext cx="12572440" cy="6932644"/>
          </a:xfrm>
          <a:prstGeom prst="rect">
            <a:avLst/>
          </a:prstGeom>
        </p:spPr>
      </p:pic>
      <p:sp>
        <p:nvSpPr>
          <p:cNvPr id="2" name="Titel 1">
            <a:extLst>
              <a:ext uri="{FF2B5EF4-FFF2-40B4-BE49-F238E27FC236}">
                <a16:creationId xmlns:a16="http://schemas.microsoft.com/office/drawing/2014/main" id="{4FE340D2-AE7C-4792-95D1-303C165D31F4}"/>
              </a:ext>
            </a:extLst>
          </p:cNvPr>
          <p:cNvSpPr>
            <a:spLocks noGrp="1"/>
          </p:cNvSpPr>
          <p:nvPr>
            <p:ph type="title"/>
          </p:nvPr>
        </p:nvSpPr>
        <p:spPr/>
        <p:txBody>
          <a:bodyPr/>
          <a:lstStyle/>
          <a:p>
            <a:r>
              <a:rPr lang="nl-NL" b="1" dirty="0">
                <a:latin typeface="Arial Narrow" panose="020B0606020202030204" pitchFamily="34" charset="0"/>
              </a:rPr>
              <a:t>Verlangen</a:t>
            </a:r>
            <a:endParaRPr lang="nl-BE" b="1" dirty="0">
              <a:latin typeface="Arial Narrow" panose="020B0606020202030204" pitchFamily="34" charset="0"/>
            </a:endParaRPr>
          </a:p>
        </p:txBody>
      </p:sp>
      <p:sp>
        <p:nvSpPr>
          <p:cNvPr id="3" name="Tijdelijke aanduiding voor inhoud 2">
            <a:extLst>
              <a:ext uri="{FF2B5EF4-FFF2-40B4-BE49-F238E27FC236}">
                <a16:creationId xmlns:a16="http://schemas.microsoft.com/office/drawing/2014/main" id="{F6B9760F-3561-4E6B-919B-745C355792C8}"/>
              </a:ext>
            </a:extLst>
          </p:cNvPr>
          <p:cNvSpPr>
            <a:spLocks noGrp="1"/>
          </p:cNvSpPr>
          <p:nvPr>
            <p:ph idx="1"/>
          </p:nvPr>
        </p:nvSpPr>
        <p:spPr/>
        <p:txBody>
          <a:bodyPr>
            <a:normAutofit fontScale="70000" lnSpcReduction="20000"/>
          </a:bodyPr>
          <a:lstStyle/>
          <a:p>
            <a:r>
              <a:rPr lang="nl-NL" dirty="0" err="1">
                <a:latin typeface="Arial Narrow" panose="020B0606020202030204" pitchFamily="34" charset="0"/>
              </a:rPr>
              <a:t>Lc</a:t>
            </a:r>
            <a:r>
              <a:rPr lang="nl-NL" dirty="0">
                <a:latin typeface="Arial Narrow" panose="020B0606020202030204" pitchFamily="34" charset="0"/>
              </a:rPr>
              <a:t> 22, 7-23: Toen de dag van het ongedesemde brood gekomen was, waarop men het paaslam moest slachten, stuurde Hij Petrus en Johannes uit met de opdracht: 'Gaat voor ons voorbereidselen treffen opdat wij het paasmaal kunnen eten.' Toen zij Hem vroegen: 'Waar wilt Gij dat wij het gereedmaken?' antwoordde Hij: 'Als ge de stad zijt binnengegaan, zult ge een man tegenkomen die een kruik water draagt; volgt hem tot in het huis waar hij binnengaat. Daar moet ge aan de eigenaar van het huis zeggen: De Meester laat u vragen: Waar is de zaal, waar Ik met mijn leerlingen het paasmaal kan houden? Hij zal u een grote bovenzaal laten zien met rustbedden; maakt daar alles klaar.' Zij vertrokken nu, bevonden alles zoals Hij het hun gezegd had en maakten het paasmaal </a:t>
            </a:r>
            <a:r>
              <a:rPr lang="nl-NL" dirty="0" err="1">
                <a:latin typeface="Arial Narrow" panose="020B0606020202030204" pitchFamily="34" charset="0"/>
              </a:rPr>
              <a:t>gereed.Toen</a:t>
            </a:r>
            <a:r>
              <a:rPr lang="nl-NL" dirty="0">
                <a:latin typeface="Arial Narrow" panose="020B0606020202030204" pitchFamily="34" charset="0"/>
              </a:rPr>
              <a:t> de tijd aangebroken was, ging Hij met de apostelen aan tafel aanliggen. </a:t>
            </a:r>
            <a:r>
              <a:rPr lang="nl-NL" b="1" dirty="0">
                <a:latin typeface="Arial Narrow" panose="020B0606020202030204" pitchFamily="34" charset="0"/>
              </a:rPr>
              <a:t>Hij sprak nu tot hen: 'Vurig heb ik verlangd, eer Ik ga lijden, dit paasmaal met u te eten.</a:t>
            </a:r>
            <a:r>
              <a:rPr lang="nl-NL" dirty="0">
                <a:latin typeface="Arial Narrow" panose="020B0606020202030204" pitchFamily="34" charset="0"/>
              </a:rPr>
              <a:t> Want Ik zeg u: Ik zal het niet meer eten, totdat het zijn vervulling vindt in het Rijk Gods.' Daarop nam Hij een beker, sprak een dankgebed uit en zei: 'Neemt die beker en deelt hem samen. Want Ik zeg u: Van dit ogenblik af drink Ik niet meer van wat de wijnstok voortbrengt, totdat het Rijk Gods is gekomen.' Daarop nam Hij het brood, sprak een dankgebed uit, brak het en gaf het hun met de woorden: 'Dit is mijn Lichaam, dat voor u gegeven wordt; doet dit tot een gedachtenis aan Mij.' Evenzo gaf Hij de beker, na de maaltijd, terwijl Hij sprak: 'Deze beker is het Nieuwe Verbond in mijn Bloed, dat voor u wordt vergoten. Maar zie, degene door wiens hand Ik zal worden overgeleverd is met Mij aan tafel. Want de Mensenzoon gaat heen zoals het is vastgesteld; maar toch, wee die mens door wie Hij wordt overgeleverd.' Nu begonnen zij onder elkaar te vragen, wie van hen het toch was, die dat zou doen. </a:t>
            </a:r>
            <a:endParaRPr lang="nl-BE" dirty="0">
              <a:latin typeface="Arial Narrow" panose="020B0606020202030204" pitchFamily="34" charset="0"/>
            </a:endParaRPr>
          </a:p>
        </p:txBody>
      </p:sp>
    </p:spTree>
    <p:extLst>
      <p:ext uri="{BB962C8B-B14F-4D97-AF65-F5344CB8AC3E}">
        <p14:creationId xmlns:p14="http://schemas.microsoft.com/office/powerpoint/2010/main" val="2968307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laatsteavondmaal2">
            <a:extLst>
              <a:ext uri="{FF2B5EF4-FFF2-40B4-BE49-F238E27FC236}">
                <a16:creationId xmlns:a16="http://schemas.microsoft.com/office/drawing/2014/main" id="{5F3FC2BB-0B64-4EB2-BC84-6D7434305DD1}"/>
              </a:ext>
            </a:extLst>
          </p:cNvPr>
          <p:cNvPicPr>
            <a:picLocks noGrp="1" noChangeAspect="1"/>
          </p:cNvPicPr>
          <p:nvPr isPhoto="1"/>
        </p:nvPicPr>
        <p:blipFill>
          <a:blip r:embed="rId2">
            <a:lum bright="70000" contrast="-70000"/>
            <a:extLst>
              <a:ext uri="{28A0092B-C50C-407E-A947-70E740481C1C}">
                <a14:useLocalDpi xmlns:a14="http://schemas.microsoft.com/office/drawing/2010/main" val="0"/>
              </a:ext>
            </a:extLst>
          </a:blip>
          <a:stretch>
            <a:fillRect/>
          </a:stretch>
        </p:blipFill>
        <p:spPr>
          <a:xfrm>
            <a:off x="-190220" y="-37322"/>
            <a:ext cx="12572440" cy="6932644"/>
          </a:xfrm>
          <a:prstGeom prst="rect">
            <a:avLst/>
          </a:prstGeom>
        </p:spPr>
      </p:pic>
      <p:sp>
        <p:nvSpPr>
          <p:cNvPr id="2" name="Titel 1">
            <a:extLst>
              <a:ext uri="{FF2B5EF4-FFF2-40B4-BE49-F238E27FC236}">
                <a16:creationId xmlns:a16="http://schemas.microsoft.com/office/drawing/2014/main" id="{4FE340D2-AE7C-4792-95D1-303C165D31F4}"/>
              </a:ext>
            </a:extLst>
          </p:cNvPr>
          <p:cNvSpPr>
            <a:spLocks noGrp="1"/>
          </p:cNvSpPr>
          <p:nvPr>
            <p:ph type="title"/>
          </p:nvPr>
        </p:nvSpPr>
        <p:spPr/>
        <p:txBody>
          <a:bodyPr/>
          <a:lstStyle/>
          <a:p>
            <a:r>
              <a:rPr lang="nl-NL" b="1" dirty="0">
                <a:latin typeface="Arial Narrow" panose="020B0606020202030204" pitchFamily="34" charset="0"/>
              </a:rPr>
              <a:t>Verlangen</a:t>
            </a:r>
            <a:endParaRPr lang="nl-BE" b="1" dirty="0">
              <a:latin typeface="Arial Narrow" panose="020B0606020202030204" pitchFamily="34" charset="0"/>
            </a:endParaRPr>
          </a:p>
        </p:txBody>
      </p:sp>
      <p:sp>
        <p:nvSpPr>
          <p:cNvPr id="3" name="Tijdelijke aanduiding voor inhoud 2">
            <a:extLst>
              <a:ext uri="{FF2B5EF4-FFF2-40B4-BE49-F238E27FC236}">
                <a16:creationId xmlns:a16="http://schemas.microsoft.com/office/drawing/2014/main" id="{F6B9760F-3561-4E6B-919B-745C355792C8}"/>
              </a:ext>
            </a:extLst>
          </p:cNvPr>
          <p:cNvSpPr>
            <a:spLocks noGrp="1"/>
          </p:cNvSpPr>
          <p:nvPr>
            <p:ph idx="1"/>
          </p:nvPr>
        </p:nvSpPr>
        <p:spPr/>
        <p:txBody>
          <a:bodyPr>
            <a:normAutofit/>
          </a:bodyPr>
          <a:lstStyle/>
          <a:p>
            <a:r>
              <a:rPr lang="nl-NL" i="1" dirty="0" err="1">
                <a:latin typeface="Arial Narrow" panose="020B0606020202030204" pitchFamily="34" charset="0"/>
              </a:rPr>
              <a:t>Desiderio</a:t>
            </a:r>
            <a:r>
              <a:rPr lang="nl-NL" i="1" dirty="0">
                <a:latin typeface="Arial Narrow" panose="020B0606020202030204" pitchFamily="34" charset="0"/>
              </a:rPr>
              <a:t> </a:t>
            </a:r>
            <a:r>
              <a:rPr lang="nl-NL" i="1" dirty="0" err="1">
                <a:latin typeface="Arial Narrow" panose="020B0606020202030204" pitchFamily="34" charset="0"/>
              </a:rPr>
              <a:t>desideravi</a:t>
            </a:r>
            <a:r>
              <a:rPr lang="nl-NL" dirty="0">
                <a:latin typeface="Arial Narrow" panose="020B0606020202030204" pitchFamily="34" charset="0"/>
              </a:rPr>
              <a:t>, §6: </a:t>
            </a:r>
            <a:r>
              <a:rPr lang="nl-NL" b="1" dirty="0">
                <a:latin typeface="Arial Narrow" panose="020B0606020202030204" pitchFamily="34" charset="0"/>
              </a:rPr>
              <a:t>Voorafgaand aan ons antwoord op zijn uitnodiging veel eerder - is er zijn verlangen naar ons</a:t>
            </a:r>
            <a:r>
              <a:rPr lang="nl-NL" dirty="0">
                <a:latin typeface="Arial Narrow" panose="020B0606020202030204" pitchFamily="34" charset="0"/>
              </a:rPr>
              <a:t>: we zijn ons er misschien niet van bewust, maar telkens als wij naar de mis gaan is de voornaamste reden dat </a:t>
            </a:r>
            <a:r>
              <a:rPr lang="nl-NL" b="1" dirty="0">
                <a:latin typeface="Arial Narrow" panose="020B0606020202030204" pitchFamily="34" charset="0"/>
              </a:rPr>
              <a:t>we worden aangetrokken door zijn verlangen naar ons</a:t>
            </a:r>
            <a:r>
              <a:rPr lang="nl-NL" dirty="0">
                <a:latin typeface="Arial Narrow" panose="020B0606020202030204" pitchFamily="34" charset="0"/>
              </a:rPr>
              <a:t>. Het mogelijke antwoord van onze kant, de meest veeleisende ascese, bestaat er zoals altijd in, dat wij ons overgeven aan zijn liefde, dat wij ons tot Hem laten trekken. Het is zeker, dat onze gemeenschap met het Lichaam en Bloed van Christus al bij het Laatste Avondmaal door Hem gewenst was. </a:t>
            </a:r>
          </a:p>
          <a:p>
            <a:r>
              <a:rPr lang="nl-NL" dirty="0">
                <a:latin typeface="Arial Narrow" panose="020B0606020202030204" pitchFamily="34" charset="0"/>
              </a:rPr>
              <a:t>De reden van Christus’ verlangen naar ons: </a:t>
            </a:r>
            <a:r>
              <a:rPr lang="nl-NL" b="1" dirty="0">
                <a:latin typeface="Arial Narrow" panose="020B0606020202030204" pitchFamily="34" charset="0"/>
              </a:rPr>
              <a:t>de goddelijke liefde</a:t>
            </a:r>
            <a:r>
              <a:rPr lang="nl-NL" dirty="0">
                <a:latin typeface="Arial Narrow" panose="020B0606020202030204" pitchFamily="34" charset="0"/>
              </a:rPr>
              <a:t>.</a:t>
            </a:r>
            <a:endParaRPr lang="nl-BE" dirty="0">
              <a:latin typeface="Arial Narrow" panose="020B0606020202030204" pitchFamily="34" charset="0"/>
            </a:endParaRPr>
          </a:p>
          <a:p>
            <a:r>
              <a:rPr lang="nl-NL" dirty="0">
                <a:latin typeface="Arial Narrow" panose="020B0606020202030204" pitchFamily="34" charset="0"/>
              </a:rPr>
              <a:t>E</a:t>
            </a:r>
            <a:r>
              <a:rPr lang="nl-BE" dirty="0" err="1">
                <a:latin typeface="Arial Narrow" panose="020B0606020202030204" pitchFamily="34" charset="0"/>
              </a:rPr>
              <a:t>ucharistie</a:t>
            </a:r>
            <a:r>
              <a:rPr lang="nl-BE" dirty="0">
                <a:latin typeface="Arial Narrow" panose="020B0606020202030204" pitchFamily="34" charset="0"/>
              </a:rPr>
              <a:t> als drievoudige participatie aan de maaltijd van de Heer.</a:t>
            </a:r>
            <a:endParaRPr lang="nl-NL" dirty="0">
              <a:latin typeface="Arial Narrow" panose="020B0606020202030204" pitchFamily="34" charset="0"/>
            </a:endParaRPr>
          </a:p>
        </p:txBody>
      </p:sp>
    </p:spTree>
    <p:extLst>
      <p:ext uri="{BB962C8B-B14F-4D97-AF65-F5344CB8AC3E}">
        <p14:creationId xmlns:p14="http://schemas.microsoft.com/office/powerpoint/2010/main" val="1041504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fbeelding 22" descr="laatsteavondmaal2">
            <a:extLst>
              <a:ext uri="{FF2B5EF4-FFF2-40B4-BE49-F238E27FC236}">
                <a16:creationId xmlns:a16="http://schemas.microsoft.com/office/drawing/2014/main" id="{FB30A4A1-52E9-47A5-BF59-9BFFB62221D4}"/>
              </a:ext>
            </a:extLst>
          </p:cNvPr>
          <p:cNvPicPr>
            <a:picLocks noGrp="1" noChangeAspect="1"/>
          </p:cNvPicPr>
          <p:nvPr isPhoto="1"/>
        </p:nvPicPr>
        <p:blipFill>
          <a:blip r:embed="rId2">
            <a:lum bright="70000" contrast="-70000"/>
            <a:extLst>
              <a:ext uri="{28A0092B-C50C-407E-A947-70E740481C1C}">
                <a14:useLocalDpi xmlns:a14="http://schemas.microsoft.com/office/drawing/2010/main" val="0"/>
              </a:ext>
            </a:extLst>
          </a:blip>
          <a:stretch>
            <a:fillRect/>
          </a:stretch>
        </p:blipFill>
        <p:spPr>
          <a:xfrm>
            <a:off x="-190220" y="-37322"/>
            <a:ext cx="12572440" cy="6932644"/>
          </a:xfrm>
          <a:prstGeom prst="rect">
            <a:avLst/>
          </a:prstGeom>
        </p:spPr>
      </p:pic>
      <p:sp>
        <p:nvSpPr>
          <p:cNvPr id="2" name="Titel 1">
            <a:extLst>
              <a:ext uri="{FF2B5EF4-FFF2-40B4-BE49-F238E27FC236}">
                <a16:creationId xmlns:a16="http://schemas.microsoft.com/office/drawing/2014/main" id="{4FE340D2-AE7C-4792-95D1-303C165D31F4}"/>
              </a:ext>
            </a:extLst>
          </p:cNvPr>
          <p:cNvSpPr>
            <a:spLocks noGrp="1"/>
          </p:cNvSpPr>
          <p:nvPr>
            <p:ph type="title"/>
          </p:nvPr>
        </p:nvSpPr>
        <p:spPr/>
        <p:txBody>
          <a:bodyPr/>
          <a:lstStyle/>
          <a:p>
            <a:r>
              <a:rPr lang="nl-NL" b="1" dirty="0">
                <a:latin typeface="Arial Narrow" panose="020B0606020202030204" pitchFamily="34" charset="0"/>
              </a:rPr>
              <a:t>Verlangen</a:t>
            </a:r>
            <a:endParaRPr lang="nl-BE" b="1" dirty="0">
              <a:latin typeface="Arial Narrow" panose="020B0606020202030204" pitchFamily="34" charset="0"/>
            </a:endParaRPr>
          </a:p>
        </p:txBody>
      </p:sp>
      <p:sp>
        <p:nvSpPr>
          <p:cNvPr id="3" name="Tijdelijke aanduiding voor inhoud 2">
            <a:extLst>
              <a:ext uri="{FF2B5EF4-FFF2-40B4-BE49-F238E27FC236}">
                <a16:creationId xmlns:a16="http://schemas.microsoft.com/office/drawing/2014/main" id="{F6B9760F-3561-4E6B-919B-745C355792C8}"/>
              </a:ext>
            </a:extLst>
          </p:cNvPr>
          <p:cNvSpPr>
            <a:spLocks noGrp="1"/>
          </p:cNvSpPr>
          <p:nvPr>
            <p:ph idx="1"/>
          </p:nvPr>
        </p:nvSpPr>
        <p:spPr>
          <a:xfrm>
            <a:off x="838200" y="3840736"/>
            <a:ext cx="10515600" cy="2652137"/>
          </a:xfrm>
        </p:spPr>
        <p:txBody>
          <a:bodyPr>
            <a:normAutofit fontScale="55000" lnSpcReduction="20000"/>
          </a:bodyPr>
          <a:lstStyle/>
          <a:p>
            <a:r>
              <a:rPr lang="el-GR" dirty="0">
                <a:latin typeface="Arial Narrow" panose="020B0606020202030204" pitchFamily="34" charset="0"/>
              </a:rPr>
              <a:t>ὁ χρόνος</a:t>
            </a:r>
            <a:r>
              <a:rPr lang="nl-NL" dirty="0">
                <a:latin typeface="Arial Narrow" panose="020B0606020202030204" pitchFamily="34" charset="0"/>
              </a:rPr>
              <a:t> vs. </a:t>
            </a:r>
            <a:r>
              <a:rPr lang="el-GR" b="1" dirty="0">
                <a:latin typeface="Arial Narrow" panose="020B0606020202030204" pitchFamily="34" charset="0"/>
              </a:rPr>
              <a:t>ὁ</a:t>
            </a:r>
            <a:r>
              <a:rPr lang="nl-NL" b="1" dirty="0">
                <a:latin typeface="Arial Narrow" panose="020B0606020202030204" pitchFamily="34" charset="0"/>
              </a:rPr>
              <a:t> </a:t>
            </a:r>
            <a:r>
              <a:rPr lang="el-GR" b="1" dirty="0">
                <a:latin typeface="Arial Narrow" panose="020B0606020202030204" pitchFamily="34" charset="0"/>
              </a:rPr>
              <a:t>καιρός</a:t>
            </a:r>
            <a:r>
              <a:rPr lang="nl-NL" i="1" dirty="0">
                <a:latin typeface="Arial Narrow" panose="020B0606020202030204" pitchFamily="34" charset="0"/>
              </a:rPr>
              <a:t>: </a:t>
            </a:r>
            <a:r>
              <a:rPr lang="nl-NL" i="1" dirty="0" err="1">
                <a:latin typeface="Arial Narrow" panose="020B0606020202030204" pitchFamily="34" charset="0"/>
              </a:rPr>
              <a:t>God’s</a:t>
            </a:r>
            <a:r>
              <a:rPr lang="nl-NL" i="1" dirty="0">
                <a:latin typeface="Arial Narrow" panose="020B0606020202030204" pitchFamily="34" charset="0"/>
              </a:rPr>
              <a:t> time</a:t>
            </a:r>
          </a:p>
          <a:p>
            <a:r>
              <a:rPr lang="nl-NL" dirty="0">
                <a:latin typeface="Arial Narrow" panose="020B0606020202030204" pitchFamily="34" charset="0"/>
              </a:rPr>
              <a:t>Verlangen als dialoog en uitwisseling.</a:t>
            </a:r>
          </a:p>
          <a:p>
            <a:r>
              <a:rPr lang="nl-NL" dirty="0">
                <a:latin typeface="Arial Narrow" panose="020B0606020202030204" pitchFamily="34" charset="0"/>
              </a:rPr>
              <a:t>E. de Jong, </a:t>
            </a:r>
            <a:r>
              <a:rPr lang="nl-NL" i="1" dirty="0">
                <a:latin typeface="Arial Narrow" panose="020B0606020202030204" pitchFamily="34" charset="0"/>
              </a:rPr>
              <a:t>Pasen vieren in een heilig </a:t>
            </a:r>
            <a:r>
              <a:rPr lang="nl-NL" i="1" dirty="0" err="1">
                <a:latin typeface="Arial Narrow" panose="020B0606020202030204" pitchFamily="34" charset="0"/>
              </a:rPr>
              <a:t>triduum</a:t>
            </a:r>
            <a:r>
              <a:rPr lang="nl-NL" dirty="0">
                <a:latin typeface="Arial Narrow" panose="020B0606020202030204" pitchFamily="34" charset="0"/>
              </a:rPr>
              <a:t>, p. 142</a:t>
            </a:r>
          </a:p>
          <a:p>
            <a:pPr marL="0" indent="0">
              <a:buNone/>
            </a:pPr>
            <a:r>
              <a:rPr lang="nl-NL" dirty="0">
                <a:latin typeface="Arial Narrow" panose="020B0606020202030204" pitchFamily="34" charset="0"/>
              </a:rPr>
              <a:t>“De gelovigen zijn waakzaam en laten in de uren van deze paasnacht </a:t>
            </a:r>
            <a:r>
              <a:rPr lang="nl-NL" b="1" dirty="0">
                <a:latin typeface="Arial Narrow" panose="020B0606020202030204" pitchFamily="34" charset="0"/>
              </a:rPr>
              <a:t>de gemeten tijd (</a:t>
            </a:r>
            <a:r>
              <a:rPr lang="el-GR" b="1" dirty="0">
                <a:latin typeface="Arial Narrow" panose="020B0606020202030204" pitchFamily="34" charset="0"/>
              </a:rPr>
              <a:t>χρόνος</a:t>
            </a:r>
            <a:r>
              <a:rPr lang="nl-NL" b="1" dirty="0">
                <a:latin typeface="Arial Narrow" panose="020B0606020202030204" pitchFamily="34" charset="0"/>
              </a:rPr>
              <a:t>) los</a:t>
            </a:r>
            <a:r>
              <a:rPr lang="nl-NL" dirty="0">
                <a:latin typeface="Arial Narrow" panose="020B0606020202030204" pitchFamily="34" charset="0"/>
              </a:rPr>
              <a:t> om belangeloos te staan voor God, door onbevangen op te gaan in het luisteren naar de lezingen van de heilige Schrift en te bidden vanuit het hart. </a:t>
            </a:r>
            <a:r>
              <a:rPr lang="nl-NL" b="1" dirty="0">
                <a:latin typeface="Arial Narrow" panose="020B0606020202030204" pitchFamily="34" charset="0"/>
              </a:rPr>
              <a:t>In het waken beleven zij de tijd van het heil als het </a:t>
            </a:r>
            <a:r>
              <a:rPr lang="el-GR" b="1" dirty="0">
                <a:latin typeface="Arial Narrow" panose="020B0606020202030204" pitchFamily="34" charset="0"/>
              </a:rPr>
              <a:t>καιρός</a:t>
            </a:r>
            <a:r>
              <a:rPr lang="nl-NL" b="1" dirty="0">
                <a:latin typeface="Arial Narrow" panose="020B0606020202030204" pitchFamily="34" charset="0"/>
              </a:rPr>
              <a:t>, het genademoment, waarin Gods wondere daden openbaar worden en ook voor hen zelf werkelijkheid worden”</a:t>
            </a:r>
            <a:r>
              <a:rPr lang="nl-NL" dirty="0">
                <a:latin typeface="Arial Narrow" panose="020B0606020202030204" pitchFamily="34" charset="0"/>
              </a:rPr>
              <a:t>. </a:t>
            </a:r>
          </a:p>
          <a:p>
            <a:pPr marL="0" indent="0">
              <a:buNone/>
            </a:pPr>
            <a:r>
              <a:rPr lang="nl-NL" dirty="0">
                <a:latin typeface="Arial Narrow" panose="020B0606020202030204" pitchFamily="34" charset="0"/>
              </a:rPr>
              <a:t>(parafrase</a:t>
            </a:r>
            <a:r>
              <a:rPr lang="nl-NL" dirty="0">
                <a:latin typeface="Arial Narrow" panose="020B0606020202030204" pitchFamily="34" charset="0"/>
                <a:sym typeface="Wingdings" panose="05000000000000000000" pitchFamily="2" charset="2"/>
              </a:rPr>
              <a:t>): het waken tijdens de paaswake met een kaars draagt in zich het wachten van de 10 maagden op de komst van de bruidegom (Mt 25, 1-13) of dienaars op de terugkomst van hun Heer die naar een bruiloft is (</a:t>
            </a:r>
            <a:r>
              <a:rPr lang="nl-NL" dirty="0" err="1">
                <a:latin typeface="Arial Narrow" panose="020B0606020202030204" pitchFamily="34" charset="0"/>
                <a:sym typeface="Wingdings" panose="05000000000000000000" pitchFamily="2" charset="2"/>
              </a:rPr>
              <a:t>Lc</a:t>
            </a:r>
            <a:r>
              <a:rPr lang="nl-NL" dirty="0">
                <a:latin typeface="Arial Narrow" panose="020B0606020202030204" pitchFamily="34" charset="0"/>
                <a:sym typeface="Wingdings" panose="05000000000000000000" pitchFamily="2" charset="2"/>
              </a:rPr>
              <a:t> 12, 35-38). </a:t>
            </a:r>
            <a:r>
              <a:rPr lang="nl-NL" b="1" dirty="0">
                <a:latin typeface="Arial Narrow" panose="020B0606020202030204" pitchFamily="34" charset="0"/>
                <a:sym typeface="Wingdings" panose="05000000000000000000" pitchFamily="2" charset="2"/>
              </a:rPr>
              <a:t>Er is niet alleen de herinnering aan het heil, ook de tegenwoordigheid van dat heil en de verwachting van de definitieve verwerkelijking van dat heil.</a:t>
            </a:r>
            <a:endParaRPr lang="nl-BE" b="1" dirty="0">
              <a:latin typeface="Arial Narrow" panose="020B0606020202030204" pitchFamily="34" charset="0"/>
            </a:endParaRPr>
          </a:p>
          <a:p>
            <a:endParaRPr lang="nl-NL" dirty="0">
              <a:latin typeface="Arial Narrow" panose="020B0606020202030204" pitchFamily="34" charset="0"/>
            </a:endParaRPr>
          </a:p>
          <a:p>
            <a:endParaRPr lang="nl-NL" b="1" dirty="0"/>
          </a:p>
        </p:txBody>
      </p:sp>
      <p:cxnSp>
        <p:nvCxnSpPr>
          <p:cNvPr id="6" name="Rechte verbindingslijn met pijl 5">
            <a:extLst>
              <a:ext uri="{FF2B5EF4-FFF2-40B4-BE49-F238E27FC236}">
                <a16:creationId xmlns:a16="http://schemas.microsoft.com/office/drawing/2014/main" id="{42DA7F54-E2E6-40D6-8F7B-EA4F71DB0CC3}"/>
              </a:ext>
            </a:extLst>
          </p:cNvPr>
          <p:cNvCxnSpPr/>
          <p:nvPr/>
        </p:nvCxnSpPr>
        <p:spPr>
          <a:xfrm>
            <a:off x="1234440" y="2779776"/>
            <a:ext cx="9976104"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pic>
        <p:nvPicPr>
          <p:cNvPr id="3074" name="Picture 2" descr="File:The-Last-Supper-Restored-Da-Vinci 32x16.jpg - Wikimedia Commons">
            <a:extLst>
              <a:ext uri="{FF2B5EF4-FFF2-40B4-BE49-F238E27FC236}">
                <a16:creationId xmlns:a16="http://schemas.microsoft.com/office/drawing/2014/main" id="{4B3A40DE-FADB-4C77-9F60-5CB00D5414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504" y="1516952"/>
            <a:ext cx="2240280" cy="112014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he Wedding Supper of the Lamb - Ascension Press Media">
            <a:extLst>
              <a:ext uri="{FF2B5EF4-FFF2-40B4-BE49-F238E27FC236}">
                <a16:creationId xmlns:a16="http://schemas.microsoft.com/office/drawing/2014/main" id="{691F96CF-839B-451C-AF0B-FC0BBF6796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6510" y="1514857"/>
            <a:ext cx="2240280" cy="117614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En Flandres - la réduction des paroisses est décidée ! ou comment  s'éloigner du peuple de Dieu - Les Amis de l'église Sainte Catherine à  Bruxelles asbl">
            <a:extLst>
              <a:ext uri="{FF2B5EF4-FFF2-40B4-BE49-F238E27FC236}">
                <a16:creationId xmlns:a16="http://schemas.microsoft.com/office/drawing/2014/main" id="{E47B690A-4F54-4E76-AE2A-42D413CEA7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0466" y="1514857"/>
            <a:ext cx="1995084" cy="1122235"/>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3D934770-0583-4AD6-AEA5-E848C0300649}"/>
              </a:ext>
            </a:extLst>
          </p:cNvPr>
          <p:cNvSpPr txBox="1"/>
          <p:nvPr/>
        </p:nvSpPr>
        <p:spPr>
          <a:xfrm>
            <a:off x="3502320" y="3067811"/>
            <a:ext cx="4206072" cy="369332"/>
          </a:xfrm>
          <a:prstGeom prst="rect">
            <a:avLst/>
          </a:prstGeom>
          <a:noFill/>
        </p:spPr>
        <p:txBody>
          <a:bodyPr wrap="square" rtlCol="0">
            <a:spAutoFit/>
          </a:bodyPr>
          <a:lstStyle/>
          <a:p>
            <a:r>
              <a:rPr lang="nl-NL" b="1" dirty="0">
                <a:latin typeface="Arial Narrow" panose="020B0606020202030204" pitchFamily="34" charset="0"/>
              </a:rPr>
              <a:t>Wij, Kerk in bisdom Antwerpen </a:t>
            </a:r>
            <a:r>
              <a:rPr lang="nl-NL" b="1" i="1" dirty="0">
                <a:latin typeface="Arial Narrow" panose="020B0606020202030204" pitchFamily="34" charset="0"/>
              </a:rPr>
              <a:t>anno</a:t>
            </a:r>
            <a:r>
              <a:rPr lang="nl-NL" b="1" dirty="0">
                <a:latin typeface="Arial Narrow" panose="020B0606020202030204" pitchFamily="34" charset="0"/>
              </a:rPr>
              <a:t> 2023</a:t>
            </a:r>
            <a:endParaRPr lang="nl-BE" b="1" dirty="0">
              <a:latin typeface="Arial Narrow" panose="020B0606020202030204" pitchFamily="34" charset="0"/>
            </a:endParaRPr>
          </a:p>
        </p:txBody>
      </p:sp>
      <p:cxnSp>
        <p:nvCxnSpPr>
          <p:cNvPr id="11" name="Rechte verbindingslijn met pijl 10">
            <a:extLst>
              <a:ext uri="{FF2B5EF4-FFF2-40B4-BE49-F238E27FC236}">
                <a16:creationId xmlns:a16="http://schemas.microsoft.com/office/drawing/2014/main" id="{D5351F44-FA45-42FE-9DD8-2809AF4B78EE}"/>
              </a:ext>
            </a:extLst>
          </p:cNvPr>
          <p:cNvCxnSpPr/>
          <p:nvPr/>
        </p:nvCxnSpPr>
        <p:spPr>
          <a:xfrm flipH="1" flipV="1">
            <a:off x="2642616" y="2322576"/>
            <a:ext cx="1353312" cy="7452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Rechte verbindingslijn met pijl 16">
            <a:extLst>
              <a:ext uri="{FF2B5EF4-FFF2-40B4-BE49-F238E27FC236}">
                <a16:creationId xmlns:a16="http://schemas.microsoft.com/office/drawing/2014/main" id="{54E7F82C-6780-44C2-8E22-88AB3BE401E6}"/>
              </a:ext>
            </a:extLst>
          </p:cNvPr>
          <p:cNvCxnSpPr>
            <a:cxnSpLocks/>
          </p:cNvCxnSpPr>
          <p:nvPr/>
        </p:nvCxnSpPr>
        <p:spPr>
          <a:xfrm flipV="1">
            <a:off x="7245735" y="2193415"/>
            <a:ext cx="1258185" cy="8030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Rechte verbindingslijn met pijl 14">
            <a:extLst>
              <a:ext uri="{FF2B5EF4-FFF2-40B4-BE49-F238E27FC236}">
                <a16:creationId xmlns:a16="http://schemas.microsoft.com/office/drawing/2014/main" id="{35EDCFEA-9D6E-4586-8385-BA1D1D7A8F4D}"/>
              </a:ext>
            </a:extLst>
          </p:cNvPr>
          <p:cNvCxnSpPr>
            <a:cxnSpLocks/>
          </p:cNvCxnSpPr>
          <p:nvPr/>
        </p:nvCxnSpPr>
        <p:spPr>
          <a:xfrm flipV="1">
            <a:off x="5578008" y="2625061"/>
            <a:ext cx="0" cy="3714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5684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laatsteavondmaal2">
            <a:extLst>
              <a:ext uri="{FF2B5EF4-FFF2-40B4-BE49-F238E27FC236}">
                <a16:creationId xmlns:a16="http://schemas.microsoft.com/office/drawing/2014/main" id="{EF7557E8-7CEB-41A5-A3BA-534F7239D803}"/>
              </a:ext>
            </a:extLst>
          </p:cNvPr>
          <p:cNvPicPr>
            <a:picLocks noGrp="1" noChangeAspect="1"/>
          </p:cNvPicPr>
          <p:nvPr isPhoto="1"/>
        </p:nvPicPr>
        <p:blipFill>
          <a:blip r:embed="rId2">
            <a:lum bright="70000" contrast="-70000"/>
            <a:extLst>
              <a:ext uri="{28A0092B-C50C-407E-A947-70E740481C1C}">
                <a14:useLocalDpi xmlns:a14="http://schemas.microsoft.com/office/drawing/2010/main" val="0"/>
              </a:ext>
            </a:extLst>
          </a:blip>
          <a:stretch>
            <a:fillRect/>
          </a:stretch>
        </p:blipFill>
        <p:spPr>
          <a:xfrm>
            <a:off x="-190220" y="-37322"/>
            <a:ext cx="12572440" cy="6932644"/>
          </a:xfrm>
          <a:prstGeom prst="rect">
            <a:avLst/>
          </a:prstGeom>
        </p:spPr>
      </p:pic>
      <p:sp>
        <p:nvSpPr>
          <p:cNvPr id="2" name="Titel 1">
            <a:extLst>
              <a:ext uri="{FF2B5EF4-FFF2-40B4-BE49-F238E27FC236}">
                <a16:creationId xmlns:a16="http://schemas.microsoft.com/office/drawing/2014/main" id="{EEE6AFAB-9A04-4985-B4DA-F0AA7F0C80F3}"/>
              </a:ext>
            </a:extLst>
          </p:cNvPr>
          <p:cNvSpPr>
            <a:spLocks noGrp="1"/>
          </p:cNvSpPr>
          <p:nvPr>
            <p:ph type="title"/>
          </p:nvPr>
        </p:nvSpPr>
        <p:spPr/>
        <p:txBody>
          <a:bodyPr/>
          <a:lstStyle/>
          <a:p>
            <a:r>
              <a:rPr lang="nl-NL" b="1" dirty="0">
                <a:latin typeface="Arial Narrow" panose="020B0606020202030204" pitchFamily="34" charset="0"/>
              </a:rPr>
              <a:t>Symbool</a:t>
            </a:r>
            <a:endParaRPr lang="nl-BE" b="1" dirty="0">
              <a:latin typeface="Arial Narrow" panose="020B0606020202030204" pitchFamily="34" charset="0"/>
            </a:endParaRPr>
          </a:p>
        </p:txBody>
      </p:sp>
      <p:sp>
        <p:nvSpPr>
          <p:cNvPr id="3" name="Tijdelijke aanduiding voor inhoud 2">
            <a:extLst>
              <a:ext uri="{FF2B5EF4-FFF2-40B4-BE49-F238E27FC236}">
                <a16:creationId xmlns:a16="http://schemas.microsoft.com/office/drawing/2014/main" id="{9A6EDD31-DBB7-4631-A1DE-D5C464BF7111}"/>
              </a:ext>
            </a:extLst>
          </p:cNvPr>
          <p:cNvSpPr>
            <a:spLocks noGrp="1"/>
          </p:cNvSpPr>
          <p:nvPr>
            <p:ph idx="1"/>
          </p:nvPr>
        </p:nvSpPr>
        <p:spPr/>
        <p:txBody>
          <a:bodyPr/>
          <a:lstStyle/>
          <a:p>
            <a:r>
              <a:rPr lang="nl-NL" i="1" dirty="0" err="1">
                <a:latin typeface="Arial Narrow" panose="020B0606020202030204" pitchFamily="34" charset="0"/>
              </a:rPr>
              <a:t>Desiderio</a:t>
            </a:r>
            <a:r>
              <a:rPr lang="nl-NL" i="1" dirty="0">
                <a:latin typeface="Arial Narrow" panose="020B0606020202030204" pitchFamily="34" charset="0"/>
              </a:rPr>
              <a:t> </a:t>
            </a:r>
            <a:r>
              <a:rPr lang="nl-NL" i="1" dirty="0" err="1">
                <a:latin typeface="Arial Narrow" panose="020B0606020202030204" pitchFamily="34" charset="0"/>
              </a:rPr>
              <a:t>desideravi</a:t>
            </a:r>
            <a:r>
              <a:rPr lang="nl-NL" dirty="0">
                <a:latin typeface="Arial Narrow" panose="020B0606020202030204" pitchFamily="34" charset="0"/>
              </a:rPr>
              <a:t>, §27: De fundamentele vraag is dus deze: </a:t>
            </a:r>
            <a:r>
              <a:rPr lang="nl-NL" b="1" dirty="0">
                <a:latin typeface="Arial Narrow" panose="020B0606020202030204" pitchFamily="34" charset="0"/>
              </a:rPr>
              <a:t>hoe kunnen we het vermogen terugwinnen om de liturgische handeling ten volle te beleven? </a:t>
            </a:r>
            <a:r>
              <a:rPr lang="nl-NL" dirty="0">
                <a:latin typeface="Arial Narrow" panose="020B0606020202030204" pitchFamily="34" charset="0"/>
              </a:rPr>
              <a:t>Dit was het doel van de hervorming van het Concilie. De uitdaging is zeer veeleisend, omdat </a:t>
            </a:r>
            <a:r>
              <a:rPr lang="nl-NL" b="1" dirty="0">
                <a:latin typeface="Arial Narrow" panose="020B0606020202030204" pitchFamily="34" charset="0"/>
              </a:rPr>
              <a:t>de moderne mens </a:t>
            </a:r>
            <a:r>
              <a:rPr lang="nl-NL" dirty="0">
                <a:latin typeface="Arial Narrow" panose="020B0606020202030204" pitchFamily="34" charset="0"/>
              </a:rPr>
              <a:t>- niet in alle culturen op dezelfde manier - </a:t>
            </a:r>
            <a:r>
              <a:rPr lang="nl-NL" b="1" dirty="0">
                <a:latin typeface="Arial Narrow" panose="020B0606020202030204" pitchFamily="34" charset="0"/>
              </a:rPr>
              <a:t>het vermogen heeft verloren om bezig te zijn met het symbolische handelen, dat een wezenlijk kenmerk is van de liturgische handeling.</a:t>
            </a:r>
          </a:p>
          <a:p>
            <a:r>
              <a:rPr lang="el-GR" dirty="0">
                <a:latin typeface="Arial Narrow" panose="020B0606020202030204" pitchFamily="34" charset="0"/>
              </a:rPr>
              <a:t>συμ-βάλλω</a:t>
            </a:r>
            <a:endParaRPr lang="nl-NL" dirty="0">
              <a:latin typeface="Arial Narrow" panose="020B0606020202030204" pitchFamily="34" charset="0"/>
            </a:endParaRPr>
          </a:p>
          <a:p>
            <a:r>
              <a:rPr lang="nl-NL" dirty="0">
                <a:latin typeface="Arial Narrow" panose="020B0606020202030204" pitchFamily="34" charset="0"/>
              </a:rPr>
              <a:t>Religieuze symbolen als een hindernis of een schat?</a:t>
            </a:r>
            <a:endParaRPr lang="nl-BE" dirty="0">
              <a:latin typeface="Arial Narrow" panose="020B0606020202030204" pitchFamily="34" charset="0"/>
            </a:endParaRPr>
          </a:p>
        </p:txBody>
      </p:sp>
    </p:spTree>
    <p:extLst>
      <p:ext uri="{BB962C8B-B14F-4D97-AF65-F5344CB8AC3E}">
        <p14:creationId xmlns:p14="http://schemas.microsoft.com/office/powerpoint/2010/main" val="3758923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laatsteavondmaal2">
            <a:extLst>
              <a:ext uri="{FF2B5EF4-FFF2-40B4-BE49-F238E27FC236}">
                <a16:creationId xmlns:a16="http://schemas.microsoft.com/office/drawing/2014/main" id="{EF7557E8-7CEB-41A5-A3BA-534F7239D803}"/>
              </a:ext>
            </a:extLst>
          </p:cNvPr>
          <p:cNvPicPr>
            <a:picLocks noGrp="1" noChangeAspect="1"/>
          </p:cNvPicPr>
          <p:nvPr isPhoto="1"/>
        </p:nvPicPr>
        <p:blipFill>
          <a:blip r:embed="rId2">
            <a:lum bright="70000" contrast="-70000"/>
            <a:extLst>
              <a:ext uri="{28A0092B-C50C-407E-A947-70E740481C1C}">
                <a14:useLocalDpi xmlns:a14="http://schemas.microsoft.com/office/drawing/2010/main" val="0"/>
              </a:ext>
            </a:extLst>
          </a:blip>
          <a:stretch>
            <a:fillRect/>
          </a:stretch>
        </p:blipFill>
        <p:spPr>
          <a:xfrm>
            <a:off x="-190220" y="-37322"/>
            <a:ext cx="12572440" cy="6932644"/>
          </a:xfrm>
          <a:prstGeom prst="rect">
            <a:avLst/>
          </a:prstGeom>
        </p:spPr>
      </p:pic>
      <p:sp>
        <p:nvSpPr>
          <p:cNvPr id="2" name="Titel 1">
            <a:extLst>
              <a:ext uri="{FF2B5EF4-FFF2-40B4-BE49-F238E27FC236}">
                <a16:creationId xmlns:a16="http://schemas.microsoft.com/office/drawing/2014/main" id="{EEE6AFAB-9A04-4985-B4DA-F0AA7F0C80F3}"/>
              </a:ext>
            </a:extLst>
          </p:cNvPr>
          <p:cNvSpPr>
            <a:spLocks noGrp="1"/>
          </p:cNvSpPr>
          <p:nvPr>
            <p:ph type="title"/>
          </p:nvPr>
        </p:nvSpPr>
        <p:spPr/>
        <p:txBody>
          <a:bodyPr/>
          <a:lstStyle/>
          <a:p>
            <a:r>
              <a:rPr lang="nl-NL" b="1" dirty="0">
                <a:latin typeface="Arial Narrow" panose="020B0606020202030204" pitchFamily="34" charset="0"/>
              </a:rPr>
              <a:t>Symbool</a:t>
            </a:r>
            <a:endParaRPr lang="nl-BE" b="1" dirty="0">
              <a:latin typeface="Arial Narrow" panose="020B0606020202030204" pitchFamily="34" charset="0"/>
            </a:endParaRPr>
          </a:p>
        </p:txBody>
      </p:sp>
      <p:sp>
        <p:nvSpPr>
          <p:cNvPr id="3" name="Tijdelijke aanduiding voor inhoud 2">
            <a:extLst>
              <a:ext uri="{FF2B5EF4-FFF2-40B4-BE49-F238E27FC236}">
                <a16:creationId xmlns:a16="http://schemas.microsoft.com/office/drawing/2014/main" id="{9A6EDD31-DBB7-4631-A1DE-D5C464BF7111}"/>
              </a:ext>
            </a:extLst>
          </p:cNvPr>
          <p:cNvSpPr>
            <a:spLocks noGrp="1"/>
          </p:cNvSpPr>
          <p:nvPr>
            <p:ph idx="1"/>
          </p:nvPr>
        </p:nvSpPr>
        <p:spPr/>
        <p:txBody>
          <a:bodyPr/>
          <a:lstStyle/>
          <a:p>
            <a:r>
              <a:rPr lang="nl-NL" dirty="0">
                <a:latin typeface="Arial Narrow" panose="020B0606020202030204" pitchFamily="34" charset="0"/>
              </a:rPr>
              <a:t>Een religieus symbool is zoals ‘door een kleerkast gaan’.</a:t>
            </a:r>
          </a:p>
          <a:p>
            <a:r>
              <a:rPr lang="nl-NL" dirty="0">
                <a:latin typeface="Arial Narrow" panose="020B0606020202030204" pitchFamily="34" charset="0"/>
              </a:rPr>
              <a:t>C.S. Lewis (1898-1963), </a:t>
            </a:r>
            <a:r>
              <a:rPr lang="nl-NL" i="1" dirty="0">
                <a:latin typeface="Arial Narrow" panose="020B0606020202030204" pitchFamily="34" charset="0"/>
              </a:rPr>
              <a:t>The </a:t>
            </a:r>
            <a:r>
              <a:rPr lang="nl-NL" i="1" dirty="0" err="1">
                <a:latin typeface="Arial Narrow" panose="020B0606020202030204" pitchFamily="34" charset="0"/>
              </a:rPr>
              <a:t>Chronicles</a:t>
            </a:r>
            <a:r>
              <a:rPr lang="nl-NL" i="1" dirty="0">
                <a:latin typeface="Arial Narrow" panose="020B0606020202030204" pitchFamily="34" charset="0"/>
              </a:rPr>
              <a:t> of Narnia. The </a:t>
            </a:r>
            <a:r>
              <a:rPr lang="nl-NL" i="1" dirty="0" err="1">
                <a:latin typeface="Arial Narrow" panose="020B0606020202030204" pitchFamily="34" charset="0"/>
              </a:rPr>
              <a:t>Lion</a:t>
            </a:r>
            <a:r>
              <a:rPr lang="nl-NL" i="1" dirty="0">
                <a:latin typeface="Arial Narrow" panose="020B0606020202030204" pitchFamily="34" charset="0"/>
              </a:rPr>
              <a:t>, </a:t>
            </a:r>
            <a:r>
              <a:rPr lang="nl-NL" i="1" dirty="0" err="1">
                <a:latin typeface="Arial Narrow" panose="020B0606020202030204" pitchFamily="34" charset="0"/>
              </a:rPr>
              <a:t>the</a:t>
            </a:r>
            <a:r>
              <a:rPr lang="nl-NL" i="1" dirty="0">
                <a:latin typeface="Arial Narrow" panose="020B0606020202030204" pitchFamily="34" charset="0"/>
              </a:rPr>
              <a:t> </a:t>
            </a:r>
            <a:r>
              <a:rPr lang="nl-NL" i="1" dirty="0" err="1">
                <a:latin typeface="Arial Narrow" panose="020B0606020202030204" pitchFamily="34" charset="0"/>
              </a:rPr>
              <a:t>Witch</a:t>
            </a:r>
            <a:r>
              <a:rPr lang="nl-NL" i="1" dirty="0">
                <a:latin typeface="Arial Narrow" panose="020B0606020202030204" pitchFamily="34" charset="0"/>
              </a:rPr>
              <a:t> </a:t>
            </a:r>
            <a:r>
              <a:rPr lang="nl-NL" i="1" dirty="0" err="1">
                <a:latin typeface="Arial Narrow" panose="020B0606020202030204" pitchFamily="34" charset="0"/>
              </a:rPr>
              <a:t>and</a:t>
            </a:r>
            <a:r>
              <a:rPr lang="nl-NL" i="1" dirty="0">
                <a:latin typeface="Arial Narrow" panose="020B0606020202030204" pitchFamily="34" charset="0"/>
              </a:rPr>
              <a:t> </a:t>
            </a:r>
            <a:r>
              <a:rPr lang="nl-NL" i="1" dirty="0" err="1">
                <a:latin typeface="Arial Narrow" panose="020B0606020202030204" pitchFamily="34" charset="0"/>
              </a:rPr>
              <a:t>the</a:t>
            </a:r>
            <a:r>
              <a:rPr lang="nl-NL" i="1" dirty="0">
                <a:latin typeface="Arial Narrow" panose="020B0606020202030204" pitchFamily="34" charset="0"/>
              </a:rPr>
              <a:t> Wardrobe</a:t>
            </a:r>
            <a:r>
              <a:rPr lang="nl-NL" dirty="0">
                <a:latin typeface="Arial Narrow" panose="020B0606020202030204" pitchFamily="34" charset="0"/>
              </a:rPr>
              <a:t> (1950).</a:t>
            </a:r>
          </a:p>
          <a:p>
            <a:r>
              <a:rPr lang="nl-NL" dirty="0">
                <a:latin typeface="Arial Narrow" panose="020B0606020202030204" pitchFamily="34" charset="0"/>
              </a:rPr>
              <a:t>Peter, Susan, Edmund en Lucy </a:t>
            </a:r>
            <a:r>
              <a:rPr lang="nl-NL" dirty="0" err="1">
                <a:latin typeface="Arial Narrow" panose="020B0606020202030204" pitchFamily="34" charset="0"/>
              </a:rPr>
              <a:t>Pevensie</a:t>
            </a:r>
            <a:endParaRPr lang="nl-NL" dirty="0">
              <a:latin typeface="Arial Narrow" panose="020B0606020202030204" pitchFamily="34" charset="0"/>
            </a:endParaRPr>
          </a:p>
        </p:txBody>
      </p:sp>
      <p:pic>
        <p:nvPicPr>
          <p:cNvPr id="5" name="Picture 2" descr="NarniaWeb on Twitter: &quot;&quot;Narnia! It's all in the wardrobe just like I told  you!&quot; Art by nokeek. #Narnia https://t.co/vaLQ2hWGkM&quot; / Twitter">
            <a:extLst>
              <a:ext uri="{FF2B5EF4-FFF2-40B4-BE49-F238E27FC236}">
                <a16:creationId xmlns:a16="http://schemas.microsoft.com/office/drawing/2014/main" id="{C567B957-CFCE-477B-9009-68709F852D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7911" y="3542280"/>
            <a:ext cx="2474309" cy="3487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419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laatsteavondmaal2">
            <a:extLst>
              <a:ext uri="{FF2B5EF4-FFF2-40B4-BE49-F238E27FC236}">
                <a16:creationId xmlns:a16="http://schemas.microsoft.com/office/drawing/2014/main" id="{F6A8D4F2-59FE-4DE3-9AB0-E8673212B258}"/>
              </a:ext>
            </a:extLst>
          </p:cNvPr>
          <p:cNvPicPr>
            <a:picLocks noGrp="1" noChangeAspect="1"/>
          </p:cNvPicPr>
          <p:nvPr isPhoto="1"/>
        </p:nvPicPr>
        <p:blipFill>
          <a:blip r:embed="rId2">
            <a:lum bright="70000" contrast="-70000"/>
            <a:extLst>
              <a:ext uri="{28A0092B-C50C-407E-A947-70E740481C1C}">
                <a14:useLocalDpi xmlns:a14="http://schemas.microsoft.com/office/drawing/2010/main" val="0"/>
              </a:ext>
            </a:extLst>
          </a:blip>
          <a:stretch>
            <a:fillRect/>
          </a:stretch>
        </p:blipFill>
        <p:spPr>
          <a:xfrm>
            <a:off x="-256031" y="1"/>
            <a:ext cx="12572440" cy="6932644"/>
          </a:xfrm>
          <a:prstGeom prst="rect">
            <a:avLst/>
          </a:prstGeom>
        </p:spPr>
      </p:pic>
      <p:sp>
        <p:nvSpPr>
          <p:cNvPr id="2" name="Titel 1">
            <a:extLst>
              <a:ext uri="{FF2B5EF4-FFF2-40B4-BE49-F238E27FC236}">
                <a16:creationId xmlns:a16="http://schemas.microsoft.com/office/drawing/2014/main" id="{DA7F9760-CEE0-4D69-B345-B5E87D7D98D0}"/>
              </a:ext>
            </a:extLst>
          </p:cNvPr>
          <p:cNvSpPr>
            <a:spLocks noGrp="1"/>
          </p:cNvSpPr>
          <p:nvPr>
            <p:ph type="title"/>
          </p:nvPr>
        </p:nvSpPr>
        <p:spPr/>
        <p:txBody>
          <a:bodyPr/>
          <a:lstStyle/>
          <a:p>
            <a:r>
              <a:rPr lang="nl-NL" b="1" dirty="0">
                <a:latin typeface="Arial Narrow" panose="020B0606020202030204" pitchFamily="34" charset="0"/>
              </a:rPr>
              <a:t>I</a:t>
            </a:r>
            <a:r>
              <a:rPr lang="nl-NL" sz="4000" b="1" dirty="0">
                <a:latin typeface="Arial Narrow" panose="020B0606020202030204" pitchFamily="34" charset="0"/>
              </a:rPr>
              <a:t>NHOUDSOPGAVE</a:t>
            </a:r>
            <a:endParaRPr lang="nl-BE" b="1" dirty="0">
              <a:latin typeface="Arial Narrow" panose="020B0606020202030204" pitchFamily="34" charset="0"/>
            </a:endParaRPr>
          </a:p>
        </p:txBody>
      </p:sp>
      <p:sp>
        <p:nvSpPr>
          <p:cNvPr id="3" name="Tijdelijke aanduiding voor inhoud 2">
            <a:extLst>
              <a:ext uri="{FF2B5EF4-FFF2-40B4-BE49-F238E27FC236}">
                <a16:creationId xmlns:a16="http://schemas.microsoft.com/office/drawing/2014/main" id="{46E12F6F-2E43-4B15-BA14-AA55DAB3D385}"/>
              </a:ext>
            </a:extLst>
          </p:cNvPr>
          <p:cNvSpPr>
            <a:spLocks noGrp="1"/>
          </p:cNvSpPr>
          <p:nvPr>
            <p:ph idx="1"/>
          </p:nvPr>
        </p:nvSpPr>
        <p:spPr/>
        <p:txBody>
          <a:bodyPr/>
          <a:lstStyle/>
          <a:p>
            <a:pPr marL="514350" indent="-514350">
              <a:buAutoNum type="arabicParenR"/>
            </a:pPr>
            <a:r>
              <a:rPr lang="nl-NL" dirty="0">
                <a:latin typeface="Arial Narrow" panose="020B0606020202030204" pitchFamily="34" charset="0"/>
              </a:rPr>
              <a:t>Welkom en gebed</a:t>
            </a:r>
          </a:p>
          <a:p>
            <a:pPr marL="514350" indent="-514350">
              <a:buAutoNum type="arabicParenR"/>
            </a:pPr>
            <a:r>
              <a:rPr lang="nl-NL" dirty="0">
                <a:latin typeface="Arial Narrow" panose="020B0606020202030204" pitchFamily="34" charset="0"/>
              </a:rPr>
              <a:t>Liturgie: een bewogen (recente) geschiedenis</a:t>
            </a:r>
          </a:p>
          <a:p>
            <a:pPr marL="514350" indent="-514350">
              <a:buAutoNum type="arabicParenR"/>
            </a:pPr>
            <a:r>
              <a:rPr lang="nl-NL" i="1" dirty="0" err="1">
                <a:latin typeface="Arial Narrow" panose="020B0606020202030204" pitchFamily="34" charset="0"/>
              </a:rPr>
              <a:t>Desiderio</a:t>
            </a:r>
            <a:r>
              <a:rPr lang="nl-NL" i="1" dirty="0">
                <a:latin typeface="Arial Narrow" panose="020B0606020202030204" pitchFamily="34" charset="0"/>
              </a:rPr>
              <a:t> </a:t>
            </a:r>
            <a:r>
              <a:rPr lang="nl-NL" i="1" dirty="0" err="1">
                <a:latin typeface="Arial Narrow" panose="020B0606020202030204" pitchFamily="34" charset="0"/>
              </a:rPr>
              <a:t>desideravi</a:t>
            </a:r>
            <a:r>
              <a:rPr lang="nl-NL" i="1" dirty="0">
                <a:latin typeface="Arial Narrow" panose="020B0606020202030204" pitchFamily="34" charset="0"/>
              </a:rPr>
              <a:t> </a:t>
            </a:r>
            <a:r>
              <a:rPr lang="nl-NL" dirty="0">
                <a:latin typeface="Arial Narrow" panose="020B0606020202030204" pitchFamily="34" charset="0"/>
              </a:rPr>
              <a:t>van Paus Franciscus</a:t>
            </a:r>
          </a:p>
          <a:p>
            <a:pPr marL="514350" indent="-514350">
              <a:buAutoNum type="arabicParenR"/>
            </a:pPr>
            <a:r>
              <a:rPr lang="nl-NL" dirty="0">
                <a:latin typeface="Arial Narrow" panose="020B0606020202030204" pitchFamily="34" charset="0"/>
              </a:rPr>
              <a:t>Verlangen</a:t>
            </a:r>
          </a:p>
          <a:p>
            <a:pPr marL="514350" indent="-514350">
              <a:buAutoNum type="arabicParenR"/>
            </a:pPr>
            <a:r>
              <a:rPr lang="nl-NL" dirty="0">
                <a:latin typeface="Arial Narrow" panose="020B0606020202030204" pitchFamily="34" charset="0"/>
              </a:rPr>
              <a:t>Symbool</a:t>
            </a:r>
          </a:p>
          <a:p>
            <a:pPr marL="514350" indent="-514350">
              <a:buAutoNum type="arabicParenR"/>
            </a:pPr>
            <a:r>
              <a:rPr lang="nl-NL" dirty="0">
                <a:latin typeface="Arial Narrow" panose="020B0606020202030204" pitchFamily="34" charset="0"/>
              </a:rPr>
              <a:t>Ontmoeting</a:t>
            </a:r>
          </a:p>
          <a:p>
            <a:pPr marL="514350" indent="-514350">
              <a:buAutoNum type="arabicParenR"/>
            </a:pPr>
            <a:r>
              <a:rPr lang="nl-NL" dirty="0">
                <a:latin typeface="Arial Narrow" panose="020B0606020202030204" pitchFamily="34" charset="0"/>
              </a:rPr>
              <a:t>Kans tot vragen</a:t>
            </a:r>
            <a:endParaRPr lang="nl-BE" dirty="0">
              <a:latin typeface="Arial Narrow" panose="020B0606020202030204" pitchFamily="34" charset="0"/>
            </a:endParaRPr>
          </a:p>
        </p:txBody>
      </p:sp>
    </p:spTree>
    <p:extLst>
      <p:ext uri="{BB962C8B-B14F-4D97-AF65-F5344CB8AC3E}">
        <p14:creationId xmlns:p14="http://schemas.microsoft.com/office/powerpoint/2010/main" val="3446156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laatsteavondmaal2">
            <a:extLst>
              <a:ext uri="{FF2B5EF4-FFF2-40B4-BE49-F238E27FC236}">
                <a16:creationId xmlns:a16="http://schemas.microsoft.com/office/drawing/2014/main" id="{0FF77C78-FE90-4248-ACE9-D03C24AD5338}"/>
              </a:ext>
            </a:extLst>
          </p:cNvPr>
          <p:cNvPicPr>
            <a:picLocks noGrp="1" noChangeAspect="1"/>
          </p:cNvPicPr>
          <p:nvPr isPhoto="1"/>
        </p:nvPicPr>
        <p:blipFill>
          <a:blip r:embed="rId4">
            <a:lum bright="70000" contrast="-70000"/>
            <a:extLst>
              <a:ext uri="{28A0092B-C50C-407E-A947-70E740481C1C}">
                <a14:useLocalDpi xmlns:a14="http://schemas.microsoft.com/office/drawing/2010/main" val="0"/>
              </a:ext>
            </a:extLst>
          </a:blip>
          <a:stretch>
            <a:fillRect/>
          </a:stretch>
        </p:blipFill>
        <p:spPr>
          <a:xfrm>
            <a:off x="-37820" y="115078"/>
            <a:ext cx="12572440" cy="6932644"/>
          </a:xfrm>
          <a:prstGeom prst="rect">
            <a:avLst/>
          </a:prstGeom>
        </p:spPr>
      </p:pic>
      <p:pic>
        <p:nvPicPr>
          <p:cNvPr id="4" name="Afbeelding 3" descr="laatsteavondmaal2">
            <a:extLst>
              <a:ext uri="{FF2B5EF4-FFF2-40B4-BE49-F238E27FC236}">
                <a16:creationId xmlns:a16="http://schemas.microsoft.com/office/drawing/2014/main" id="{EF7557E8-7CEB-41A5-A3BA-534F7239D803}"/>
              </a:ext>
            </a:extLst>
          </p:cNvPr>
          <p:cNvPicPr>
            <a:picLocks noGrp="1" noChangeAspect="1"/>
          </p:cNvPicPr>
          <p:nvPr isPhoto="1"/>
        </p:nvPicPr>
        <p:blipFill>
          <a:blip r:embed="rId4">
            <a:lum bright="70000" contrast="-70000"/>
            <a:extLst>
              <a:ext uri="{28A0092B-C50C-407E-A947-70E740481C1C}">
                <a14:useLocalDpi xmlns:a14="http://schemas.microsoft.com/office/drawing/2010/main" val="0"/>
              </a:ext>
            </a:extLst>
          </a:blip>
          <a:stretch>
            <a:fillRect/>
          </a:stretch>
        </p:blipFill>
        <p:spPr>
          <a:xfrm>
            <a:off x="-190220" y="-37322"/>
            <a:ext cx="12572440" cy="6932644"/>
          </a:xfrm>
          <a:prstGeom prst="rect">
            <a:avLst/>
          </a:prstGeom>
        </p:spPr>
      </p:pic>
      <p:sp>
        <p:nvSpPr>
          <p:cNvPr id="2" name="Titel 1">
            <a:extLst>
              <a:ext uri="{FF2B5EF4-FFF2-40B4-BE49-F238E27FC236}">
                <a16:creationId xmlns:a16="http://schemas.microsoft.com/office/drawing/2014/main" id="{EEE6AFAB-9A04-4985-B4DA-F0AA7F0C80F3}"/>
              </a:ext>
            </a:extLst>
          </p:cNvPr>
          <p:cNvSpPr>
            <a:spLocks noGrp="1"/>
          </p:cNvSpPr>
          <p:nvPr>
            <p:ph type="title"/>
          </p:nvPr>
        </p:nvSpPr>
        <p:spPr/>
        <p:txBody>
          <a:bodyPr/>
          <a:lstStyle/>
          <a:p>
            <a:r>
              <a:rPr lang="nl-NL" b="1" dirty="0">
                <a:latin typeface="Arial Narrow" panose="020B0606020202030204" pitchFamily="34" charset="0"/>
              </a:rPr>
              <a:t>Symbool</a:t>
            </a:r>
            <a:endParaRPr lang="nl-BE" b="1" dirty="0">
              <a:latin typeface="Arial Narrow" panose="020B0606020202030204" pitchFamily="34" charset="0"/>
            </a:endParaRPr>
          </a:p>
        </p:txBody>
      </p:sp>
      <p:pic>
        <p:nvPicPr>
          <p:cNvPr id="6" name="The Lion, the Witch and the Wardrobe - The Wardrobe">
            <a:hlinkClick r:id="" action="ppaction://media"/>
            <a:extLst>
              <a:ext uri="{FF2B5EF4-FFF2-40B4-BE49-F238E27FC236}">
                <a16:creationId xmlns:a16="http://schemas.microsoft.com/office/drawing/2014/main" id="{EC9463FB-E3EE-43DF-9CE0-3B0263A0F77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290828" y="1389095"/>
            <a:ext cx="9610343" cy="5405696"/>
          </a:xfrm>
        </p:spPr>
      </p:pic>
    </p:spTree>
    <p:extLst>
      <p:ext uri="{BB962C8B-B14F-4D97-AF65-F5344CB8AC3E}">
        <p14:creationId xmlns:p14="http://schemas.microsoft.com/office/powerpoint/2010/main" val="66663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5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laatsteavondmaal2">
            <a:extLst>
              <a:ext uri="{FF2B5EF4-FFF2-40B4-BE49-F238E27FC236}">
                <a16:creationId xmlns:a16="http://schemas.microsoft.com/office/drawing/2014/main" id="{EF7557E8-7CEB-41A5-A3BA-534F7239D803}"/>
              </a:ext>
            </a:extLst>
          </p:cNvPr>
          <p:cNvPicPr>
            <a:picLocks noGrp="1" noChangeAspect="1"/>
          </p:cNvPicPr>
          <p:nvPr isPhoto="1"/>
        </p:nvPicPr>
        <p:blipFill>
          <a:blip r:embed="rId2">
            <a:lum bright="70000" contrast="-70000"/>
            <a:extLst>
              <a:ext uri="{28A0092B-C50C-407E-A947-70E740481C1C}">
                <a14:useLocalDpi xmlns:a14="http://schemas.microsoft.com/office/drawing/2010/main" val="0"/>
              </a:ext>
            </a:extLst>
          </a:blip>
          <a:stretch>
            <a:fillRect/>
          </a:stretch>
        </p:blipFill>
        <p:spPr>
          <a:xfrm>
            <a:off x="-190220" y="-37322"/>
            <a:ext cx="12572440" cy="6932644"/>
          </a:xfrm>
          <a:prstGeom prst="rect">
            <a:avLst/>
          </a:prstGeom>
        </p:spPr>
      </p:pic>
      <p:sp>
        <p:nvSpPr>
          <p:cNvPr id="2" name="Titel 1">
            <a:extLst>
              <a:ext uri="{FF2B5EF4-FFF2-40B4-BE49-F238E27FC236}">
                <a16:creationId xmlns:a16="http://schemas.microsoft.com/office/drawing/2014/main" id="{EEE6AFAB-9A04-4985-B4DA-F0AA7F0C80F3}"/>
              </a:ext>
            </a:extLst>
          </p:cNvPr>
          <p:cNvSpPr>
            <a:spLocks noGrp="1"/>
          </p:cNvSpPr>
          <p:nvPr>
            <p:ph type="title"/>
          </p:nvPr>
        </p:nvSpPr>
        <p:spPr/>
        <p:txBody>
          <a:bodyPr/>
          <a:lstStyle/>
          <a:p>
            <a:r>
              <a:rPr lang="nl-NL" b="1" dirty="0">
                <a:latin typeface="Arial Narrow" panose="020B0606020202030204" pitchFamily="34" charset="0"/>
              </a:rPr>
              <a:t>Symbool</a:t>
            </a:r>
            <a:endParaRPr lang="nl-BE" b="1" dirty="0">
              <a:latin typeface="Arial Narrow" panose="020B0606020202030204" pitchFamily="34" charset="0"/>
            </a:endParaRPr>
          </a:p>
        </p:txBody>
      </p:sp>
      <p:sp>
        <p:nvSpPr>
          <p:cNvPr id="3" name="Tijdelijke aanduiding voor inhoud 2">
            <a:extLst>
              <a:ext uri="{FF2B5EF4-FFF2-40B4-BE49-F238E27FC236}">
                <a16:creationId xmlns:a16="http://schemas.microsoft.com/office/drawing/2014/main" id="{9A6EDD31-DBB7-4631-A1DE-D5C464BF7111}"/>
              </a:ext>
            </a:extLst>
          </p:cNvPr>
          <p:cNvSpPr>
            <a:spLocks noGrp="1"/>
          </p:cNvSpPr>
          <p:nvPr>
            <p:ph idx="1"/>
          </p:nvPr>
        </p:nvSpPr>
        <p:spPr/>
        <p:txBody>
          <a:bodyPr/>
          <a:lstStyle/>
          <a:p>
            <a:r>
              <a:rPr lang="nl-NL" dirty="0">
                <a:latin typeface="Arial Narrow" panose="020B0606020202030204" pitchFamily="34" charset="0"/>
              </a:rPr>
              <a:t>Ontvankelijkheid ~ SC 11</a:t>
            </a:r>
          </a:p>
          <a:p>
            <a:pPr marL="0" indent="0">
              <a:buNone/>
            </a:pPr>
            <a:r>
              <a:rPr lang="nl-NL" sz="1800" dirty="0">
                <a:latin typeface="Arial Narrow" panose="020B0606020202030204" pitchFamily="34" charset="0"/>
              </a:rPr>
              <a:t>Wil echter de liturgie deze volle </a:t>
            </a:r>
            <a:r>
              <a:rPr lang="nl-NL" sz="1800" dirty="0" err="1">
                <a:latin typeface="Arial Narrow" panose="020B0606020202030204" pitchFamily="34" charset="0"/>
              </a:rPr>
              <a:t>werkdadigheid</a:t>
            </a:r>
            <a:r>
              <a:rPr lang="nl-NL" sz="1800" dirty="0">
                <a:latin typeface="Arial Narrow" panose="020B0606020202030204" pitchFamily="34" charset="0"/>
              </a:rPr>
              <a:t> bereiken, dan moeten </a:t>
            </a:r>
            <a:r>
              <a:rPr lang="nl-NL" sz="1800" b="1" dirty="0">
                <a:latin typeface="Arial Narrow" panose="020B0606020202030204" pitchFamily="34" charset="0"/>
              </a:rPr>
              <a:t>de gelovigen met de juiste innerlijke gesteltenis opgaan naar de heilige liturgie, hun geest doen overeenstemmen met hun woorden en medewerken met Gods genade om deze niet tevergeefs te ontvangen.</a:t>
            </a:r>
            <a:r>
              <a:rPr lang="nl-NL" sz="1800" dirty="0">
                <a:latin typeface="Arial Narrow" panose="020B0606020202030204" pitchFamily="34" charset="0"/>
              </a:rPr>
              <a:t> Daarom moeten de herders van de Kerk ervoor zorgen, dat bij de liturgische handeling niet alleen de wetten omtrent een geldige en geoorloofde viering worden onderhouden, maar ook dat de gelovigen er bewust, actief en met vrucht aan deelnemen.</a:t>
            </a:r>
          </a:p>
          <a:p>
            <a:r>
              <a:rPr lang="nl-NL" dirty="0">
                <a:latin typeface="Arial Narrow" panose="020B0606020202030204" pitchFamily="34" charset="0"/>
              </a:rPr>
              <a:t>Sociale praktijk</a:t>
            </a:r>
          </a:p>
          <a:p>
            <a:pPr marL="0" indent="0">
              <a:buNone/>
            </a:pPr>
            <a:r>
              <a:rPr lang="nl-NL" sz="1800" dirty="0">
                <a:latin typeface="Arial Narrow" panose="020B0606020202030204" pitchFamily="34" charset="0"/>
              </a:rPr>
              <a:t>N. </a:t>
            </a:r>
            <a:r>
              <a:rPr lang="nl-NL" sz="1800" dirty="0" err="1">
                <a:latin typeface="Arial Narrow" panose="020B0606020202030204" pitchFamily="34" charset="0"/>
              </a:rPr>
              <a:t>Wolterstorff</a:t>
            </a:r>
            <a:r>
              <a:rPr lang="nl-NL" sz="1800" dirty="0">
                <a:latin typeface="Arial Narrow" panose="020B0606020202030204" pitchFamily="34" charset="0"/>
              </a:rPr>
              <a:t> (°1931), </a:t>
            </a:r>
            <a:r>
              <a:rPr lang="nl-NL" sz="1800" i="1" dirty="0">
                <a:latin typeface="Arial Narrow" panose="020B0606020202030204" pitchFamily="34" charset="0"/>
              </a:rPr>
              <a:t>De God die wij aanbidden</a:t>
            </a:r>
            <a:r>
              <a:rPr lang="nl-NL" sz="1800" dirty="0">
                <a:latin typeface="Arial Narrow" panose="020B0606020202030204" pitchFamily="34" charset="0"/>
              </a:rPr>
              <a:t>, p. 17: “[…] </a:t>
            </a:r>
            <a:r>
              <a:rPr lang="nl-NL" sz="1800" b="1" dirty="0">
                <a:latin typeface="Arial Narrow" panose="020B0606020202030204" pitchFamily="34" charset="0"/>
              </a:rPr>
              <a:t>men krijgt bepaalde liturgische knowhow via de inwijding in de sociale praktijk voor het uitoefenen van die knowhow</a:t>
            </a:r>
            <a:r>
              <a:rPr lang="nl-NL" sz="1800" dirty="0">
                <a:latin typeface="Arial Narrow" panose="020B0606020202030204" pitchFamily="34" charset="0"/>
              </a:rPr>
              <a:t>. Er zijn meer mensen die de knowhow in kwestie bezitten; liturgische knowhow is gedeelde knowhow. En mensen zonder deze knowhow krijgen hem van mensen mét. Liturgische kennis wordt overgedragen. Er bestaat een traditie van een bepaalde liturgische knowhow”.</a:t>
            </a:r>
          </a:p>
          <a:p>
            <a:pPr marL="0" indent="0">
              <a:buNone/>
            </a:pPr>
            <a:endParaRPr lang="nl-NL" sz="1800" dirty="0">
              <a:latin typeface="Arial Narrow" panose="020B0606020202030204" pitchFamily="34" charset="0"/>
            </a:endParaRPr>
          </a:p>
          <a:p>
            <a:pPr marL="0" indent="0">
              <a:buNone/>
            </a:pPr>
            <a:endParaRPr lang="nl-NL" sz="1800" dirty="0">
              <a:latin typeface="Arial Narrow" panose="020B0606020202030204" pitchFamily="34" charset="0"/>
            </a:endParaRPr>
          </a:p>
          <a:p>
            <a:pPr marL="0" indent="0">
              <a:buNone/>
            </a:pPr>
            <a:endParaRPr lang="nl-NL" sz="1800" dirty="0">
              <a:latin typeface="Arial Narrow" panose="020B0606020202030204" pitchFamily="34" charset="0"/>
            </a:endParaRPr>
          </a:p>
        </p:txBody>
      </p:sp>
      <p:pic>
        <p:nvPicPr>
          <p:cNvPr id="16388" name="Picture 4" descr="The Easter Vigil on Holy Saturday. Catholic Inspiration | Three Great Things">
            <a:extLst>
              <a:ext uri="{FF2B5EF4-FFF2-40B4-BE49-F238E27FC236}">
                <a16:creationId xmlns:a16="http://schemas.microsoft.com/office/drawing/2014/main" id="{66370ABC-A5CB-4ECF-9C42-4C9C78E295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220" y="5338302"/>
            <a:ext cx="2335530" cy="15570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ncreg-multimedia.sourcefabric.org/images/editorial/MFVA_Holy_Week_IMG_0296.jpg">
            <a:extLst>
              <a:ext uri="{FF2B5EF4-FFF2-40B4-BE49-F238E27FC236}">
                <a16:creationId xmlns:a16="http://schemas.microsoft.com/office/drawing/2014/main" id="{D701CDBC-70A6-4C63-8604-853548A76F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5310" y="5338302"/>
            <a:ext cx="3036905" cy="23110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Modern Medievalism: The Exultet and &quot;Lucifer&quot;">
            <a:extLst>
              <a:ext uri="{FF2B5EF4-FFF2-40B4-BE49-F238E27FC236}">
                <a16:creationId xmlns:a16="http://schemas.microsoft.com/office/drawing/2014/main" id="{19778178-FA8C-4040-8F25-1E83C44E6E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9542" y="5338303"/>
            <a:ext cx="1482040" cy="17550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re you this man's disciple?' archbishop asks at Easter vigil; the faithful  answer, 'I am' - Detroit Catholic">
            <a:extLst>
              <a:ext uri="{FF2B5EF4-FFF2-40B4-BE49-F238E27FC236}">
                <a16:creationId xmlns:a16="http://schemas.microsoft.com/office/drawing/2014/main" id="{190A9EC1-EDAE-44D7-B2E4-BA6FFA27AA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1582" y="5338303"/>
            <a:ext cx="2885610" cy="16231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ope Francis carrying a candle at the beginning of the Easter Vigil">
            <a:extLst>
              <a:ext uri="{FF2B5EF4-FFF2-40B4-BE49-F238E27FC236}">
                <a16:creationId xmlns:a16="http://schemas.microsoft.com/office/drawing/2014/main" id="{7819EA7B-0145-4DBB-9F08-B3EDBDB1A5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4215" y="5338302"/>
            <a:ext cx="3428005" cy="1928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759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laatsteavondmaal2">
            <a:extLst>
              <a:ext uri="{FF2B5EF4-FFF2-40B4-BE49-F238E27FC236}">
                <a16:creationId xmlns:a16="http://schemas.microsoft.com/office/drawing/2014/main" id="{EF7557E8-7CEB-41A5-A3BA-534F7239D803}"/>
              </a:ext>
            </a:extLst>
          </p:cNvPr>
          <p:cNvPicPr>
            <a:picLocks noGrp="1" noChangeAspect="1"/>
          </p:cNvPicPr>
          <p:nvPr isPhoto="1"/>
        </p:nvPicPr>
        <p:blipFill>
          <a:blip r:embed="rId2">
            <a:lum bright="70000" contrast="-70000"/>
            <a:extLst>
              <a:ext uri="{28A0092B-C50C-407E-A947-70E740481C1C}">
                <a14:useLocalDpi xmlns:a14="http://schemas.microsoft.com/office/drawing/2010/main" val="0"/>
              </a:ext>
            </a:extLst>
          </a:blip>
          <a:stretch>
            <a:fillRect/>
          </a:stretch>
        </p:blipFill>
        <p:spPr>
          <a:xfrm>
            <a:off x="-190220" y="-37322"/>
            <a:ext cx="12572440" cy="6932644"/>
          </a:xfrm>
          <a:prstGeom prst="rect">
            <a:avLst/>
          </a:prstGeom>
        </p:spPr>
      </p:pic>
      <p:sp>
        <p:nvSpPr>
          <p:cNvPr id="2" name="Titel 1">
            <a:extLst>
              <a:ext uri="{FF2B5EF4-FFF2-40B4-BE49-F238E27FC236}">
                <a16:creationId xmlns:a16="http://schemas.microsoft.com/office/drawing/2014/main" id="{EEE6AFAB-9A04-4985-B4DA-F0AA7F0C80F3}"/>
              </a:ext>
            </a:extLst>
          </p:cNvPr>
          <p:cNvSpPr>
            <a:spLocks noGrp="1"/>
          </p:cNvSpPr>
          <p:nvPr>
            <p:ph type="title"/>
          </p:nvPr>
        </p:nvSpPr>
        <p:spPr/>
        <p:txBody>
          <a:bodyPr/>
          <a:lstStyle/>
          <a:p>
            <a:r>
              <a:rPr lang="nl-NL" b="1" dirty="0">
                <a:latin typeface="Arial Narrow" panose="020B0606020202030204" pitchFamily="34" charset="0"/>
              </a:rPr>
              <a:t>Symbool</a:t>
            </a:r>
            <a:endParaRPr lang="nl-BE" b="1" dirty="0">
              <a:latin typeface="Arial Narrow" panose="020B0606020202030204" pitchFamily="34" charset="0"/>
            </a:endParaRPr>
          </a:p>
        </p:txBody>
      </p:sp>
      <p:sp>
        <p:nvSpPr>
          <p:cNvPr id="3" name="Tijdelijke aanduiding voor inhoud 2">
            <a:extLst>
              <a:ext uri="{FF2B5EF4-FFF2-40B4-BE49-F238E27FC236}">
                <a16:creationId xmlns:a16="http://schemas.microsoft.com/office/drawing/2014/main" id="{9A6EDD31-DBB7-4631-A1DE-D5C464BF7111}"/>
              </a:ext>
            </a:extLst>
          </p:cNvPr>
          <p:cNvSpPr>
            <a:spLocks noGrp="1"/>
          </p:cNvSpPr>
          <p:nvPr>
            <p:ph idx="1"/>
          </p:nvPr>
        </p:nvSpPr>
        <p:spPr/>
        <p:txBody>
          <a:bodyPr>
            <a:normAutofit/>
          </a:bodyPr>
          <a:lstStyle/>
          <a:p>
            <a:r>
              <a:rPr lang="nl-NL" dirty="0">
                <a:latin typeface="Arial Narrow" panose="020B0606020202030204" pitchFamily="34" charset="0"/>
              </a:rPr>
              <a:t>Werkelijkheid ervaren als Gods schepping</a:t>
            </a:r>
          </a:p>
          <a:p>
            <a:pPr marL="0" indent="0">
              <a:buNone/>
            </a:pPr>
            <a:r>
              <a:rPr lang="nl-NL" sz="1800" i="1" dirty="0" err="1">
                <a:latin typeface="Arial Narrow" panose="020B0606020202030204" pitchFamily="34" charset="0"/>
              </a:rPr>
              <a:t>Desiderio</a:t>
            </a:r>
            <a:r>
              <a:rPr lang="nl-NL" sz="1800" i="1" dirty="0">
                <a:latin typeface="Arial Narrow" panose="020B0606020202030204" pitchFamily="34" charset="0"/>
              </a:rPr>
              <a:t> </a:t>
            </a:r>
            <a:r>
              <a:rPr lang="nl-NL" sz="1800" i="1" dirty="0" err="1">
                <a:latin typeface="Arial Narrow" panose="020B0606020202030204" pitchFamily="34" charset="0"/>
              </a:rPr>
              <a:t>desideravi</a:t>
            </a:r>
            <a:r>
              <a:rPr lang="nl-NL" sz="1800" dirty="0">
                <a:latin typeface="Arial Narrow" panose="020B0606020202030204" pitchFamily="34" charset="0"/>
              </a:rPr>
              <a:t>, §42: Dit existentiële engagement gebeurt in continuïteit en samenhang met </a:t>
            </a:r>
            <a:r>
              <a:rPr lang="nl-NL" sz="1800" b="1" dirty="0">
                <a:latin typeface="Arial Narrow" panose="020B0606020202030204" pitchFamily="34" charset="0"/>
              </a:rPr>
              <a:t>de methode van de incarnatie op sacramentele wijze</a:t>
            </a:r>
            <a:r>
              <a:rPr lang="nl-NL" sz="1800" dirty="0">
                <a:latin typeface="Arial Narrow" panose="020B0606020202030204" pitchFamily="34" charset="0"/>
              </a:rPr>
              <a:t>. </a:t>
            </a:r>
            <a:r>
              <a:rPr lang="nl-NL" sz="1800" b="1" dirty="0">
                <a:latin typeface="Arial Narrow" panose="020B0606020202030204" pitchFamily="34" charset="0"/>
              </a:rPr>
              <a:t>Liturgie bestaat uit wat precies het tegenovergestelde is van geestelijke abstracties</a:t>
            </a:r>
            <a:r>
              <a:rPr lang="nl-NL" sz="1800" dirty="0">
                <a:latin typeface="Arial Narrow" panose="020B0606020202030204" pitchFamily="34" charset="0"/>
              </a:rPr>
              <a:t>: brood, wijn, olie, water, geur, vuur, as, steen, stoffen, kleuren, lichaam, woorden, klanken, stiltes, gebaren, ruimte, beweging, actie, orde, tijd en licht. </a:t>
            </a:r>
            <a:r>
              <a:rPr lang="nl-NL" sz="1800" b="1" dirty="0">
                <a:latin typeface="Arial Narrow" panose="020B0606020202030204" pitchFamily="34" charset="0"/>
              </a:rPr>
              <a:t>De hele schepping is een uiting van Gods liefde</a:t>
            </a:r>
            <a:r>
              <a:rPr lang="nl-NL" sz="1800" dirty="0">
                <a:latin typeface="Arial Narrow" panose="020B0606020202030204" pitchFamily="34" charset="0"/>
              </a:rPr>
              <a:t>; aangezien diezelfde liefde in volheid werd geopenbaard in het kruis van Jezus, wordt de hele schepping erdoor aangetrokken. De hele schepping wordt opgenomen om ten dienste te worden gesteld van de ontmoeting met het vleesgeworden Woord, dat gekruisigd, gestorven, verrezen en opgestegen is naar de Vader. Het is zoals het gebed over het water voor de doopvont het bezingt, maar ook het gebed over de olie voor het heilig Chrisma en de woorden bij het aanbieden van het brood en de wijn, vruchten van de aarde en van het werk van de mens.</a:t>
            </a:r>
          </a:p>
          <a:p>
            <a:pPr marL="0" indent="0">
              <a:buNone/>
            </a:pPr>
            <a:endParaRPr lang="nl-NL" dirty="0">
              <a:latin typeface="Arial Narrow" panose="020B0606020202030204" pitchFamily="34" charset="0"/>
            </a:endParaRPr>
          </a:p>
          <a:p>
            <a:pPr marL="0" indent="0">
              <a:buNone/>
            </a:pPr>
            <a:r>
              <a:rPr lang="nl-NL" dirty="0">
                <a:latin typeface="Arial Narrow" panose="020B0606020202030204" pitchFamily="34" charset="0"/>
                <a:sym typeface="Wingdings" panose="05000000000000000000" pitchFamily="2" charset="2"/>
              </a:rPr>
              <a:t></a:t>
            </a:r>
            <a:r>
              <a:rPr lang="nl-NL" b="1" dirty="0">
                <a:latin typeface="Arial Narrow" panose="020B0606020202030204" pitchFamily="34" charset="0"/>
              </a:rPr>
              <a:t>Vitale ervaring van een sociale praktijk in een geloofsgemeenschap die zich bewust is van de relatie Schepper-schepping.</a:t>
            </a:r>
          </a:p>
          <a:p>
            <a:pPr marL="0" indent="0">
              <a:buNone/>
            </a:pPr>
            <a:endParaRPr lang="nl-NL" sz="1800" dirty="0">
              <a:latin typeface="Arial Narrow" panose="020B0606020202030204" pitchFamily="34" charset="0"/>
            </a:endParaRPr>
          </a:p>
          <a:p>
            <a:pPr marL="0" indent="0">
              <a:buNone/>
            </a:pPr>
            <a:endParaRPr lang="nl-NL" sz="1800" dirty="0">
              <a:latin typeface="Arial Narrow" panose="020B0606020202030204" pitchFamily="34" charset="0"/>
            </a:endParaRPr>
          </a:p>
        </p:txBody>
      </p:sp>
    </p:spTree>
    <p:extLst>
      <p:ext uri="{BB962C8B-B14F-4D97-AF65-F5344CB8AC3E}">
        <p14:creationId xmlns:p14="http://schemas.microsoft.com/office/powerpoint/2010/main" val="3709692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laatsteavondmaal2">
            <a:extLst>
              <a:ext uri="{FF2B5EF4-FFF2-40B4-BE49-F238E27FC236}">
                <a16:creationId xmlns:a16="http://schemas.microsoft.com/office/drawing/2014/main" id="{EF7557E8-7CEB-41A5-A3BA-534F7239D803}"/>
              </a:ext>
            </a:extLst>
          </p:cNvPr>
          <p:cNvPicPr>
            <a:picLocks noGrp="1" noChangeAspect="1"/>
          </p:cNvPicPr>
          <p:nvPr isPhoto="1"/>
        </p:nvPicPr>
        <p:blipFill>
          <a:blip r:embed="rId2">
            <a:lum bright="70000" contrast="-70000"/>
            <a:extLst>
              <a:ext uri="{28A0092B-C50C-407E-A947-70E740481C1C}">
                <a14:useLocalDpi xmlns:a14="http://schemas.microsoft.com/office/drawing/2010/main" val="0"/>
              </a:ext>
            </a:extLst>
          </a:blip>
          <a:stretch>
            <a:fillRect/>
          </a:stretch>
        </p:blipFill>
        <p:spPr>
          <a:xfrm>
            <a:off x="-190220" y="-37322"/>
            <a:ext cx="12572440" cy="6932644"/>
          </a:xfrm>
          <a:prstGeom prst="rect">
            <a:avLst/>
          </a:prstGeom>
        </p:spPr>
      </p:pic>
      <p:sp>
        <p:nvSpPr>
          <p:cNvPr id="2" name="Titel 1">
            <a:extLst>
              <a:ext uri="{FF2B5EF4-FFF2-40B4-BE49-F238E27FC236}">
                <a16:creationId xmlns:a16="http://schemas.microsoft.com/office/drawing/2014/main" id="{EEE6AFAB-9A04-4985-B4DA-F0AA7F0C80F3}"/>
              </a:ext>
            </a:extLst>
          </p:cNvPr>
          <p:cNvSpPr>
            <a:spLocks noGrp="1"/>
          </p:cNvSpPr>
          <p:nvPr>
            <p:ph type="title"/>
          </p:nvPr>
        </p:nvSpPr>
        <p:spPr/>
        <p:txBody>
          <a:bodyPr/>
          <a:lstStyle/>
          <a:p>
            <a:r>
              <a:rPr lang="nl-NL" b="1" dirty="0"/>
              <a:t>Symbool: gevaren</a:t>
            </a:r>
            <a:endParaRPr lang="nl-BE" b="1" dirty="0"/>
          </a:p>
        </p:txBody>
      </p:sp>
      <p:sp>
        <p:nvSpPr>
          <p:cNvPr id="3" name="Tijdelijke aanduiding voor inhoud 2">
            <a:extLst>
              <a:ext uri="{FF2B5EF4-FFF2-40B4-BE49-F238E27FC236}">
                <a16:creationId xmlns:a16="http://schemas.microsoft.com/office/drawing/2014/main" id="{9A6EDD31-DBB7-4631-A1DE-D5C464BF7111}"/>
              </a:ext>
            </a:extLst>
          </p:cNvPr>
          <p:cNvSpPr>
            <a:spLocks noGrp="1"/>
          </p:cNvSpPr>
          <p:nvPr>
            <p:ph idx="1"/>
          </p:nvPr>
        </p:nvSpPr>
        <p:spPr/>
        <p:txBody>
          <a:bodyPr>
            <a:normAutofit fontScale="92500" lnSpcReduction="20000"/>
          </a:bodyPr>
          <a:lstStyle/>
          <a:p>
            <a:r>
              <a:rPr lang="nl-NL" dirty="0">
                <a:latin typeface="Arial Narrow" panose="020B0606020202030204" pitchFamily="34" charset="0"/>
              </a:rPr>
              <a:t>Gnosticisme en </a:t>
            </a:r>
            <a:r>
              <a:rPr lang="nl-NL" dirty="0" err="1">
                <a:latin typeface="Arial Narrow" panose="020B0606020202030204" pitchFamily="34" charset="0"/>
              </a:rPr>
              <a:t>neo-pelagianisme</a:t>
            </a:r>
            <a:endParaRPr lang="nl-NL" dirty="0">
              <a:latin typeface="Arial Narrow" panose="020B0606020202030204" pitchFamily="34" charset="0"/>
            </a:endParaRPr>
          </a:p>
          <a:p>
            <a:pPr marL="0" indent="0">
              <a:buNone/>
            </a:pPr>
            <a:r>
              <a:rPr lang="nl-NL" sz="1800" i="1" dirty="0" err="1">
                <a:latin typeface="Arial Narrow" panose="020B0606020202030204" pitchFamily="34" charset="0"/>
              </a:rPr>
              <a:t>Desiderio</a:t>
            </a:r>
            <a:r>
              <a:rPr lang="nl-NL" sz="1800" i="1" dirty="0">
                <a:latin typeface="Arial Narrow" panose="020B0606020202030204" pitchFamily="34" charset="0"/>
              </a:rPr>
              <a:t> </a:t>
            </a:r>
            <a:r>
              <a:rPr lang="nl-NL" sz="1800" i="1" dirty="0" err="1">
                <a:latin typeface="Arial Narrow" panose="020B0606020202030204" pitchFamily="34" charset="0"/>
              </a:rPr>
              <a:t>desideravi</a:t>
            </a:r>
            <a:r>
              <a:rPr lang="nl-NL" sz="1800" dirty="0">
                <a:latin typeface="Arial Narrow" panose="020B0606020202030204" pitchFamily="34" charset="0"/>
              </a:rPr>
              <a:t>, §17: Ik heb herhaaldelijk gewaarschuwd voor een gevaarlijke verleiding voor het leven van de Kerk, nl. de "geestelijke wereldse gezindheid": ik heb er uitvoerig over gesproken in de </a:t>
            </a:r>
            <a:r>
              <a:rPr lang="nl-NL" sz="1800" dirty="0" err="1">
                <a:latin typeface="Arial Narrow" panose="020B0606020202030204" pitchFamily="34" charset="0"/>
              </a:rPr>
              <a:t>Exhortatie</a:t>
            </a:r>
            <a:r>
              <a:rPr lang="nl-NL" sz="1800" dirty="0">
                <a:latin typeface="Arial Narrow" panose="020B0606020202030204" pitchFamily="34" charset="0"/>
              </a:rPr>
              <a:t> </a:t>
            </a:r>
            <a:r>
              <a:rPr lang="nl-NL" sz="1800" i="1" dirty="0" err="1">
                <a:latin typeface="Arial Narrow" panose="020B0606020202030204" pitchFamily="34" charset="0"/>
              </a:rPr>
              <a:t>Evangelii</a:t>
            </a:r>
            <a:r>
              <a:rPr lang="nl-NL" sz="1800" i="1" dirty="0">
                <a:latin typeface="Arial Narrow" panose="020B0606020202030204" pitchFamily="34" charset="0"/>
              </a:rPr>
              <a:t> </a:t>
            </a:r>
            <a:r>
              <a:rPr lang="nl-NL" sz="1800" i="1" dirty="0" err="1">
                <a:latin typeface="Arial Narrow" panose="020B0606020202030204" pitchFamily="34" charset="0"/>
              </a:rPr>
              <a:t>Gaudium</a:t>
            </a:r>
            <a:r>
              <a:rPr lang="nl-NL" sz="1800" dirty="0">
                <a:latin typeface="Arial Narrow" panose="020B0606020202030204" pitchFamily="34" charset="0"/>
              </a:rPr>
              <a:t>, waarbij ik het gnosticisme en het </a:t>
            </a:r>
            <a:r>
              <a:rPr lang="nl-NL" sz="1800" dirty="0" err="1">
                <a:latin typeface="Arial Narrow" panose="020B0606020202030204" pitchFamily="34" charset="0"/>
              </a:rPr>
              <a:t>neopelagianisme</a:t>
            </a:r>
            <a:r>
              <a:rPr lang="nl-NL" sz="1800" dirty="0">
                <a:latin typeface="Arial Narrow" panose="020B0606020202030204" pitchFamily="34" charset="0"/>
              </a:rPr>
              <a:t> heb aangewezen als de twee samenhangende manieren die er voeding aan geven. </a:t>
            </a:r>
            <a:r>
              <a:rPr lang="nl-NL" sz="1800" b="1" dirty="0">
                <a:latin typeface="Arial Narrow" panose="020B0606020202030204" pitchFamily="34" charset="0"/>
              </a:rPr>
              <a:t>Het eerste herleidt het christelijke geloof tot een subjectivisme dat het individu opsluit "in de immanentie van zijn eigen rede en zijn gevoelens."</a:t>
            </a:r>
            <a:r>
              <a:rPr lang="nl-NL" sz="1800" dirty="0">
                <a:latin typeface="Arial Narrow" panose="020B0606020202030204" pitchFamily="34" charset="0"/>
              </a:rPr>
              <a:t> </a:t>
            </a:r>
            <a:r>
              <a:rPr lang="nl-NL" sz="1800" b="1" dirty="0">
                <a:latin typeface="Arial Narrow" panose="020B0606020202030204" pitchFamily="34" charset="0"/>
              </a:rPr>
              <a:t>De tweede doet de waarde van genade teniet om alleen te vertrouwen op eigen kracht, wat aanleiding geeft tot "een narcistisch en autoritair elitarisme</a:t>
            </a:r>
            <a:r>
              <a:rPr lang="nl-NL" sz="1800" dirty="0">
                <a:latin typeface="Arial Narrow" panose="020B0606020202030204" pitchFamily="34" charset="0"/>
              </a:rPr>
              <a:t>, waar men in plaats van te evangeliseren anderen analyseert en classificeert, en in plaats van de toegang tot de genade te vergemakkelijken energie steekt in het controleren." Deze verwrongen vormen van het christendom kunnen rampzalige gevolgen hebben voor het leven van de Kerk.</a:t>
            </a:r>
          </a:p>
          <a:p>
            <a:r>
              <a:rPr lang="nl-NL" dirty="0">
                <a:latin typeface="Arial Narrow" panose="020B0606020202030204" pitchFamily="34" charset="0"/>
              </a:rPr>
              <a:t>Foutieve ‘pastorale’ benadering van de liturgie</a:t>
            </a:r>
            <a:endParaRPr lang="nl-NL" sz="3200" dirty="0">
              <a:latin typeface="Arial Narrow" panose="020B0606020202030204" pitchFamily="34" charset="0"/>
            </a:endParaRPr>
          </a:p>
          <a:p>
            <a:pPr marL="0" indent="0">
              <a:buNone/>
            </a:pPr>
            <a:r>
              <a:rPr lang="nl-NL" sz="1800" dirty="0">
                <a:latin typeface="Arial Narrow" panose="020B0606020202030204" pitchFamily="34" charset="0"/>
              </a:rPr>
              <a:t>N. </a:t>
            </a:r>
            <a:r>
              <a:rPr lang="nl-NL" sz="1800" dirty="0" err="1">
                <a:latin typeface="Arial Narrow" panose="020B0606020202030204" pitchFamily="34" charset="0"/>
              </a:rPr>
              <a:t>Wolterstorff</a:t>
            </a:r>
            <a:r>
              <a:rPr lang="nl-NL" sz="1800" dirty="0">
                <a:latin typeface="Arial Narrow" panose="020B0606020202030204" pitchFamily="34" charset="0"/>
              </a:rPr>
              <a:t> (°1931), </a:t>
            </a:r>
            <a:r>
              <a:rPr lang="nl-NL" sz="1800" i="1" dirty="0">
                <a:latin typeface="Arial Narrow" panose="020B0606020202030204" pitchFamily="34" charset="0"/>
              </a:rPr>
              <a:t>De God die wij aanbidden</a:t>
            </a:r>
            <a:r>
              <a:rPr lang="nl-NL" sz="1800" dirty="0">
                <a:latin typeface="Arial Narrow" panose="020B0606020202030204" pitchFamily="34" charset="0"/>
              </a:rPr>
              <a:t>, p. 30: “In mijn ervaring worden in de ‘eigentijdse’ types van liturgieën vaak elementen uit de traditionele liturgieën geschrapt, de beeldtaal afgeslankt, het idioom gezelliger en meer prozaïsch gemaakt zodat iedereen onmiddellijk begrijpen kan wat er gezegd wordt. […] Dergelijke ‘eigentijdse’ en ‘alternatieve’ liturgieën staan niet voor een opbloei van liturgische creativiteit, maar integendeel voor een proces waarbij bijna alle componenten van de traditionele liturgieën zijn afgepeld”. </a:t>
            </a:r>
          </a:p>
          <a:p>
            <a:pPr marL="0" indent="0">
              <a:buNone/>
            </a:pPr>
            <a:endParaRPr lang="nl-NL" sz="1800" dirty="0">
              <a:latin typeface="Arial Narrow" panose="020B0606020202030204" pitchFamily="34" charset="0"/>
            </a:endParaRPr>
          </a:p>
          <a:p>
            <a:pPr marL="0" indent="0">
              <a:buNone/>
            </a:pPr>
            <a:r>
              <a:rPr lang="nl-NL" b="1" dirty="0">
                <a:latin typeface="Arial Narrow" panose="020B0606020202030204" pitchFamily="34" charset="0"/>
                <a:sym typeface="Wingdings" panose="05000000000000000000" pitchFamily="2" charset="2"/>
              </a:rPr>
              <a:t> Ideeën van meesterschap en hegemonie</a:t>
            </a:r>
            <a:endParaRPr lang="nl-NL" b="1" dirty="0">
              <a:latin typeface="Arial Narrow" panose="020B0606020202030204" pitchFamily="34" charset="0"/>
            </a:endParaRPr>
          </a:p>
          <a:p>
            <a:pPr marL="0" indent="0">
              <a:buNone/>
            </a:pPr>
            <a:endParaRPr lang="nl-NL" sz="1800" dirty="0">
              <a:latin typeface="Arial Narrow" panose="020B0606020202030204" pitchFamily="34" charset="0"/>
            </a:endParaRPr>
          </a:p>
          <a:p>
            <a:pPr marL="0" indent="0">
              <a:buNone/>
            </a:pPr>
            <a:endParaRPr lang="nl-NL" sz="1800" dirty="0">
              <a:latin typeface="Arial Narrow" panose="020B0606020202030204" pitchFamily="34" charset="0"/>
            </a:endParaRPr>
          </a:p>
        </p:txBody>
      </p:sp>
    </p:spTree>
    <p:extLst>
      <p:ext uri="{BB962C8B-B14F-4D97-AF65-F5344CB8AC3E}">
        <p14:creationId xmlns:p14="http://schemas.microsoft.com/office/powerpoint/2010/main" val="917122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laatsteavondmaal2">
            <a:extLst>
              <a:ext uri="{FF2B5EF4-FFF2-40B4-BE49-F238E27FC236}">
                <a16:creationId xmlns:a16="http://schemas.microsoft.com/office/drawing/2014/main" id="{65AA2A0F-ECAF-4BFC-BA3F-8A7F90CFED9C}"/>
              </a:ext>
            </a:extLst>
          </p:cNvPr>
          <p:cNvPicPr>
            <a:picLocks noGrp="1" noChangeAspect="1"/>
          </p:cNvPicPr>
          <p:nvPr isPhoto="1"/>
        </p:nvPicPr>
        <p:blipFill>
          <a:blip r:embed="rId2">
            <a:lum bright="70000" contrast="-70000"/>
            <a:extLst>
              <a:ext uri="{28A0092B-C50C-407E-A947-70E740481C1C}">
                <a14:useLocalDpi xmlns:a14="http://schemas.microsoft.com/office/drawing/2010/main" val="0"/>
              </a:ext>
            </a:extLst>
          </a:blip>
          <a:stretch>
            <a:fillRect/>
          </a:stretch>
        </p:blipFill>
        <p:spPr>
          <a:xfrm>
            <a:off x="-190220" y="-37322"/>
            <a:ext cx="12572440" cy="6932644"/>
          </a:xfrm>
          <a:prstGeom prst="rect">
            <a:avLst/>
          </a:prstGeom>
        </p:spPr>
      </p:pic>
      <p:sp>
        <p:nvSpPr>
          <p:cNvPr id="2" name="Titel 1">
            <a:extLst>
              <a:ext uri="{FF2B5EF4-FFF2-40B4-BE49-F238E27FC236}">
                <a16:creationId xmlns:a16="http://schemas.microsoft.com/office/drawing/2014/main" id="{DCED49BA-55CA-4068-8071-1DCD9996D194}"/>
              </a:ext>
            </a:extLst>
          </p:cNvPr>
          <p:cNvSpPr>
            <a:spLocks noGrp="1"/>
          </p:cNvSpPr>
          <p:nvPr>
            <p:ph type="title"/>
          </p:nvPr>
        </p:nvSpPr>
        <p:spPr/>
        <p:txBody>
          <a:bodyPr/>
          <a:lstStyle/>
          <a:p>
            <a:r>
              <a:rPr lang="nl-NL" b="1" dirty="0">
                <a:latin typeface="Arial Narrow" panose="020B0606020202030204" pitchFamily="34" charset="0"/>
              </a:rPr>
              <a:t>Symbool: een catechetische tip van de paus</a:t>
            </a:r>
            <a:endParaRPr lang="nl-BE" b="1" dirty="0">
              <a:latin typeface="Arial Narrow" panose="020B0606020202030204" pitchFamily="34" charset="0"/>
            </a:endParaRPr>
          </a:p>
        </p:txBody>
      </p:sp>
      <p:sp>
        <p:nvSpPr>
          <p:cNvPr id="3" name="Tijdelijke aanduiding voor inhoud 2">
            <a:extLst>
              <a:ext uri="{FF2B5EF4-FFF2-40B4-BE49-F238E27FC236}">
                <a16:creationId xmlns:a16="http://schemas.microsoft.com/office/drawing/2014/main" id="{E3546331-2178-4E66-9339-5A398A313B69}"/>
              </a:ext>
            </a:extLst>
          </p:cNvPr>
          <p:cNvSpPr>
            <a:spLocks noGrp="1"/>
          </p:cNvSpPr>
          <p:nvPr>
            <p:ph idx="1"/>
          </p:nvPr>
        </p:nvSpPr>
        <p:spPr/>
        <p:txBody>
          <a:bodyPr>
            <a:normAutofit fontScale="70000" lnSpcReduction="20000"/>
          </a:bodyPr>
          <a:lstStyle/>
          <a:p>
            <a:pPr marL="0" indent="0">
              <a:buNone/>
            </a:pPr>
            <a:r>
              <a:rPr lang="nl-NL" i="1" dirty="0" err="1">
                <a:latin typeface="Arial Narrow" panose="020B0606020202030204" pitchFamily="34" charset="0"/>
              </a:rPr>
              <a:t>Desiderio</a:t>
            </a:r>
            <a:r>
              <a:rPr lang="nl-NL" i="1" dirty="0">
                <a:latin typeface="Arial Narrow" panose="020B0606020202030204" pitchFamily="34" charset="0"/>
              </a:rPr>
              <a:t> </a:t>
            </a:r>
            <a:r>
              <a:rPr lang="nl-NL" i="1" dirty="0" err="1">
                <a:latin typeface="Arial Narrow" panose="020B0606020202030204" pitchFamily="34" charset="0"/>
              </a:rPr>
              <a:t>desideravi</a:t>
            </a:r>
            <a:r>
              <a:rPr lang="nl-NL" dirty="0">
                <a:latin typeface="Arial Narrow" panose="020B0606020202030204" pitchFamily="34" charset="0"/>
              </a:rPr>
              <a:t>, §47: </a:t>
            </a:r>
            <a:r>
              <a:rPr lang="nl-NL" b="1" dirty="0">
                <a:latin typeface="Arial Narrow" panose="020B0606020202030204" pitchFamily="34" charset="0"/>
              </a:rPr>
              <a:t>Steeds overwegend hoe de liturgie ons vormt</a:t>
            </a:r>
            <a:r>
              <a:rPr lang="nl-NL" dirty="0">
                <a:latin typeface="Arial Narrow" panose="020B0606020202030204" pitchFamily="34" charset="0"/>
              </a:rPr>
              <a:t>, bestaat een andere beslissende kwestie in de opvoeding die nodig is om de innerlijke houding te verwerven die ons in staat stelt om de liturgische symbolen te gebruiken en te begrijpen. Ik druk het op eenvoudige wijze uit. Ik denk aan ouders en, nog meer, aan de grootouders, maar ook aan onze pastoors en catechisten. Velen van ons hebben de kracht van liturgische gebaren zoals bijv. het kruisteken, het knielen, de formules van ons geloof- van hen geleerd. Wij hebben er misschien geen levendige herinneringen aan, maar </a:t>
            </a:r>
            <a:r>
              <a:rPr lang="nl-NL" b="1" dirty="0">
                <a:latin typeface="Arial Narrow" panose="020B0606020202030204" pitchFamily="34" charset="0"/>
              </a:rPr>
              <a:t>wij kunnen ons gemakkelijk het gebaar voorstellen van een grotere hand die de kleine hand van een kind neemt en het langzaam begeleidt als het voor de eerste keer het teken van ons heil navolgt. De beweging gaat vergezeld van de woorden, ook langzaam, alsof ze bezit willen nemen van elk moment van dat gebaar, van het hele lichaam: "In de naam van de Vader ... en de Zoon ... en de Heilige Geest ... Amen". Daarna de hand van het kind loslaten en toezien hoe het kind het alleen herhaalt, gereed om het te hulp te komen. Dat gebaar is nu overgedragen als een gebruik dat met hem meegroeit en hem tooit op een wijze waarvan alleen de Geest weet heeft. Vanaf dat moment behoort dat gebaar, zijn symbolische kracht, ons toe of, beter gezegd, wij behoren toe aan dat gebaar, het geeft ons vorm, wij worden erdoor gevormd.</a:t>
            </a:r>
            <a:r>
              <a:rPr lang="nl-NL" dirty="0">
                <a:latin typeface="Arial Narrow" panose="020B0606020202030204" pitchFamily="34" charset="0"/>
              </a:rPr>
              <a:t> </a:t>
            </a:r>
            <a:r>
              <a:rPr lang="nl-NL" b="1" dirty="0">
                <a:latin typeface="Arial Narrow" panose="020B0606020202030204" pitchFamily="34" charset="0"/>
              </a:rPr>
              <a:t>Het is niet nodig te veel te praten, het is niet noodzakelijk om alles van dat gebaar begrepen te hebben: het is nodig klein te zijn, zowel in het brengen als in het ontvangen ervan. Het overige is het werk van de Geest. Zo zijn we ingewijd in de symbolische taal. </a:t>
            </a:r>
            <a:r>
              <a:rPr lang="nl-NL" dirty="0">
                <a:latin typeface="Arial Narrow" panose="020B0606020202030204" pitchFamily="34" charset="0"/>
              </a:rPr>
              <a:t>We mogen ons niet laten beroven van deze rijkdom. Bij het opgroeien kunnen we meer middelen hebben om te begrijpen, maar altijd op voorwaarde dat wij klein blijven.</a:t>
            </a:r>
            <a:endParaRPr lang="nl-BE" dirty="0">
              <a:latin typeface="Arial Narrow" panose="020B0606020202030204" pitchFamily="34" charset="0"/>
            </a:endParaRPr>
          </a:p>
        </p:txBody>
      </p:sp>
    </p:spTree>
    <p:extLst>
      <p:ext uri="{BB962C8B-B14F-4D97-AF65-F5344CB8AC3E}">
        <p14:creationId xmlns:p14="http://schemas.microsoft.com/office/powerpoint/2010/main" val="1313459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laatsteavondmaal2">
            <a:extLst>
              <a:ext uri="{FF2B5EF4-FFF2-40B4-BE49-F238E27FC236}">
                <a16:creationId xmlns:a16="http://schemas.microsoft.com/office/drawing/2014/main" id="{ABF2B819-BD18-45AC-821C-043B4B02E923}"/>
              </a:ext>
            </a:extLst>
          </p:cNvPr>
          <p:cNvPicPr>
            <a:picLocks noGrp="1" noChangeAspect="1"/>
          </p:cNvPicPr>
          <p:nvPr isPhoto="1"/>
        </p:nvPicPr>
        <p:blipFill>
          <a:blip r:embed="rId2">
            <a:lum bright="70000" contrast="-70000"/>
            <a:extLst>
              <a:ext uri="{28A0092B-C50C-407E-A947-70E740481C1C}">
                <a14:useLocalDpi xmlns:a14="http://schemas.microsoft.com/office/drawing/2010/main" val="0"/>
              </a:ext>
            </a:extLst>
          </a:blip>
          <a:stretch>
            <a:fillRect/>
          </a:stretch>
        </p:blipFill>
        <p:spPr>
          <a:xfrm>
            <a:off x="-190220" y="-37322"/>
            <a:ext cx="12572440" cy="6932644"/>
          </a:xfrm>
          <a:prstGeom prst="rect">
            <a:avLst/>
          </a:prstGeom>
        </p:spPr>
      </p:pic>
      <p:sp>
        <p:nvSpPr>
          <p:cNvPr id="2" name="Titel 1">
            <a:extLst>
              <a:ext uri="{FF2B5EF4-FFF2-40B4-BE49-F238E27FC236}">
                <a16:creationId xmlns:a16="http://schemas.microsoft.com/office/drawing/2014/main" id="{10066FEF-9F10-4B55-9086-09E985B7A1BA}"/>
              </a:ext>
            </a:extLst>
          </p:cNvPr>
          <p:cNvSpPr>
            <a:spLocks noGrp="1"/>
          </p:cNvSpPr>
          <p:nvPr>
            <p:ph type="title"/>
          </p:nvPr>
        </p:nvSpPr>
        <p:spPr/>
        <p:txBody>
          <a:bodyPr/>
          <a:lstStyle/>
          <a:p>
            <a:r>
              <a:rPr lang="nl-NL" b="1" dirty="0">
                <a:latin typeface="Arial Narrow" panose="020B0606020202030204" pitchFamily="34" charset="0"/>
              </a:rPr>
              <a:t>Ontmoeting</a:t>
            </a:r>
            <a:endParaRPr lang="nl-BE" b="1" dirty="0">
              <a:latin typeface="Arial Narrow" panose="020B0606020202030204" pitchFamily="34" charset="0"/>
            </a:endParaRPr>
          </a:p>
        </p:txBody>
      </p:sp>
      <p:sp>
        <p:nvSpPr>
          <p:cNvPr id="3" name="Tijdelijke aanduiding voor inhoud 2">
            <a:extLst>
              <a:ext uri="{FF2B5EF4-FFF2-40B4-BE49-F238E27FC236}">
                <a16:creationId xmlns:a16="http://schemas.microsoft.com/office/drawing/2014/main" id="{51A8BFD5-07B6-49CC-BFAC-BF424110E3FE}"/>
              </a:ext>
            </a:extLst>
          </p:cNvPr>
          <p:cNvSpPr>
            <a:spLocks noGrp="1"/>
          </p:cNvSpPr>
          <p:nvPr>
            <p:ph idx="1"/>
          </p:nvPr>
        </p:nvSpPr>
        <p:spPr/>
        <p:txBody>
          <a:bodyPr>
            <a:normAutofit/>
          </a:bodyPr>
          <a:lstStyle/>
          <a:p>
            <a:pPr marL="0" indent="0">
              <a:buNone/>
            </a:pPr>
            <a:r>
              <a:rPr lang="nl-NL" i="1" dirty="0" err="1">
                <a:latin typeface="Arial Narrow" panose="020B0606020202030204" pitchFamily="34" charset="0"/>
              </a:rPr>
              <a:t>Desiderio</a:t>
            </a:r>
            <a:r>
              <a:rPr lang="nl-NL" i="1" dirty="0">
                <a:latin typeface="Arial Narrow" panose="020B0606020202030204" pitchFamily="34" charset="0"/>
              </a:rPr>
              <a:t> </a:t>
            </a:r>
            <a:r>
              <a:rPr lang="nl-NL" i="1" dirty="0" err="1">
                <a:latin typeface="Arial Narrow" panose="020B0606020202030204" pitchFamily="34" charset="0"/>
              </a:rPr>
              <a:t>desideravi</a:t>
            </a:r>
            <a:r>
              <a:rPr lang="nl-NL" dirty="0">
                <a:latin typeface="Arial Narrow" panose="020B0606020202030204" pitchFamily="34" charset="0"/>
              </a:rPr>
              <a:t>, §10: Daarin ligt geheel de krachtige schoonheid van de Liturgie. Indien de Verrijzenis voor ons een concept, een idee, een gedachte zou zijn; indien de </a:t>
            </a:r>
            <a:r>
              <a:rPr lang="nl-NL" dirty="0" err="1">
                <a:latin typeface="Arial Narrow" panose="020B0606020202030204" pitchFamily="34" charset="0"/>
              </a:rPr>
              <a:t>Verrezene</a:t>
            </a:r>
            <a:r>
              <a:rPr lang="nl-NL" dirty="0">
                <a:latin typeface="Arial Narrow" panose="020B0606020202030204" pitchFamily="34" charset="0"/>
              </a:rPr>
              <a:t> voor ons de herinnering zou zijn aan de herinnering van anderen, ook al zouden zij even gezaghebbend zijn als de apostelen, indien ons ook niet de mogelijkheid gegeven zou zijn om Hem echt te ontmoeten, dan zou dat hetzelfde zijn als te verklaren dat de nieuwheid van het vleesgeworden Woord uitgeput is. </a:t>
            </a:r>
            <a:r>
              <a:rPr lang="nl-NL" b="1" dirty="0">
                <a:latin typeface="Arial Narrow" panose="020B0606020202030204" pitchFamily="34" charset="0"/>
              </a:rPr>
              <a:t>De incarnatie is daarentegen niet alleen de enige nieuwe gebeurtenis die de geschiedenis kent, maar ook de methode die de heilige Drie-eenheid heeft gekozen om de weg van de gemeenschap voor ons te openen. Het christelijke geloof is ofwel ontmoeting met Hem, de Levende, ofwel het bestaat niet.</a:t>
            </a:r>
            <a:endParaRPr lang="nl-BE" b="1" dirty="0">
              <a:latin typeface="Arial Narrow" panose="020B0606020202030204" pitchFamily="34" charset="0"/>
            </a:endParaRPr>
          </a:p>
        </p:txBody>
      </p:sp>
    </p:spTree>
    <p:extLst>
      <p:ext uri="{BB962C8B-B14F-4D97-AF65-F5344CB8AC3E}">
        <p14:creationId xmlns:p14="http://schemas.microsoft.com/office/powerpoint/2010/main" val="262546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laatsteavondmaal2">
            <a:extLst>
              <a:ext uri="{FF2B5EF4-FFF2-40B4-BE49-F238E27FC236}">
                <a16:creationId xmlns:a16="http://schemas.microsoft.com/office/drawing/2014/main" id="{ABF2B819-BD18-45AC-821C-043B4B02E923}"/>
              </a:ext>
            </a:extLst>
          </p:cNvPr>
          <p:cNvPicPr>
            <a:picLocks noGrp="1" noChangeAspect="1"/>
          </p:cNvPicPr>
          <p:nvPr isPhoto="1"/>
        </p:nvPicPr>
        <p:blipFill>
          <a:blip r:embed="rId2">
            <a:lum bright="70000" contrast="-70000"/>
            <a:extLst>
              <a:ext uri="{28A0092B-C50C-407E-A947-70E740481C1C}">
                <a14:useLocalDpi xmlns:a14="http://schemas.microsoft.com/office/drawing/2010/main" val="0"/>
              </a:ext>
            </a:extLst>
          </a:blip>
          <a:stretch>
            <a:fillRect/>
          </a:stretch>
        </p:blipFill>
        <p:spPr>
          <a:xfrm>
            <a:off x="-190220" y="-37322"/>
            <a:ext cx="12572440" cy="6932644"/>
          </a:xfrm>
          <a:prstGeom prst="rect">
            <a:avLst/>
          </a:prstGeom>
        </p:spPr>
      </p:pic>
      <p:sp>
        <p:nvSpPr>
          <p:cNvPr id="2" name="Titel 1">
            <a:extLst>
              <a:ext uri="{FF2B5EF4-FFF2-40B4-BE49-F238E27FC236}">
                <a16:creationId xmlns:a16="http://schemas.microsoft.com/office/drawing/2014/main" id="{10066FEF-9F10-4B55-9086-09E985B7A1BA}"/>
              </a:ext>
            </a:extLst>
          </p:cNvPr>
          <p:cNvSpPr>
            <a:spLocks noGrp="1"/>
          </p:cNvSpPr>
          <p:nvPr>
            <p:ph type="title"/>
          </p:nvPr>
        </p:nvSpPr>
        <p:spPr/>
        <p:txBody>
          <a:bodyPr/>
          <a:lstStyle/>
          <a:p>
            <a:r>
              <a:rPr lang="nl-NL" b="1" dirty="0">
                <a:latin typeface="Arial Narrow" panose="020B0606020202030204" pitchFamily="34" charset="0"/>
              </a:rPr>
              <a:t>Ontmoeting</a:t>
            </a:r>
            <a:endParaRPr lang="nl-BE" b="1" dirty="0">
              <a:latin typeface="Arial Narrow" panose="020B0606020202030204" pitchFamily="34" charset="0"/>
            </a:endParaRPr>
          </a:p>
        </p:txBody>
      </p:sp>
      <p:sp>
        <p:nvSpPr>
          <p:cNvPr id="3" name="Tijdelijke aanduiding voor inhoud 2">
            <a:extLst>
              <a:ext uri="{FF2B5EF4-FFF2-40B4-BE49-F238E27FC236}">
                <a16:creationId xmlns:a16="http://schemas.microsoft.com/office/drawing/2014/main" id="{51A8BFD5-07B6-49CC-BFAC-BF424110E3FE}"/>
              </a:ext>
            </a:extLst>
          </p:cNvPr>
          <p:cNvSpPr>
            <a:spLocks noGrp="1"/>
          </p:cNvSpPr>
          <p:nvPr>
            <p:ph idx="1"/>
          </p:nvPr>
        </p:nvSpPr>
        <p:spPr/>
        <p:txBody>
          <a:bodyPr>
            <a:normAutofit fontScale="85000" lnSpcReduction="20000"/>
          </a:bodyPr>
          <a:lstStyle/>
          <a:p>
            <a:pPr marL="0" indent="0">
              <a:buNone/>
            </a:pPr>
            <a:r>
              <a:rPr lang="nl-NL" i="1" dirty="0" err="1">
                <a:latin typeface="Arial Narrow" panose="020B0606020202030204" pitchFamily="34" charset="0"/>
              </a:rPr>
              <a:t>Desiderio</a:t>
            </a:r>
            <a:r>
              <a:rPr lang="nl-NL" i="1" dirty="0">
                <a:latin typeface="Arial Narrow" panose="020B0606020202030204" pitchFamily="34" charset="0"/>
              </a:rPr>
              <a:t> </a:t>
            </a:r>
            <a:r>
              <a:rPr lang="nl-NL" i="1" dirty="0" err="1">
                <a:latin typeface="Arial Narrow" panose="020B0606020202030204" pitchFamily="34" charset="0"/>
              </a:rPr>
              <a:t>desideravi</a:t>
            </a:r>
            <a:r>
              <a:rPr lang="nl-NL" dirty="0">
                <a:latin typeface="Arial Narrow" panose="020B0606020202030204" pitchFamily="34" charset="0"/>
              </a:rPr>
              <a:t>, §11: </a:t>
            </a:r>
            <a:r>
              <a:rPr lang="nl-NL" b="1" dirty="0">
                <a:latin typeface="Arial Narrow" panose="020B0606020202030204" pitchFamily="34" charset="0"/>
              </a:rPr>
              <a:t>De Liturgie garandeert ons de mogelijkheid van zo'n ontmoeting. Wij hebben geen behoefte aan een vage herinnering aan het Laatste Avondmaal: wij hebben er behoefte aan om tegenwoordig te zijn bij dat Avondmaal om zijn stem te kunnen horen, zijn Lichaam te eten en zijn Bloed te drinken: wij hebben behoefte aan Hem</a:t>
            </a:r>
            <a:r>
              <a:rPr lang="nl-NL" dirty="0">
                <a:latin typeface="Arial Narrow" panose="020B0606020202030204" pitchFamily="34" charset="0"/>
              </a:rPr>
              <a:t>. In de Eucharistie en in alle sacramenten wordt ons de mogelijkheid gegarandeerd om </a:t>
            </a:r>
            <a:r>
              <a:rPr lang="nl-NL" b="1" dirty="0">
                <a:latin typeface="Arial Narrow" panose="020B0606020202030204" pitchFamily="34" charset="0"/>
              </a:rPr>
              <a:t>de Heer Jezus te ontmoeten en om geraakt te worden door de kracht van zijn Pasen</a:t>
            </a:r>
            <a:r>
              <a:rPr lang="nl-NL" dirty="0">
                <a:latin typeface="Arial Narrow" panose="020B0606020202030204" pitchFamily="34" charset="0"/>
              </a:rPr>
              <a:t>. De reddende kracht van Jezus' offer, van elk woord van Hem, van elk gebaar, blik, gevoel van Hem raakt ons in de viering van de sacramenten. Ik ben </a:t>
            </a:r>
            <a:r>
              <a:rPr lang="nl-NL" dirty="0" err="1">
                <a:latin typeface="Arial Narrow" panose="020B0606020202030204" pitchFamily="34" charset="0"/>
              </a:rPr>
              <a:t>Nicodemus</a:t>
            </a:r>
            <a:r>
              <a:rPr lang="nl-NL" dirty="0">
                <a:latin typeface="Arial Narrow" panose="020B0606020202030204" pitchFamily="34" charset="0"/>
              </a:rPr>
              <a:t> en de </a:t>
            </a:r>
            <a:r>
              <a:rPr lang="nl-NL" dirty="0" err="1">
                <a:latin typeface="Arial Narrow" panose="020B0606020202030204" pitchFamily="34" charset="0"/>
              </a:rPr>
              <a:t>Samaritaanse</a:t>
            </a:r>
            <a:r>
              <a:rPr lang="nl-NL" dirty="0">
                <a:latin typeface="Arial Narrow" panose="020B0606020202030204" pitchFamily="34" charset="0"/>
              </a:rPr>
              <a:t> vrouw, de bezetene van </a:t>
            </a:r>
            <a:r>
              <a:rPr lang="nl-NL" dirty="0" err="1">
                <a:latin typeface="Arial Narrow" panose="020B0606020202030204" pitchFamily="34" charset="0"/>
              </a:rPr>
              <a:t>Kafarnaüm</a:t>
            </a:r>
            <a:r>
              <a:rPr lang="nl-NL" dirty="0">
                <a:latin typeface="Arial Narrow" panose="020B0606020202030204" pitchFamily="34" charset="0"/>
              </a:rPr>
              <a:t> en de verlamde in het huis van Petrus, de zondares die vergeving kreeg en de vrouw met de bloedvloeiing, de dochter van </a:t>
            </a:r>
            <a:r>
              <a:rPr lang="nl-NL" dirty="0" err="1">
                <a:latin typeface="Arial Narrow" panose="020B0606020202030204" pitchFamily="34" charset="0"/>
              </a:rPr>
              <a:t>Jaïrus</a:t>
            </a:r>
            <a:r>
              <a:rPr lang="nl-NL" dirty="0">
                <a:latin typeface="Arial Narrow" panose="020B0606020202030204" pitchFamily="34" charset="0"/>
              </a:rPr>
              <a:t> en de blinde man van Jericho, </a:t>
            </a:r>
            <a:r>
              <a:rPr lang="nl-NL" dirty="0" err="1">
                <a:latin typeface="Arial Narrow" panose="020B0606020202030204" pitchFamily="34" charset="0"/>
              </a:rPr>
              <a:t>Zacheüs</a:t>
            </a:r>
            <a:r>
              <a:rPr lang="nl-NL" dirty="0">
                <a:latin typeface="Arial Narrow" panose="020B0606020202030204" pitchFamily="34" charset="0"/>
              </a:rPr>
              <a:t> en Lazarus, de rover en Petrus die vergeving kregen. De Heer Jezus </a:t>
            </a:r>
            <a:r>
              <a:rPr lang="nl-NL" i="1" dirty="0">
                <a:latin typeface="Arial Narrow" panose="020B0606020202030204" pitchFamily="34" charset="0"/>
              </a:rPr>
              <a:t>werd geslachtofferd op het kruis, maar sterft niet meer, en leeft onsterfelijk voort met de tekenen van zijn lijden</a:t>
            </a:r>
            <a:r>
              <a:rPr lang="nl-NL" dirty="0">
                <a:latin typeface="Arial Narrow" panose="020B0606020202030204" pitchFamily="34" charset="0"/>
              </a:rPr>
              <a:t>, </a:t>
            </a:r>
            <a:r>
              <a:rPr lang="nl-NL" b="1" dirty="0">
                <a:latin typeface="Arial Narrow" panose="020B0606020202030204" pitchFamily="34" charset="0"/>
              </a:rPr>
              <a:t>Hij blijft ons vergeven, genezen en redden met de kracht van de sacramenten</a:t>
            </a:r>
            <a:r>
              <a:rPr lang="nl-NL" dirty="0">
                <a:latin typeface="Arial Narrow" panose="020B0606020202030204" pitchFamily="34" charset="0"/>
              </a:rPr>
              <a:t>. Het is via de weg van de incarnatie de concrete manier waarop Hij ons liefheeft; het is de manier waarop Hij de dorst naar ons lest, zoals Hij aan het kruis heeft verklaard (Joh 19, 28).</a:t>
            </a:r>
            <a:endParaRPr lang="nl-BE" b="1" dirty="0">
              <a:latin typeface="Arial Narrow" panose="020B0606020202030204" pitchFamily="34" charset="0"/>
            </a:endParaRPr>
          </a:p>
        </p:txBody>
      </p:sp>
    </p:spTree>
    <p:extLst>
      <p:ext uri="{BB962C8B-B14F-4D97-AF65-F5344CB8AC3E}">
        <p14:creationId xmlns:p14="http://schemas.microsoft.com/office/powerpoint/2010/main" val="3761071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laatsteavondmaal2">
            <a:extLst>
              <a:ext uri="{FF2B5EF4-FFF2-40B4-BE49-F238E27FC236}">
                <a16:creationId xmlns:a16="http://schemas.microsoft.com/office/drawing/2014/main" id="{D00E6B13-CB85-4503-8589-228B10032F20}"/>
              </a:ext>
            </a:extLst>
          </p:cNvPr>
          <p:cNvPicPr>
            <a:picLocks noGrp="1" noChangeAspect="1"/>
          </p:cNvPicPr>
          <p:nvPr isPhoto="1"/>
        </p:nvPicPr>
        <p:blipFill>
          <a:blip r:embed="rId2">
            <a:lum bright="70000" contrast="-70000"/>
            <a:extLst>
              <a:ext uri="{28A0092B-C50C-407E-A947-70E740481C1C}">
                <a14:useLocalDpi xmlns:a14="http://schemas.microsoft.com/office/drawing/2010/main" val="0"/>
              </a:ext>
            </a:extLst>
          </a:blip>
          <a:stretch>
            <a:fillRect/>
          </a:stretch>
        </p:blipFill>
        <p:spPr>
          <a:xfrm>
            <a:off x="-190220" y="-37322"/>
            <a:ext cx="12572440" cy="6932644"/>
          </a:xfrm>
          <a:prstGeom prst="rect">
            <a:avLst/>
          </a:prstGeom>
        </p:spPr>
      </p:pic>
      <p:sp>
        <p:nvSpPr>
          <p:cNvPr id="2" name="Titel 1">
            <a:extLst>
              <a:ext uri="{FF2B5EF4-FFF2-40B4-BE49-F238E27FC236}">
                <a16:creationId xmlns:a16="http://schemas.microsoft.com/office/drawing/2014/main" id="{D67B4D17-1C98-4C6A-BA0C-33701831675B}"/>
              </a:ext>
            </a:extLst>
          </p:cNvPr>
          <p:cNvSpPr>
            <a:spLocks noGrp="1"/>
          </p:cNvSpPr>
          <p:nvPr>
            <p:ph type="title"/>
          </p:nvPr>
        </p:nvSpPr>
        <p:spPr/>
        <p:txBody>
          <a:bodyPr/>
          <a:lstStyle/>
          <a:p>
            <a:r>
              <a:rPr lang="nl-NL" b="1" dirty="0">
                <a:latin typeface="Arial Narrow" panose="020B0606020202030204" pitchFamily="34" charset="0"/>
              </a:rPr>
              <a:t>Ontmoeting</a:t>
            </a:r>
            <a:endParaRPr lang="nl-BE" b="1" dirty="0">
              <a:latin typeface="Arial Narrow" panose="020B0606020202030204" pitchFamily="34" charset="0"/>
            </a:endParaRPr>
          </a:p>
        </p:txBody>
      </p:sp>
      <p:pic>
        <p:nvPicPr>
          <p:cNvPr id="19458" name="Picture 2" descr="Christ in the City - Bazylika Mariacka w Krakowie">
            <a:extLst>
              <a:ext uri="{FF2B5EF4-FFF2-40B4-BE49-F238E27FC236}">
                <a16:creationId xmlns:a16="http://schemas.microsoft.com/office/drawing/2014/main" id="{2B154282-E49D-4EF7-A533-E6387028348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69236" y="1690688"/>
            <a:ext cx="7653528" cy="5102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550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laatsteavondmaal2">
            <a:extLst>
              <a:ext uri="{FF2B5EF4-FFF2-40B4-BE49-F238E27FC236}">
                <a16:creationId xmlns:a16="http://schemas.microsoft.com/office/drawing/2014/main" id="{B7F72DFC-D319-4B79-AD45-591F28F99127}"/>
              </a:ext>
            </a:extLst>
          </p:cNvPr>
          <p:cNvPicPr>
            <a:picLocks noGrp="1" noChangeAspect="1"/>
          </p:cNvPicPr>
          <p:nvPr isPhoto="1"/>
        </p:nvPicPr>
        <p:blipFill>
          <a:blip r:embed="rId2">
            <a:lum bright="70000" contrast="-70000"/>
            <a:extLst>
              <a:ext uri="{28A0092B-C50C-407E-A947-70E740481C1C}">
                <a14:useLocalDpi xmlns:a14="http://schemas.microsoft.com/office/drawing/2010/main" val="0"/>
              </a:ext>
            </a:extLst>
          </a:blip>
          <a:stretch>
            <a:fillRect/>
          </a:stretch>
        </p:blipFill>
        <p:spPr>
          <a:xfrm>
            <a:off x="-190220" y="-37322"/>
            <a:ext cx="12572440" cy="6932644"/>
          </a:xfrm>
          <a:prstGeom prst="rect">
            <a:avLst/>
          </a:prstGeom>
        </p:spPr>
      </p:pic>
      <p:sp>
        <p:nvSpPr>
          <p:cNvPr id="2" name="Titel 1">
            <a:extLst>
              <a:ext uri="{FF2B5EF4-FFF2-40B4-BE49-F238E27FC236}">
                <a16:creationId xmlns:a16="http://schemas.microsoft.com/office/drawing/2014/main" id="{0C76A1EA-129C-4EF4-932C-6AD20DAE38D0}"/>
              </a:ext>
            </a:extLst>
          </p:cNvPr>
          <p:cNvSpPr>
            <a:spLocks noGrp="1"/>
          </p:cNvSpPr>
          <p:nvPr>
            <p:ph type="title"/>
          </p:nvPr>
        </p:nvSpPr>
        <p:spPr/>
        <p:txBody>
          <a:bodyPr/>
          <a:lstStyle/>
          <a:p>
            <a:pPr algn="ctr"/>
            <a:r>
              <a:rPr lang="nl-NL" b="1" dirty="0">
                <a:latin typeface="Arial Narrow" panose="020B0606020202030204" pitchFamily="34" charset="0"/>
              </a:rPr>
              <a:t>Bedankt voor uw aandacht!</a:t>
            </a:r>
            <a:endParaRPr lang="nl-BE" b="1" dirty="0">
              <a:latin typeface="Arial Narrow" panose="020B0606020202030204" pitchFamily="34" charset="0"/>
            </a:endParaRPr>
          </a:p>
        </p:txBody>
      </p:sp>
      <p:pic>
        <p:nvPicPr>
          <p:cNvPr id="5" name="Afbeelding 4" descr="laatsteavondmaal2">
            <a:extLst>
              <a:ext uri="{FF2B5EF4-FFF2-40B4-BE49-F238E27FC236}">
                <a16:creationId xmlns:a16="http://schemas.microsoft.com/office/drawing/2014/main" id="{DF582F2B-C9B9-4265-9FD4-0EDD1E2E829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360955" y="1844255"/>
            <a:ext cx="7470089" cy="4119126"/>
          </a:xfrm>
          <a:prstGeom prst="rect">
            <a:avLst/>
          </a:prstGeom>
        </p:spPr>
      </p:pic>
    </p:spTree>
    <p:extLst>
      <p:ext uri="{BB962C8B-B14F-4D97-AF65-F5344CB8AC3E}">
        <p14:creationId xmlns:p14="http://schemas.microsoft.com/office/powerpoint/2010/main" val="11953022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laatsteavondmaal2">
            <a:extLst>
              <a:ext uri="{FF2B5EF4-FFF2-40B4-BE49-F238E27FC236}">
                <a16:creationId xmlns:a16="http://schemas.microsoft.com/office/drawing/2014/main" id="{D90F84AC-F77E-4DED-9561-9483CCEC9637}"/>
              </a:ext>
            </a:extLst>
          </p:cNvPr>
          <p:cNvPicPr>
            <a:picLocks noGrp="1" noChangeAspect="1"/>
          </p:cNvPicPr>
          <p:nvPr isPhoto="1"/>
        </p:nvPicPr>
        <p:blipFill>
          <a:blip r:embed="rId2">
            <a:lum bright="70000" contrast="-70000"/>
            <a:extLst>
              <a:ext uri="{28A0092B-C50C-407E-A947-70E740481C1C}">
                <a14:useLocalDpi xmlns:a14="http://schemas.microsoft.com/office/drawing/2010/main" val="0"/>
              </a:ext>
            </a:extLst>
          </a:blip>
          <a:stretch>
            <a:fillRect/>
          </a:stretch>
        </p:blipFill>
        <p:spPr>
          <a:xfrm>
            <a:off x="-190220" y="-37322"/>
            <a:ext cx="12572440" cy="6932644"/>
          </a:xfrm>
          <a:prstGeom prst="rect">
            <a:avLst/>
          </a:prstGeom>
        </p:spPr>
      </p:pic>
      <p:sp>
        <p:nvSpPr>
          <p:cNvPr id="2" name="Titel 1">
            <a:extLst>
              <a:ext uri="{FF2B5EF4-FFF2-40B4-BE49-F238E27FC236}">
                <a16:creationId xmlns:a16="http://schemas.microsoft.com/office/drawing/2014/main" id="{FD831F3F-E460-47C6-B45A-998DE0C8F505}"/>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7721D262-DB46-4377-9FF7-B5206396327C}"/>
              </a:ext>
            </a:extLst>
          </p:cNvPr>
          <p:cNvSpPr>
            <a:spLocks noGrp="1"/>
          </p:cNvSpPr>
          <p:nvPr>
            <p:ph idx="1"/>
          </p:nvPr>
        </p:nvSpPr>
        <p:spPr/>
        <p:txBody>
          <a:bodyPr/>
          <a:lstStyle/>
          <a:p>
            <a:endParaRPr lang="nl-BE" dirty="0"/>
          </a:p>
        </p:txBody>
      </p:sp>
      <p:pic>
        <p:nvPicPr>
          <p:cNvPr id="24580" name="Picture 4" descr="Screensaver: een frisse kijk op de Bijbel en Blijde Boodschap | Kerknet">
            <a:extLst>
              <a:ext uri="{FF2B5EF4-FFF2-40B4-BE49-F238E27FC236}">
                <a16:creationId xmlns:a16="http://schemas.microsoft.com/office/drawing/2014/main" id="{D2BAE4E1-AD06-4301-B77A-3CCDBDB8A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364864"/>
            <a:ext cx="6210020" cy="3493136"/>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Screensaver: een frisse kijk op de Bijbel en Blijde Boodschap | Kerknet">
            <a:extLst>
              <a:ext uri="{FF2B5EF4-FFF2-40B4-BE49-F238E27FC236}">
                <a16:creationId xmlns:a16="http://schemas.microsoft.com/office/drawing/2014/main" id="{65887AB0-033F-4F34-9A53-757C7AB396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220" y="1"/>
            <a:ext cx="6358083" cy="357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457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laatsteavondmaal2">
            <a:extLst>
              <a:ext uri="{FF2B5EF4-FFF2-40B4-BE49-F238E27FC236}">
                <a16:creationId xmlns:a16="http://schemas.microsoft.com/office/drawing/2014/main" id="{5D73F180-00FB-451D-9C15-2E0697B4EEDF}"/>
              </a:ext>
            </a:extLst>
          </p:cNvPr>
          <p:cNvPicPr>
            <a:picLocks noGrp="1" noChangeAspect="1"/>
          </p:cNvPicPr>
          <p:nvPr isPhoto="1"/>
        </p:nvPicPr>
        <p:blipFill>
          <a:blip r:embed="rId2">
            <a:lum bright="70000" contrast="-70000"/>
            <a:extLst>
              <a:ext uri="{28A0092B-C50C-407E-A947-70E740481C1C}">
                <a14:useLocalDpi xmlns:a14="http://schemas.microsoft.com/office/drawing/2010/main" val="0"/>
              </a:ext>
            </a:extLst>
          </a:blip>
          <a:stretch>
            <a:fillRect/>
          </a:stretch>
        </p:blipFill>
        <p:spPr>
          <a:xfrm>
            <a:off x="-256031" y="1"/>
            <a:ext cx="12572440" cy="6932644"/>
          </a:xfrm>
          <a:prstGeom prst="rect">
            <a:avLst/>
          </a:prstGeom>
        </p:spPr>
      </p:pic>
      <p:sp>
        <p:nvSpPr>
          <p:cNvPr id="2" name="Titel 1">
            <a:extLst>
              <a:ext uri="{FF2B5EF4-FFF2-40B4-BE49-F238E27FC236}">
                <a16:creationId xmlns:a16="http://schemas.microsoft.com/office/drawing/2014/main" id="{E02ED329-8B69-48BE-A91F-B927CD4C4E06}"/>
              </a:ext>
            </a:extLst>
          </p:cNvPr>
          <p:cNvSpPr>
            <a:spLocks noGrp="1"/>
          </p:cNvSpPr>
          <p:nvPr>
            <p:ph type="title"/>
          </p:nvPr>
        </p:nvSpPr>
        <p:spPr/>
        <p:txBody>
          <a:bodyPr/>
          <a:lstStyle/>
          <a:p>
            <a:r>
              <a:rPr lang="nl-NL" b="1" dirty="0">
                <a:latin typeface="Arial Narrow" panose="020B0606020202030204" pitchFamily="34" charset="0"/>
              </a:rPr>
              <a:t>Doelstellingen </a:t>
            </a:r>
            <a:endParaRPr lang="nl-BE" b="1" dirty="0">
              <a:latin typeface="Arial Narrow" panose="020B0606020202030204" pitchFamily="34" charset="0"/>
            </a:endParaRPr>
          </a:p>
        </p:txBody>
      </p:sp>
      <p:sp>
        <p:nvSpPr>
          <p:cNvPr id="3" name="Tijdelijke aanduiding voor inhoud 2">
            <a:extLst>
              <a:ext uri="{FF2B5EF4-FFF2-40B4-BE49-F238E27FC236}">
                <a16:creationId xmlns:a16="http://schemas.microsoft.com/office/drawing/2014/main" id="{E0FC5A84-8AB7-480B-98FB-A14086C3F753}"/>
              </a:ext>
            </a:extLst>
          </p:cNvPr>
          <p:cNvSpPr>
            <a:spLocks noGrp="1"/>
          </p:cNvSpPr>
          <p:nvPr>
            <p:ph idx="1"/>
          </p:nvPr>
        </p:nvSpPr>
        <p:spPr/>
        <p:txBody>
          <a:bodyPr/>
          <a:lstStyle/>
          <a:p>
            <a:r>
              <a:rPr lang="nl-NL" dirty="0">
                <a:latin typeface="Arial Narrow" panose="020B0606020202030204" pitchFamily="34" charset="0"/>
              </a:rPr>
              <a:t>Kennismaking met de apostolische brief </a:t>
            </a:r>
            <a:r>
              <a:rPr lang="nl-NL" i="1" dirty="0" err="1">
                <a:latin typeface="Arial Narrow" panose="020B0606020202030204" pitchFamily="34" charset="0"/>
              </a:rPr>
              <a:t>Desiderio</a:t>
            </a:r>
            <a:r>
              <a:rPr lang="nl-NL" i="1" dirty="0">
                <a:latin typeface="Arial Narrow" panose="020B0606020202030204" pitchFamily="34" charset="0"/>
              </a:rPr>
              <a:t> </a:t>
            </a:r>
            <a:r>
              <a:rPr lang="nl-NL" i="1" dirty="0" err="1">
                <a:latin typeface="Arial Narrow" panose="020B0606020202030204" pitchFamily="34" charset="0"/>
              </a:rPr>
              <a:t>desideravi</a:t>
            </a:r>
            <a:r>
              <a:rPr lang="nl-NL" i="1" dirty="0">
                <a:latin typeface="Arial Narrow" panose="020B0606020202030204" pitchFamily="34" charset="0"/>
              </a:rPr>
              <a:t> </a:t>
            </a:r>
            <a:r>
              <a:rPr lang="nl-NL" dirty="0">
                <a:latin typeface="Arial Narrow" panose="020B0606020202030204" pitchFamily="34" charset="0"/>
              </a:rPr>
              <a:t>(2022) van Paus Franciscus;</a:t>
            </a:r>
          </a:p>
          <a:p>
            <a:r>
              <a:rPr lang="nl-NL" dirty="0">
                <a:latin typeface="Arial Narrow" panose="020B0606020202030204" pitchFamily="34" charset="0"/>
              </a:rPr>
              <a:t>inleiding in de bewogen (recente) geschiedenis van ‘het koppel’ liturgie en theologie;</a:t>
            </a:r>
          </a:p>
          <a:p>
            <a:r>
              <a:rPr lang="nl-NL" dirty="0">
                <a:latin typeface="Arial Narrow" panose="020B0606020202030204" pitchFamily="34" charset="0"/>
              </a:rPr>
              <a:t>verdieping van de thema’s ‘verlangen’, ‘symbool’ en ‘ontmoeting’ op basis van </a:t>
            </a:r>
            <a:r>
              <a:rPr lang="nl-NL" i="1" dirty="0" err="1">
                <a:latin typeface="Arial Narrow" panose="020B0606020202030204" pitchFamily="34" charset="0"/>
              </a:rPr>
              <a:t>Desiderio</a:t>
            </a:r>
            <a:r>
              <a:rPr lang="nl-NL" i="1" dirty="0">
                <a:latin typeface="Arial Narrow" panose="020B0606020202030204" pitchFamily="34" charset="0"/>
              </a:rPr>
              <a:t> </a:t>
            </a:r>
            <a:r>
              <a:rPr lang="nl-NL" i="1" dirty="0" err="1">
                <a:latin typeface="Arial Narrow" panose="020B0606020202030204" pitchFamily="34" charset="0"/>
              </a:rPr>
              <a:t>desideravi</a:t>
            </a:r>
            <a:r>
              <a:rPr lang="nl-NL" dirty="0">
                <a:latin typeface="Arial Narrow" panose="020B0606020202030204" pitchFamily="34" charset="0"/>
              </a:rPr>
              <a:t>; </a:t>
            </a:r>
          </a:p>
          <a:p>
            <a:r>
              <a:rPr lang="nl-NL" dirty="0">
                <a:latin typeface="Arial Narrow" panose="020B0606020202030204" pitchFamily="34" charset="0"/>
              </a:rPr>
              <a:t>bijdrage aan waartoe Paus Franciscus oproept, namelijk: organiseer liturgische vorming(en) voor het hele Godsvolk. </a:t>
            </a:r>
          </a:p>
          <a:p>
            <a:endParaRPr lang="nl-BE" dirty="0"/>
          </a:p>
        </p:txBody>
      </p:sp>
    </p:spTree>
    <p:extLst>
      <p:ext uri="{BB962C8B-B14F-4D97-AF65-F5344CB8AC3E}">
        <p14:creationId xmlns:p14="http://schemas.microsoft.com/office/powerpoint/2010/main" val="1348995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laatsteavondmaal2">
            <a:extLst>
              <a:ext uri="{FF2B5EF4-FFF2-40B4-BE49-F238E27FC236}">
                <a16:creationId xmlns:a16="http://schemas.microsoft.com/office/drawing/2014/main" id="{5236A291-A525-4427-8CA5-42DE0FA83C05}"/>
              </a:ext>
            </a:extLst>
          </p:cNvPr>
          <p:cNvPicPr>
            <a:picLocks noGrp="1" noChangeAspect="1"/>
          </p:cNvPicPr>
          <p:nvPr isPhoto="1"/>
        </p:nvPicPr>
        <p:blipFill>
          <a:blip r:embed="rId2">
            <a:lum bright="70000" contrast="-70000"/>
            <a:extLst>
              <a:ext uri="{28A0092B-C50C-407E-A947-70E740481C1C}">
                <a14:useLocalDpi xmlns:a14="http://schemas.microsoft.com/office/drawing/2010/main" val="0"/>
              </a:ext>
            </a:extLst>
          </a:blip>
          <a:stretch>
            <a:fillRect/>
          </a:stretch>
        </p:blipFill>
        <p:spPr>
          <a:xfrm>
            <a:off x="-190220" y="-37322"/>
            <a:ext cx="12572440" cy="6932644"/>
          </a:xfrm>
          <a:prstGeom prst="rect">
            <a:avLst/>
          </a:prstGeom>
        </p:spPr>
      </p:pic>
      <p:sp>
        <p:nvSpPr>
          <p:cNvPr id="2" name="Titel 1">
            <a:extLst>
              <a:ext uri="{FF2B5EF4-FFF2-40B4-BE49-F238E27FC236}">
                <a16:creationId xmlns:a16="http://schemas.microsoft.com/office/drawing/2014/main" id="{3092167B-64A3-4A02-A401-DAC0BAA9563F}"/>
              </a:ext>
            </a:extLst>
          </p:cNvPr>
          <p:cNvSpPr>
            <a:spLocks noGrp="1"/>
          </p:cNvSpPr>
          <p:nvPr>
            <p:ph type="title"/>
          </p:nvPr>
        </p:nvSpPr>
        <p:spPr/>
        <p:txBody>
          <a:bodyPr/>
          <a:lstStyle/>
          <a:p>
            <a:endParaRPr lang="nl-BE"/>
          </a:p>
        </p:txBody>
      </p:sp>
      <p:pic>
        <p:nvPicPr>
          <p:cNvPr id="6" name="Tijdelijke aanduiding voor inhoud 5">
            <a:extLst>
              <a:ext uri="{FF2B5EF4-FFF2-40B4-BE49-F238E27FC236}">
                <a16:creationId xmlns:a16="http://schemas.microsoft.com/office/drawing/2014/main" id="{412F6357-1FA8-45B1-B1AC-23EAE00552F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38012" y="365125"/>
            <a:ext cx="4515975" cy="6387520"/>
          </a:xfrm>
        </p:spPr>
      </p:pic>
    </p:spTree>
    <p:extLst>
      <p:ext uri="{BB962C8B-B14F-4D97-AF65-F5344CB8AC3E}">
        <p14:creationId xmlns:p14="http://schemas.microsoft.com/office/powerpoint/2010/main" val="2581832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laatsteavondmaal2">
            <a:extLst>
              <a:ext uri="{FF2B5EF4-FFF2-40B4-BE49-F238E27FC236}">
                <a16:creationId xmlns:a16="http://schemas.microsoft.com/office/drawing/2014/main" id="{7E20AAB7-FD0F-4B5F-896B-EE448214A48A}"/>
              </a:ext>
            </a:extLst>
          </p:cNvPr>
          <p:cNvPicPr>
            <a:picLocks noGrp="1" noChangeAspect="1"/>
          </p:cNvPicPr>
          <p:nvPr isPhoto="1"/>
        </p:nvPicPr>
        <p:blipFill>
          <a:blip r:embed="rId2">
            <a:lum bright="70000" contrast="-70000"/>
            <a:extLst>
              <a:ext uri="{28A0092B-C50C-407E-A947-70E740481C1C}">
                <a14:useLocalDpi xmlns:a14="http://schemas.microsoft.com/office/drawing/2010/main" val="0"/>
              </a:ext>
            </a:extLst>
          </a:blip>
          <a:stretch>
            <a:fillRect/>
          </a:stretch>
        </p:blipFill>
        <p:spPr>
          <a:xfrm>
            <a:off x="-256031" y="1"/>
            <a:ext cx="12572440" cy="6932644"/>
          </a:xfrm>
          <a:prstGeom prst="rect">
            <a:avLst/>
          </a:prstGeom>
        </p:spPr>
      </p:pic>
      <p:sp>
        <p:nvSpPr>
          <p:cNvPr id="2" name="Titel 1">
            <a:extLst>
              <a:ext uri="{FF2B5EF4-FFF2-40B4-BE49-F238E27FC236}">
                <a16:creationId xmlns:a16="http://schemas.microsoft.com/office/drawing/2014/main" id="{B4FC8E3A-1612-4570-AAE9-B835F97E2E4E}"/>
              </a:ext>
            </a:extLst>
          </p:cNvPr>
          <p:cNvSpPr>
            <a:spLocks noGrp="1"/>
          </p:cNvSpPr>
          <p:nvPr>
            <p:ph type="title"/>
          </p:nvPr>
        </p:nvSpPr>
        <p:spPr/>
        <p:txBody>
          <a:bodyPr/>
          <a:lstStyle/>
          <a:p>
            <a:r>
              <a:rPr lang="nl-NL" dirty="0">
                <a:latin typeface="Arial Narrow" panose="020B0606020202030204" pitchFamily="34" charset="0"/>
              </a:rPr>
              <a:t>Liturgie: een bewogen (recente) geschiedenis</a:t>
            </a:r>
            <a:endParaRPr lang="nl-BE" dirty="0">
              <a:latin typeface="Arial Narrow" panose="020B0606020202030204" pitchFamily="34" charset="0"/>
            </a:endParaRPr>
          </a:p>
        </p:txBody>
      </p:sp>
      <p:sp>
        <p:nvSpPr>
          <p:cNvPr id="3" name="Tijdelijke aanduiding voor inhoud 2">
            <a:extLst>
              <a:ext uri="{FF2B5EF4-FFF2-40B4-BE49-F238E27FC236}">
                <a16:creationId xmlns:a16="http://schemas.microsoft.com/office/drawing/2014/main" id="{904E8C9F-7468-4842-8FBF-6ACA9F0CA5BA}"/>
              </a:ext>
            </a:extLst>
          </p:cNvPr>
          <p:cNvSpPr>
            <a:spLocks noGrp="1"/>
          </p:cNvSpPr>
          <p:nvPr>
            <p:ph idx="1"/>
          </p:nvPr>
        </p:nvSpPr>
        <p:spPr/>
        <p:txBody>
          <a:bodyPr/>
          <a:lstStyle/>
          <a:p>
            <a:r>
              <a:rPr lang="nl-NL" dirty="0">
                <a:latin typeface="Arial Narrow" panose="020B0606020202030204" pitchFamily="34" charset="0"/>
              </a:rPr>
              <a:t>Franse Revolutie (1789)</a:t>
            </a:r>
          </a:p>
          <a:p>
            <a:r>
              <a:rPr lang="nl-NL" dirty="0">
                <a:latin typeface="Arial Narrow" panose="020B0606020202030204" pitchFamily="34" charset="0"/>
              </a:rPr>
              <a:t>Dom Prosper Louis Pascal </a:t>
            </a:r>
            <a:r>
              <a:rPr lang="nl-NL" dirty="0" err="1">
                <a:latin typeface="Arial Narrow" panose="020B0606020202030204" pitchFamily="34" charset="0"/>
              </a:rPr>
              <a:t>Guéranger</a:t>
            </a:r>
            <a:r>
              <a:rPr lang="nl-NL" dirty="0">
                <a:latin typeface="Arial Narrow" panose="020B0606020202030204" pitchFamily="34" charset="0"/>
              </a:rPr>
              <a:t> OSB (1805-1875) en de Abdij van </a:t>
            </a:r>
            <a:r>
              <a:rPr lang="nl-NL" dirty="0" err="1">
                <a:latin typeface="Arial Narrow" panose="020B0606020202030204" pitchFamily="34" charset="0"/>
              </a:rPr>
              <a:t>Solesmes</a:t>
            </a:r>
            <a:r>
              <a:rPr lang="nl-NL" dirty="0">
                <a:latin typeface="Arial Narrow" panose="020B0606020202030204" pitchFamily="34" charset="0"/>
              </a:rPr>
              <a:t>.</a:t>
            </a:r>
          </a:p>
          <a:p>
            <a:r>
              <a:rPr lang="nl-NL" dirty="0">
                <a:latin typeface="Arial Narrow" panose="020B0606020202030204" pitchFamily="34" charset="0"/>
              </a:rPr>
              <a:t>Paus Pius X (r. 1903-1914): </a:t>
            </a:r>
            <a:r>
              <a:rPr lang="nl-NL" i="1" dirty="0">
                <a:latin typeface="Arial Narrow" panose="020B0606020202030204" pitchFamily="34" charset="0"/>
              </a:rPr>
              <a:t>Tra </a:t>
            </a:r>
            <a:r>
              <a:rPr lang="nl-NL" i="1" dirty="0" err="1">
                <a:latin typeface="Arial Narrow" panose="020B0606020202030204" pitchFamily="34" charset="0"/>
              </a:rPr>
              <a:t>le</a:t>
            </a:r>
            <a:r>
              <a:rPr lang="nl-NL" i="1" dirty="0">
                <a:latin typeface="Arial Narrow" panose="020B0606020202030204" pitchFamily="34" charset="0"/>
              </a:rPr>
              <a:t> </a:t>
            </a:r>
            <a:r>
              <a:rPr lang="nl-NL" i="1" dirty="0" err="1">
                <a:latin typeface="Arial Narrow" panose="020B0606020202030204" pitchFamily="34" charset="0"/>
              </a:rPr>
              <a:t>sollecitudini</a:t>
            </a:r>
            <a:r>
              <a:rPr lang="nl-NL" i="1" dirty="0">
                <a:latin typeface="Arial Narrow" panose="020B0606020202030204" pitchFamily="34" charset="0"/>
              </a:rPr>
              <a:t> </a:t>
            </a:r>
            <a:r>
              <a:rPr lang="nl-NL" dirty="0">
                <a:latin typeface="Arial Narrow" panose="020B0606020202030204" pitchFamily="34" charset="0"/>
              </a:rPr>
              <a:t>(1903) en de </a:t>
            </a:r>
            <a:r>
              <a:rPr lang="nl-NL" i="1" dirty="0" err="1">
                <a:latin typeface="Arial Narrow" panose="020B0606020202030204" pitchFamily="34" charset="0"/>
              </a:rPr>
              <a:t>participatio</a:t>
            </a:r>
            <a:r>
              <a:rPr lang="nl-NL" i="1" dirty="0">
                <a:latin typeface="Arial Narrow" panose="020B0606020202030204" pitchFamily="34" charset="0"/>
              </a:rPr>
              <a:t> </a:t>
            </a:r>
            <a:r>
              <a:rPr lang="nl-NL" i="1" dirty="0" err="1">
                <a:latin typeface="Arial Narrow" panose="020B0606020202030204" pitchFamily="34" charset="0"/>
              </a:rPr>
              <a:t>actuosa</a:t>
            </a:r>
            <a:r>
              <a:rPr lang="nl-NL" dirty="0">
                <a:latin typeface="Arial Narrow" panose="020B0606020202030204" pitchFamily="34" charset="0"/>
              </a:rPr>
              <a:t>.</a:t>
            </a:r>
          </a:p>
          <a:p>
            <a:r>
              <a:rPr lang="nl-NL" dirty="0">
                <a:latin typeface="Arial Narrow" panose="020B0606020202030204" pitchFamily="34" charset="0"/>
              </a:rPr>
              <a:t>De liturgische beweging:</a:t>
            </a:r>
          </a:p>
          <a:p>
            <a:pPr marL="457200" lvl="1" indent="0">
              <a:buNone/>
            </a:pPr>
            <a:r>
              <a:rPr lang="nl-NL" dirty="0">
                <a:latin typeface="Arial Narrow" panose="020B0606020202030204" pitchFamily="34" charset="0"/>
              </a:rPr>
              <a:t>	1) pastoraal</a:t>
            </a:r>
          </a:p>
          <a:p>
            <a:pPr marL="457200" lvl="1" indent="0">
              <a:buNone/>
            </a:pPr>
            <a:r>
              <a:rPr lang="nl-NL" dirty="0">
                <a:latin typeface="Arial Narrow" panose="020B0606020202030204" pitchFamily="34" charset="0"/>
              </a:rPr>
              <a:t>	2) historisch</a:t>
            </a:r>
          </a:p>
          <a:p>
            <a:pPr marL="457200" lvl="1" indent="0">
              <a:buNone/>
            </a:pPr>
            <a:r>
              <a:rPr lang="nl-NL" dirty="0">
                <a:latin typeface="Arial Narrow" panose="020B0606020202030204" pitchFamily="34" charset="0"/>
              </a:rPr>
              <a:t>	3) theologie van de liturgie.</a:t>
            </a:r>
            <a:endParaRPr lang="nl-BE" dirty="0">
              <a:latin typeface="Arial Narrow" panose="020B0606020202030204" pitchFamily="34" charset="0"/>
            </a:endParaRPr>
          </a:p>
        </p:txBody>
      </p:sp>
      <p:pic>
        <p:nvPicPr>
          <p:cNvPr id="5" name="Picture 2" descr="L'Abbaye Saint-Pierre de Solesmes | Office de Tourisme Vallée de la Sarthe">
            <a:extLst>
              <a:ext uri="{FF2B5EF4-FFF2-40B4-BE49-F238E27FC236}">
                <a16:creationId xmlns:a16="http://schemas.microsoft.com/office/drawing/2014/main" id="{13B94BC6-45C3-432F-A11A-2726D2CF7B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9428" y="5072063"/>
            <a:ext cx="44196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upload.wikimedia.org/wikipedia/commons/thumb/f/ff/Prosper.jpg/260px-Prosper.jpg">
            <a:extLst>
              <a:ext uri="{FF2B5EF4-FFF2-40B4-BE49-F238E27FC236}">
                <a16:creationId xmlns:a16="http://schemas.microsoft.com/office/drawing/2014/main" id="{6CF15696-FFBD-48CF-ACD1-94008B7D57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5781" y="5072408"/>
            <a:ext cx="1613647" cy="2209455"/>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6DA67372-FAB6-4F02-A156-A8742F36D565}"/>
              </a:ext>
            </a:extLst>
          </p:cNvPr>
          <p:cNvPicPr>
            <a:picLocks noChangeAspect="1"/>
          </p:cNvPicPr>
          <p:nvPr/>
        </p:nvPicPr>
        <p:blipFill>
          <a:blip r:embed="rId5"/>
          <a:stretch>
            <a:fillRect/>
          </a:stretch>
        </p:blipFill>
        <p:spPr>
          <a:xfrm>
            <a:off x="-542354" y="5784280"/>
            <a:ext cx="3056954" cy="1543050"/>
          </a:xfrm>
          <a:prstGeom prst="rect">
            <a:avLst/>
          </a:prstGeom>
        </p:spPr>
      </p:pic>
      <p:pic>
        <p:nvPicPr>
          <p:cNvPr id="12" name="Picture 10" descr="Maria Laach Abdij, één van de mooiste kloosters van Duitsland">
            <a:extLst>
              <a:ext uri="{FF2B5EF4-FFF2-40B4-BE49-F238E27FC236}">
                <a16:creationId xmlns:a16="http://schemas.microsoft.com/office/drawing/2014/main" id="{5C688953-D31F-4746-B407-FE9BC007A7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2939" y="5784280"/>
            <a:ext cx="3370615" cy="2214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upload.wikimedia.org/wikipedia/commons/thumb/e/e3/Pius_X%2C_by_Francesco_De_Federicis%2C_1903_%28retouched%29.tif/lossy-page1-800px-Pius_X%2C_by_Francesco_De_Federicis%2C_1903_%28retouched%29.tif.jpg">
            <a:extLst>
              <a:ext uri="{FF2B5EF4-FFF2-40B4-BE49-F238E27FC236}">
                <a16:creationId xmlns:a16="http://schemas.microsoft.com/office/drawing/2014/main" id="{09E81C8E-762B-4393-8C83-98C30029AF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5621" y="5072063"/>
            <a:ext cx="1560160"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259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laatsteavondmaal2">
            <a:extLst>
              <a:ext uri="{FF2B5EF4-FFF2-40B4-BE49-F238E27FC236}">
                <a16:creationId xmlns:a16="http://schemas.microsoft.com/office/drawing/2014/main" id="{C7C7420A-83FC-4A47-89E4-92462A9523F7}"/>
              </a:ext>
            </a:extLst>
          </p:cNvPr>
          <p:cNvPicPr>
            <a:picLocks noGrp="1" noChangeAspect="1"/>
          </p:cNvPicPr>
          <p:nvPr isPhoto="1"/>
        </p:nvPicPr>
        <p:blipFill>
          <a:blip r:embed="rId2">
            <a:lum bright="70000" contrast="-70000"/>
            <a:extLst>
              <a:ext uri="{28A0092B-C50C-407E-A947-70E740481C1C}">
                <a14:useLocalDpi xmlns:a14="http://schemas.microsoft.com/office/drawing/2010/main" val="0"/>
              </a:ext>
            </a:extLst>
          </a:blip>
          <a:stretch>
            <a:fillRect/>
          </a:stretch>
        </p:blipFill>
        <p:spPr>
          <a:xfrm>
            <a:off x="-256031" y="1"/>
            <a:ext cx="12572440" cy="6932644"/>
          </a:xfrm>
          <a:prstGeom prst="rect">
            <a:avLst/>
          </a:prstGeom>
        </p:spPr>
      </p:pic>
      <p:sp>
        <p:nvSpPr>
          <p:cNvPr id="2" name="Titel 1">
            <a:extLst>
              <a:ext uri="{FF2B5EF4-FFF2-40B4-BE49-F238E27FC236}">
                <a16:creationId xmlns:a16="http://schemas.microsoft.com/office/drawing/2014/main" id="{8FCD3323-A966-44CB-8556-A292009403DB}"/>
              </a:ext>
            </a:extLst>
          </p:cNvPr>
          <p:cNvSpPr>
            <a:spLocks noGrp="1"/>
          </p:cNvSpPr>
          <p:nvPr>
            <p:ph type="title"/>
          </p:nvPr>
        </p:nvSpPr>
        <p:spPr/>
        <p:txBody>
          <a:bodyPr/>
          <a:lstStyle/>
          <a:p>
            <a:r>
              <a:rPr lang="nl-NL" dirty="0">
                <a:latin typeface="Arial Narrow" panose="020B0606020202030204" pitchFamily="34" charset="0"/>
              </a:rPr>
              <a:t>Liturgie: een bewogen (recente) geschiedenis</a:t>
            </a:r>
            <a:endParaRPr lang="nl-BE" dirty="0"/>
          </a:p>
        </p:txBody>
      </p:sp>
      <p:sp>
        <p:nvSpPr>
          <p:cNvPr id="3" name="Tijdelijke aanduiding voor inhoud 2">
            <a:extLst>
              <a:ext uri="{FF2B5EF4-FFF2-40B4-BE49-F238E27FC236}">
                <a16:creationId xmlns:a16="http://schemas.microsoft.com/office/drawing/2014/main" id="{9D9BCDD2-B485-4697-9AA9-A717E9A916AA}"/>
              </a:ext>
            </a:extLst>
          </p:cNvPr>
          <p:cNvSpPr>
            <a:spLocks noGrp="1"/>
          </p:cNvSpPr>
          <p:nvPr>
            <p:ph idx="1"/>
          </p:nvPr>
        </p:nvSpPr>
        <p:spPr/>
        <p:txBody>
          <a:bodyPr>
            <a:normAutofit fontScale="70000" lnSpcReduction="20000"/>
          </a:bodyPr>
          <a:lstStyle/>
          <a:p>
            <a:r>
              <a:rPr lang="nl-NL" dirty="0">
                <a:latin typeface="Arial Narrow" panose="020B0606020202030204" pitchFamily="34" charset="0"/>
              </a:rPr>
              <a:t>Pius XII (r. 1939-1958)</a:t>
            </a:r>
            <a:r>
              <a:rPr lang="nl-NL" i="1" dirty="0">
                <a:latin typeface="Arial Narrow" panose="020B0606020202030204" pitchFamily="34" charset="0"/>
              </a:rPr>
              <a:t>: Mystici </a:t>
            </a:r>
            <a:r>
              <a:rPr lang="nl-NL" i="1" dirty="0" err="1">
                <a:latin typeface="Arial Narrow" panose="020B0606020202030204" pitchFamily="34" charset="0"/>
              </a:rPr>
              <a:t>corporis</a:t>
            </a:r>
            <a:r>
              <a:rPr lang="nl-NL" i="1" dirty="0">
                <a:latin typeface="Arial Narrow" panose="020B0606020202030204" pitchFamily="34" charset="0"/>
              </a:rPr>
              <a:t> </a:t>
            </a:r>
            <a:r>
              <a:rPr lang="nl-NL" dirty="0">
                <a:latin typeface="Arial Narrow" panose="020B0606020202030204" pitchFamily="34" charset="0"/>
              </a:rPr>
              <a:t>(1943) en </a:t>
            </a:r>
            <a:r>
              <a:rPr lang="nl-NL" i="1" dirty="0">
                <a:latin typeface="Arial Narrow" panose="020B0606020202030204" pitchFamily="34" charset="0"/>
              </a:rPr>
              <a:t>Mediator Dei </a:t>
            </a:r>
            <a:r>
              <a:rPr lang="nl-NL" dirty="0">
                <a:latin typeface="Arial Narrow" panose="020B0606020202030204" pitchFamily="34" charset="0"/>
              </a:rPr>
              <a:t>(1947).</a:t>
            </a:r>
          </a:p>
          <a:p>
            <a:r>
              <a:rPr lang="nl-NL" dirty="0">
                <a:latin typeface="Arial Narrow" panose="020B0606020202030204" pitchFamily="34" charset="0"/>
              </a:rPr>
              <a:t>Het Tweede Vaticaans Concilie (1962-1965) en </a:t>
            </a:r>
            <a:r>
              <a:rPr lang="nl-NL" i="1" dirty="0" err="1">
                <a:latin typeface="Arial Narrow" panose="020B0606020202030204" pitchFamily="34" charset="0"/>
              </a:rPr>
              <a:t>Sacrosanctum</a:t>
            </a:r>
            <a:r>
              <a:rPr lang="nl-NL" i="1" dirty="0">
                <a:latin typeface="Arial Narrow" panose="020B0606020202030204" pitchFamily="34" charset="0"/>
              </a:rPr>
              <a:t> </a:t>
            </a:r>
            <a:r>
              <a:rPr lang="nl-NL" i="1" dirty="0" err="1">
                <a:latin typeface="Arial Narrow" panose="020B0606020202030204" pitchFamily="34" charset="0"/>
              </a:rPr>
              <a:t>concilium</a:t>
            </a:r>
            <a:r>
              <a:rPr lang="nl-NL" i="1" dirty="0">
                <a:latin typeface="Arial Narrow" panose="020B0606020202030204" pitchFamily="34" charset="0"/>
              </a:rPr>
              <a:t> </a:t>
            </a:r>
            <a:r>
              <a:rPr lang="nl-NL" dirty="0">
                <a:latin typeface="Arial Narrow" panose="020B0606020202030204" pitchFamily="34" charset="0"/>
              </a:rPr>
              <a:t>(1963); </a:t>
            </a:r>
            <a:r>
              <a:rPr lang="nl-NL" i="1" dirty="0">
                <a:latin typeface="Arial Narrow" panose="020B0606020202030204" pitchFamily="34" charset="0"/>
              </a:rPr>
              <a:t>SC</a:t>
            </a:r>
            <a:r>
              <a:rPr lang="nl-NL" dirty="0">
                <a:latin typeface="Arial Narrow" panose="020B0606020202030204" pitchFamily="34" charset="0"/>
              </a:rPr>
              <a:t> 14:</a:t>
            </a:r>
            <a:endParaRPr lang="nl-BE" dirty="0">
              <a:latin typeface="Arial Narrow" panose="020B0606020202030204" pitchFamily="34" charset="0"/>
            </a:endParaRPr>
          </a:p>
          <a:p>
            <a:pPr marL="0" indent="0">
              <a:buNone/>
            </a:pPr>
            <a:r>
              <a:rPr lang="nl-NL" dirty="0">
                <a:latin typeface="Arial Narrow" panose="020B0606020202030204" pitchFamily="34" charset="0"/>
              </a:rPr>
              <a:t>Het is de vurige wens van onze moeder de Kerk, </a:t>
            </a:r>
            <a:r>
              <a:rPr lang="nl-NL" b="1" dirty="0">
                <a:latin typeface="Arial Narrow" panose="020B0606020202030204" pitchFamily="34" charset="0"/>
              </a:rPr>
              <a:t>dat alle gelovigen worden gevormd tot die volledige, bewuste en actieve deelname aan de liturgische vieringen</a:t>
            </a:r>
            <a:r>
              <a:rPr lang="nl-NL" dirty="0">
                <a:latin typeface="Arial Narrow" panose="020B0606020202030204" pitchFamily="34" charset="0"/>
              </a:rPr>
              <a:t>, die door de aard van de liturgie zelf wordt vereist en waartoe het christenvolk, </a:t>
            </a:r>
            <a:r>
              <a:rPr lang="nl-NL" i="1" dirty="0">
                <a:latin typeface="Arial Narrow" panose="020B0606020202030204" pitchFamily="34" charset="0"/>
              </a:rPr>
              <a:t>"een uitverkoren geslacht, een koninklijke priesterschap, een heilige natie, Gods eigen volk"</a:t>
            </a:r>
            <a:r>
              <a:rPr lang="nl-NL" dirty="0">
                <a:latin typeface="Arial Narrow" panose="020B0606020202030204" pitchFamily="34" charset="0"/>
              </a:rPr>
              <a:t>, </a:t>
            </a:r>
            <a:r>
              <a:rPr lang="nl-NL" u="sng" dirty="0">
                <a:latin typeface="Arial Narrow" panose="020B0606020202030204" pitchFamily="34" charset="0"/>
              </a:rPr>
              <a:t>(1 Pt. 2, 9) </a:t>
            </a:r>
            <a:r>
              <a:rPr lang="nl-NL" dirty="0">
                <a:latin typeface="Arial Narrow" panose="020B0606020202030204" pitchFamily="34" charset="0"/>
              </a:rPr>
              <a:t>1 </a:t>
            </a:r>
            <a:r>
              <a:rPr lang="nl-NL" b="1" dirty="0">
                <a:latin typeface="Arial Narrow" panose="020B0606020202030204" pitchFamily="34" charset="0"/>
              </a:rPr>
              <a:t>krachtens het doopsel het recht en de plicht </a:t>
            </a:r>
            <a:r>
              <a:rPr lang="nl-NL" dirty="0">
                <a:latin typeface="Arial Narrow" panose="020B0606020202030204" pitchFamily="34" charset="0"/>
              </a:rPr>
              <a:t>bezit.</a:t>
            </a:r>
            <a:br>
              <a:rPr lang="nl-NL" dirty="0">
                <a:latin typeface="Arial Narrow" panose="020B0606020202030204" pitchFamily="34" charset="0"/>
              </a:rPr>
            </a:br>
            <a:br>
              <a:rPr lang="nl-NL" dirty="0">
                <a:latin typeface="Arial Narrow" panose="020B0606020202030204" pitchFamily="34" charset="0"/>
              </a:rPr>
            </a:br>
            <a:r>
              <a:rPr lang="nl-NL" b="1" dirty="0">
                <a:latin typeface="Arial Narrow" panose="020B0606020202030204" pitchFamily="34" charset="0"/>
              </a:rPr>
              <a:t>Aan deze volledige en actieve deelname van heel het volk moet bij de vernieuwing en de bevordering van de heilige liturgie de grootste zorg worden besteed.</a:t>
            </a:r>
            <a:r>
              <a:rPr lang="nl-NL" dirty="0">
                <a:latin typeface="Arial Narrow" panose="020B0606020202030204" pitchFamily="34" charset="0"/>
              </a:rPr>
              <a:t> Ze is immers de eerste en noodzakelijke bron, waaruit de gelovigen de echte christelijke geest moeten putten. Daarom moet ze door de zielenherders bij heel hun pastorale activiteit ijverig worden nagestreefd door middel van een aangepaste vorming. </a:t>
            </a:r>
          </a:p>
          <a:p>
            <a:pPr marL="0" indent="0">
              <a:buNone/>
            </a:pPr>
            <a:r>
              <a:rPr lang="nl-NL" dirty="0">
                <a:latin typeface="Arial Narrow" panose="020B0606020202030204" pitchFamily="34" charset="0"/>
              </a:rPr>
              <a:t>Maar omdat er geen enkele kans bestaat op de verwezenlijking hiervan, als niet eerst de zielenherders zelf diep doordrongen zijn van de geest en de kracht van de liturgie en hier als leraars kunnen optreden, </a:t>
            </a:r>
            <a:r>
              <a:rPr lang="nl-NL" b="1" dirty="0">
                <a:latin typeface="Arial Narrow" panose="020B0606020202030204" pitchFamily="34" charset="0"/>
              </a:rPr>
              <a:t>is het absoluut noodzakelijk, dat er op de eerste plaats gezorgd wordt voor de liturgische vorming van de geestelijkheid</a:t>
            </a:r>
            <a:r>
              <a:rPr lang="nl-NL" dirty="0">
                <a:latin typeface="Arial Narrow" panose="020B0606020202030204" pitchFamily="34" charset="0"/>
              </a:rPr>
              <a:t>.</a:t>
            </a:r>
            <a:br>
              <a:rPr lang="nl-NL" dirty="0"/>
            </a:br>
            <a:endParaRPr lang="nl-BE" dirty="0"/>
          </a:p>
        </p:txBody>
      </p:sp>
      <p:pic>
        <p:nvPicPr>
          <p:cNvPr id="6" name="Afbeelding 5">
            <a:extLst>
              <a:ext uri="{FF2B5EF4-FFF2-40B4-BE49-F238E27FC236}">
                <a16:creationId xmlns:a16="http://schemas.microsoft.com/office/drawing/2014/main" id="{FF272067-6980-4BA4-AA71-C846F63A3C6F}"/>
              </a:ext>
            </a:extLst>
          </p:cNvPr>
          <p:cNvPicPr>
            <a:picLocks noChangeAspect="1"/>
          </p:cNvPicPr>
          <p:nvPr/>
        </p:nvPicPr>
        <p:blipFill>
          <a:blip r:embed="rId3"/>
          <a:stretch>
            <a:fillRect/>
          </a:stretch>
        </p:blipFill>
        <p:spPr>
          <a:xfrm>
            <a:off x="3307411" y="5331086"/>
            <a:ext cx="7501415" cy="2112130"/>
          </a:xfrm>
          <a:prstGeom prst="rect">
            <a:avLst/>
          </a:prstGeom>
        </p:spPr>
      </p:pic>
      <p:pic>
        <p:nvPicPr>
          <p:cNvPr id="5" name="Picture 6" descr="Paus Pius XII">
            <a:extLst>
              <a:ext uri="{FF2B5EF4-FFF2-40B4-BE49-F238E27FC236}">
                <a16:creationId xmlns:a16="http://schemas.microsoft.com/office/drawing/2014/main" id="{C638F5EF-507D-41C5-902F-AD5CC6F40C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83993" y="5331860"/>
            <a:ext cx="1470211" cy="2111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023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laatsteavondmaal2">
            <a:extLst>
              <a:ext uri="{FF2B5EF4-FFF2-40B4-BE49-F238E27FC236}">
                <a16:creationId xmlns:a16="http://schemas.microsoft.com/office/drawing/2014/main" id="{E0688CFB-2533-49B2-86E2-4DB75EED32E3}"/>
              </a:ext>
            </a:extLst>
          </p:cNvPr>
          <p:cNvPicPr>
            <a:picLocks noGrp="1" noChangeAspect="1"/>
          </p:cNvPicPr>
          <p:nvPr isPhoto="1"/>
        </p:nvPicPr>
        <p:blipFill>
          <a:blip r:embed="rId2">
            <a:lum bright="70000" contrast="-70000"/>
            <a:extLst>
              <a:ext uri="{28A0092B-C50C-407E-A947-70E740481C1C}">
                <a14:useLocalDpi xmlns:a14="http://schemas.microsoft.com/office/drawing/2010/main" val="0"/>
              </a:ext>
            </a:extLst>
          </a:blip>
          <a:stretch>
            <a:fillRect/>
          </a:stretch>
        </p:blipFill>
        <p:spPr>
          <a:xfrm>
            <a:off x="-256031" y="1"/>
            <a:ext cx="12572440" cy="6932644"/>
          </a:xfrm>
          <a:prstGeom prst="rect">
            <a:avLst/>
          </a:prstGeom>
        </p:spPr>
      </p:pic>
      <p:sp>
        <p:nvSpPr>
          <p:cNvPr id="2" name="Titel 1">
            <a:extLst>
              <a:ext uri="{FF2B5EF4-FFF2-40B4-BE49-F238E27FC236}">
                <a16:creationId xmlns:a16="http://schemas.microsoft.com/office/drawing/2014/main" id="{165F4E1A-99A1-445F-98BF-F75011CE392B}"/>
              </a:ext>
            </a:extLst>
          </p:cNvPr>
          <p:cNvSpPr>
            <a:spLocks noGrp="1"/>
          </p:cNvSpPr>
          <p:nvPr>
            <p:ph type="title"/>
          </p:nvPr>
        </p:nvSpPr>
        <p:spPr/>
        <p:txBody>
          <a:bodyPr/>
          <a:lstStyle/>
          <a:p>
            <a:r>
              <a:rPr lang="nl-NL" dirty="0">
                <a:latin typeface="Arial Narrow" panose="020B0606020202030204" pitchFamily="34" charset="0"/>
              </a:rPr>
              <a:t>Liturgie: een bewogen (recente) geschiedenis</a:t>
            </a:r>
            <a:endParaRPr lang="nl-BE" dirty="0"/>
          </a:p>
        </p:txBody>
      </p:sp>
      <p:sp>
        <p:nvSpPr>
          <p:cNvPr id="3" name="Tijdelijke aanduiding voor inhoud 2">
            <a:extLst>
              <a:ext uri="{FF2B5EF4-FFF2-40B4-BE49-F238E27FC236}">
                <a16:creationId xmlns:a16="http://schemas.microsoft.com/office/drawing/2014/main" id="{8D460BB0-C245-4286-A6B8-8878022AF0F6}"/>
              </a:ext>
            </a:extLst>
          </p:cNvPr>
          <p:cNvSpPr>
            <a:spLocks noGrp="1"/>
          </p:cNvSpPr>
          <p:nvPr>
            <p:ph idx="1"/>
          </p:nvPr>
        </p:nvSpPr>
        <p:spPr/>
        <p:txBody>
          <a:bodyPr/>
          <a:lstStyle/>
          <a:p>
            <a:r>
              <a:rPr lang="nl-NL" dirty="0">
                <a:latin typeface="Arial Narrow" panose="020B0606020202030204" pitchFamily="34" charset="0"/>
              </a:rPr>
              <a:t>Publicatie van de liturgische boeken onder Paus Paulus VI (r. 1963-1978); </a:t>
            </a:r>
            <a:r>
              <a:rPr lang="nl-NL" i="1" dirty="0" err="1">
                <a:latin typeface="Arial Narrow" panose="020B0606020202030204" pitchFamily="34" charset="0"/>
              </a:rPr>
              <a:t>Novus</a:t>
            </a:r>
            <a:r>
              <a:rPr lang="nl-NL" i="1" dirty="0">
                <a:latin typeface="Arial Narrow" panose="020B0606020202030204" pitchFamily="34" charset="0"/>
              </a:rPr>
              <a:t> </a:t>
            </a:r>
            <a:r>
              <a:rPr lang="nl-NL" i="1" dirty="0" err="1">
                <a:latin typeface="Arial Narrow" panose="020B0606020202030204" pitchFamily="34" charset="0"/>
              </a:rPr>
              <a:t>ordo</a:t>
            </a:r>
            <a:r>
              <a:rPr lang="nl-NL" i="1" dirty="0">
                <a:latin typeface="Arial Narrow" panose="020B0606020202030204" pitchFamily="34" charset="0"/>
              </a:rPr>
              <a:t> </a:t>
            </a:r>
            <a:r>
              <a:rPr lang="nl-NL" i="1" dirty="0" err="1">
                <a:latin typeface="Arial Narrow" panose="020B0606020202030204" pitchFamily="34" charset="0"/>
              </a:rPr>
              <a:t>Missae</a:t>
            </a:r>
            <a:r>
              <a:rPr lang="nl-NL" i="1" dirty="0">
                <a:latin typeface="Arial Narrow" panose="020B0606020202030204" pitchFamily="34" charset="0"/>
              </a:rPr>
              <a:t> </a:t>
            </a:r>
            <a:r>
              <a:rPr lang="nl-NL" dirty="0">
                <a:latin typeface="Arial Narrow" panose="020B0606020202030204" pitchFamily="34" charset="0"/>
              </a:rPr>
              <a:t>(1969-1970).</a:t>
            </a:r>
          </a:p>
          <a:p>
            <a:r>
              <a:rPr lang="nl-NL" dirty="0">
                <a:latin typeface="Arial Narrow" panose="020B0606020202030204" pitchFamily="34" charset="0"/>
              </a:rPr>
              <a:t>Aartsbisschop Marcel Lefebvre (1905-1991) en het </a:t>
            </a:r>
            <a:r>
              <a:rPr lang="nl-NL" dirty="0" err="1">
                <a:latin typeface="Arial Narrow" panose="020B0606020202030204" pitchFamily="34" charset="0"/>
              </a:rPr>
              <a:t>PiusX</a:t>
            </a:r>
            <a:r>
              <a:rPr lang="nl-NL" dirty="0">
                <a:latin typeface="Arial Narrow" panose="020B0606020202030204" pitchFamily="34" charset="0"/>
              </a:rPr>
              <a:t>-broederschap.</a:t>
            </a:r>
          </a:p>
          <a:p>
            <a:r>
              <a:rPr lang="nl-NL" dirty="0">
                <a:latin typeface="Arial Narrow" panose="020B0606020202030204" pitchFamily="34" charset="0"/>
              </a:rPr>
              <a:t>Paus Benedictus XVI (r. 2005-2013; m. 2022): </a:t>
            </a:r>
            <a:r>
              <a:rPr lang="nl-NL" i="1" dirty="0" err="1">
                <a:latin typeface="Arial Narrow" panose="020B0606020202030204" pitchFamily="34" charset="0"/>
              </a:rPr>
              <a:t>Summorum</a:t>
            </a:r>
            <a:r>
              <a:rPr lang="nl-NL" i="1" dirty="0">
                <a:latin typeface="Arial Narrow" panose="020B0606020202030204" pitchFamily="34" charset="0"/>
              </a:rPr>
              <a:t> </a:t>
            </a:r>
            <a:r>
              <a:rPr lang="nl-NL" i="1" dirty="0" err="1">
                <a:latin typeface="Arial Narrow" panose="020B0606020202030204" pitchFamily="34" charset="0"/>
              </a:rPr>
              <a:t>pontificum</a:t>
            </a:r>
            <a:r>
              <a:rPr lang="nl-NL" i="1" dirty="0">
                <a:latin typeface="Arial Narrow" panose="020B0606020202030204" pitchFamily="34" charset="0"/>
              </a:rPr>
              <a:t> </a:t>
            </a:r>
            <a:r>
              <a:rPr lang="nl-NL" dirty="0">
                <a:latin typeface="Arial Narrow" panose="020B0606020202030204" pitchFamily="34" charset="0"/>
              </a:rPr>
              <a:t>(2007)</a:t>
            </a:r>
          </a:p>
          <a:p>
            <a:r>
              <a:rPr lang="nl-NL" dirty="0">
                <a:latin typeface="Arial Narrow" panose="020B0606020202030204" pitchFamily="34" charset="0"/>
              </a:rPr>
              <a:t>Paus Franciscus (r. 2013): </a:t>
            </a:r>
            <a:r>
              <a:rPr lang="nl-NL" i="1" dirty="0" err="1">
                <a:latin typeface="Arial Narrow" panose="020B0606020202030204" pitchFamily="34" charset="0"/>
              </a:rPr>
              <a:t>Traditionis</a:t>
            </a:r>
            <a:r>
              <a:rPr lang="nl-NL" i="1" dirty="0">
                <a:latin typeface="Arial Narrow" panose="020B0606020202030204" pitchFamily="34" charset="0"/>
              </a:rPr>
              <a:t> </a:t>
            </a:r>
            <a:r>
              <a:rPr lang="nl-NL" i="1" dirty="0" err="1">
                <a:latin typeface="Arial Narrow" panose="020B0606020202030204" pitchFamily="34" charset="0"/>
              </a:rPr>
              <a:t>custodes</a:t>
            </a:r>
            <a:r>
              <a:rPr lang="nl-NL" i="1" dirty="0">
                <a:latin typeface="Arial Narrow" panose="020B0606020202030204" pitchFamily="34" charset="0"/>
              </a:rPr>
              <a:t> </a:t>
            </a:r>
            <a:r>
              <a:rPr lang="nl-NL" dirty="0">
                <a:latin typeface="Arial Narrow" panose="020B0606020202030204" pitchFamily="34" charset="0"/>
              </a:rPr>
              <a:t>(2021) en </a:t>
            </a:r>
            <a:r>
              <a:rPr lang="nl-NL" i="1" dirty="0" err="1">
                <a:latin typeface="Arial Narrow" panose="020B0606020202030204" pitchFamily="34" charset="0"/>
              </a:rPr>
              <a:t>Desiderio</a:t>
            </a:r>
            <a:r>
              <a:rPr lang="nl-NL" i="1" dirty="0">
                <a:latin typeface="Arial Narrow" panose="020B0606020202030204" pitchFamily="34" charset="0"/>
              </a:rPr>
              <a:t> </a:t>
            </a:r>
            <a:r>
              <a:rPr lang="nl-NL" i="1" dirty="0" err="1">
                <a:latin typeface="Arial Narrow" panose="020B0606020202030204" pitchFamily="34" charset="0"/>
              </a:rPr>
              <a:t>desideravi</a:t>
            </a:r>
            <a:r>
              <a:rPr lang="nl-NL" dirty="0">
                <a:latin typeface="Arial Narrow" panose="020B0606020202030204" pitchFamily="34" charset="0"/>
              </a:rPr>
              <a:t> (2022)</a:t>
            </a:r>
            <a:endParaRPr lang="nl-BE" dirty="0">
              <a:latin typeface="Arial Narrow" panose="020B0606020202030204" pitchFamily="34" charset="0"/>
            </a:endParaRPr>
          </a:p>
        </p:txBody>
      </p:sp>
      <p:pic>
        <p:nvPicPr>
          <p:cNvPr id="5" name="Picture 4" descr="https://upload.wikimedia.org/wikipedia/commons/thumb/b/b0/Paulus_VI%2C_by_Fotografia_Felici%2C_1969.jpg/800px-Paulus_VI%2C_by_Fotografia_Felici%2C_1969.jpg">
            <a:extLst>
              <a:ext uri="{FF2B5EF4-FFF2-40B4-BE49-F238E27FC236}">
                <a16:creationId xmlns:a16="http://schemas.microsoft.com/office/drawing/2014/main" id="{1A2C6ABC-9B45-4F57-B948-F55F822FA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31" y="4667384"/>
            <a:ext cx="1904955" cy="24832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e stichter van de FSSPX: Aartsbisschop Marcel Lefebvre - District België -  Nederland">
            <a:extLst>
              <a:ext uri="{FF2B5EF4-FFF2-40B4-BE49-F238E27FC236}">
                <a16:creationId xmlns:a16="http://schemas.microsoft.com/office/drawing/2014/main" id="{81DBC58F-5755-4660-90B6-512C4AC143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8924" y="4667384"/>
            <a:ext cx="4414620" cy="24832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s emeritus-paus Benedictus XVI om de tuin geleid? - Friesch Dagblad">
            <a:extLst>
              <a:ext uri="{FF2B5EF4-FFF2-40B4-BE49-F238E27FC236}">
                <a16:creationId xmlns:a16="http://schemas.microsoft.com/office/drawing/2014/main" id="{DFC3BB88-E569-433C-99E8-0BD0BAF420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6917" y="4667384"/>
            <a:ext cx="4043082" cy="2523640"/>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F2B1C36B-7AD1-42E3-976D-48F436A66ACB}"/>
              </a:ext>
            </a:extLst>
          </p:cNvPr>
          <p:cNvPicPr>
            <a:picLocks noChangeAspect="1"/>
          </p:cNvPicPr>
          <p:nvPr/>
        </p:nvPicPr>
        <p:blipFill>
          <a:blip r:embed="rId6"/>
          <a:stretch>
            <a:fillRect/>
          </a:stretch>
        </p:blipFill>
        <p:spPr>
          <a:xfrm>
            <a:off x="8116156" y="4667384"/>
            <a:ext cx="4075844" cy="2681476"/>
          </a:xfrm>
          <a:prstGeom prst="rect">
            <a:avLst/>
          </a:prstGeom>
        </p:spPr>
      </p:pic>
    </p:spTree>
    <p:extLst>
      <p:ext uri="{BB962C8B-B14F-4D97-AF65-F5344CB8AC3E}">
        <p14:creationId xmlns:p14="http://schemas.microsoft.com/office/powerpoint/2010/main" val="4139051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laatsteavondmaal2">
            <a:extLst>
              <a:ext uri="{FF2B5EF4-FFF2-40B4-BE49-F238E27FC236}">
                <a16:creationId xmlns:a16="http://schemas.microsoft.com/office/drawing/2014/main" id="{6ACD8EA0-3110-4C16-BABE-3D0C3E76A9E7}"/>
              </a:ext>
            </a:extLst>
          </p:cNvPr>
          <p:cNvPicPr>
            <a:picLocks noGrp="1" noChangeAspect="1"/>
          </p:cNvPicPr>
          <p:nvPr isPhoto="1"/>
        </p:nvPicPr>
        <p:blipFill>
          <a:blip r:embed="rId2">
            <a:lum bright="70000" contrast="-70000"/>
            <a:extLst>
              <a:ext uri="{28A0092B-C50C-407E-A947-70E740481C1C}">
                <a14:useLocalDpi xmlns:a14="http://schemas.microsoft.com/office/drawing/2010/main" val="0"/>
              </a:ext>
            </a:extLst>
          </a:blip>
          <a:stretch>
            <a:fillRect/>
          </a:stretch>
        </p:blipFill>
        <p:spPr>
          <a:xfrm>
            <a:off x="-256031" y="1"/>
            <a:ext cx="12572440" cy="6932644"/>
          </a:xfrm>
          <a:prstGeom prst="rect">
            <a:avLst/>
          </a:prstGeom>
        </p:spPr>
      </p:pic>
      <p:sp>
        <p:nvSpPr>
          <p:cNvPr id="2" name="Titel 1">
            <a:extLst>
              <a:ext uri="{FF2B5EF4-FFF2-40B4-BE49-F238E27FC236}">
                <a16:creationId xmlns:a16="http://schemas.microsoft.com/office/drawing/2014/main" id="{EA3A5050-E9BC-4964-B2A7-048653679AEC}"/>
              </a:ext>
            </a:extLst>
          </p:cNvPr>
          <p:cNvSpPr>
            <a:spLocks noGrp="1"/>
          </p:cNvSpPr>
          <p:nvPr>
            <p:ph type="title"/>
          </p:nvPr>
        </p:nvSpPr>
        <p:spPr/>
        <p:txBody>
          <a:bodyPr/>
          <a:lstStyle/>
          <a:p>
            <a:r>
              <a:rPr lang="nl-NL" b="1" i="1" dirty="0" err="1">
                <a:latin typeface="Arial Narrow" panose="020B0606020202030204" pitchFamily="34" charset="0"/>
              </a:rPr>
              <a:t>Desiderio</a:t>
            </a:r>
            <a:r>
              <a:rPr lang="nl-NL" b="1" i="1" dirty="0">
                <a:latin typeface="Arial Narrow" panose="020B0606020202030204" pitchFamily="34" charset="0"/>
              </a:rPr>
              <a:t> </a:t>
            </a:r>
            <a:r>
              <a:rPr lang="nl-NL" b="1" i="1" dirty="0" err="1">
                <a:latin typeface="Arial Narrow" panose="020B0606020202030204" pitchFamily="34" charset="0"/>
              </a:rPr>
              <a:t>desideravi</a:t>
            </a:r>
            <a:r>
              <a:rPr lang="nl-NL" b="1" i="1" dirty="0">
                <a:latin typeface="Arial Narrow" panose="020B0606020202030204" pitchFamily="34" charset="0"/>
              </a:rPr>
              <a:t> </a:t>
            </a:r>
            <a:r>
              <a:rPr lang="nl-NL" b="1" dirty="0">
                <a:latin typeface="Arial Narrow" panose="020B0606020202030204" pitchFamily="34" charset="0"/>
              </a:rPr>
              <a:t>van Paus Franciscus</a:t>
            </a:r>
            <a:endParaRPr lang="nl-BE" b="1" dirty="0">
              <a:latin typeface="Arial Narrow" panose="020B0606020202030204" pitchFamily="34" charset="0"/>
            </a:endParaRPr>
          </a:p>
        </p:txBody>
      </p:sp>
      <p:sp>
        <p:nvSpPr>
          <p:cNvPr id="3" name="Tijdelijke aanduiding voor inhoud 2">
            <a:extLst>
              <a:ext uri="{FF2B5EF4-FFF2-40B4-BE49-F238E27FC236}">
                <a16:creationId xmlns:a16="http://schemas.microsoft.com/office/drawing/2014/main" id="{22DFDE99-9346-47A8-B6F4-C680D2BA48DF}"/>
              </a:ext>
            </a:extLst>
          </p:cNvPr>
          <p:cNvSpPr>
            <a:spLocks noGrp="1"/>
          </p:cNvSpPr>
          <p:nvPr>
            <p:ph idx="1"/>
          </p:nvPr>
        </p:nvSpPr>
        <p:spPr/>
        <p:txBody>
          <a:bodyPr>
            <a:normAutofit/>
          </a:bodyPr>
          <a:lstStyle/>
          <a:p>
            <a:pPr marL="0" indent="0">
              <a:buNone/>
            </a:pPr>
            <a:r>
              <a:rPr lang="nl-NL" dirty="0">
                <a:latin typeface="Arial Narrow" panose="020B0606020202030204" pitchFamily="34" charset="0"/>
              </a:rPr>
              <a:t>§1: Beste broeders en zusters,</a:t>
            </a:r>
          </a:p>
          <a:p>
            <a:pPr marL="0" indent="0">
              <a:buNone/>
            </a:pPr>
            <a:endParaRPr lang="nl-NL" dirty="0">
              <a:latin typeface="Arial Narrow" panose="020B0606020202030204" pitchFamily="34" charset="0"/>
            </a:endParaRPr>
          </a:p>
          <a:p>
            <a:pPr marL="0" indent="0">
              <a:buNone/>
            </a:pPr>
            <a:r>
              <a:rPr lang="nl-NL" dirty="0">
                <a:latin typeface="Arial Narrow" panose="020B0606020202030204" pitchFamily="34" charset="0"/>
              </a:rPr>
              <a:t>Met dit schrijven wil ik mij tot u allen richten - nadat ik al heb geschreven aan de bisschoppen alleen, ten gevolge van de publicatie van het </a:t>
            </a:r>
            <a:r>
              <a:rPr lang="nl-NL" i="1" dirty="0" err="1">
                <a:latin typeface="Arial Narrow" panose="020B0606020202030204" pitchFamily="34" charset="0"/>
              </a:rPr>
              <a:t>Motu</a:t>
            </a:r>
            <a:r>
              <a:rPr lang="nl-NL" i="1" dirty="0">
                <a:latin typeface="Arial Narrow" panose="020B0606020202030204" pitchFamily="34" charset="0"/>
              </a:rPr>
              <a:t> </a:t>
            </a:r>
            <a:r>
              <a:rPr lang="nl-NL" i="1" dirty="0" err="1">
                <a:latin typeface="Arial Narrow" panose="020B0606020202030204" pitchFamily="34" charset="0"/>
              </a:rPr>
              <a:t>Proprio</a:t>
            </a:r>
            <a:r>
              <a:rPr lang="nl-NL" i="1" dirty="0">
                <a:latin typeface="Arial Narrow" panose="020B0606020202030204" pitchFamily="34" charset="0"/>
              </a:rPr>
              <a:t> </a:t>
            </a:r>
            <a:r>
              <a:rPr lang="nl-NL" i="1" dirty="0" err="1">
                <a:latin typeface="Arial Narrow" panose="020B0606020202030204" pitchFamily="34" charset="0"/>
              </a:rPr>
              <a:t>Traditionis</a:t>
            </a:r>
            <a:r>
              <a:rPr lang="nl-NL" i="1" dirty="0">
                <a:latin typeface="Arial Narrow" panose="020B0606020202030204" pitchFamily="34" charset="0"/>
              </a:rPr>
              <a:t> </a:t>
            </a:r>
            <a:r>
              <a:rPr lang="nl-NL" i="1" dirty="0" err="1">
                <a:latin typeface="Arial Narrow" panose="020B0606020202030204" pitchFamily="34" charset="0"/>
              </a:rPr>
              <a:t>Custodes</a:t>
            </a:r>
            <a:r>
              <a:rPr lang="nl-NL" u="sng" dirty="0">
                <a:latin typeface="Arial Narrow" panose="020B0606020202030204" pitchFamily="34" charset="0"/>
              </a:rPr>
              <a:t> </a:t>
            </a:r>
            <a:r>
              <a:rPr lang="nl-NL" dirty="0">
                <a:latin typeface="Arial Narrow" panose="020B0606020202030204" pitchFamily="34" charset="0"/>
              </a:rPr>
              <a:t>- om u deelgenoot te maken van </a:t>
            </a:r>
            <a:r>
              <a:rPr lang="nl-NL" b="1" dirty="0">
                <a:latin typeface="Arial Narrow" panose="020B0606020202030204" pitchFamily="34" charset="0"/>
              </a:rPr>
              <a:t>enkele overwegingen over de liturgie als fundamentele dimensie voor het leven van de Kerk</a:t>
            </a:r>
            <a:r>
              <a:rPr lang="nl-NL" dirty="0">
                <a:latin typeface="Arial Narrow" panose="020B0606020202030204" pitchFamily="34" charset="0"/>
              </a:rPr>
              <a:t>. Het onderwerp is heel omvangrijk en verdient voor elk aspect een aandachtige beschouwing: met dit schrijven beoog ik echter niet de kwestie uitputtend te behandelen. Ik wil alleen enkele punten ter overweging aanreiken om de schoonheid en waarheid van de christelijke viering te overdenken.</a:t>
            </a:r>
            <a:endParaRPr lang="nl-BE" dirty="0">
              <a:latin typeface="Arial Narrow" panose="020B0606020202030204" pitchFamily="34" charset="0"/>
            </a:endParaRPr>
          </a:p>
        </p:txBody>
      </p:sp>
    </p:spTree>
    <p:extLst>
      <p:ext uri="{BB962C8B-B14F-4D97-AF65-F5344CB8AC3E}">
        <p14:creationId xmlns:p14="http://schemas.microsoft.com/office/powerpoint/2010/main" val="3468593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laatsteavondmaal2">
            <a:extLst>
              <a:ext uri="{FF2B5EF4-FFF2-40B4-BE49-F238E27FC236}">
                <a16:creationId xmlns:a16="http://schemas.microsoft.com/office/drawing/2014/main" id="{6ACD8EA0-3110-4C16-BABE-3D0C3E76A9E7}"/>
              </a:ext>
            </a:extLst>
          </p:cNvPr>
          <p:cNvPicPr>
            <a:picLocks noGrp="1" noChangeAspect="1"/>
          </p:cNvPicPr>
          <p:nvPr isPhoto="1"/>
        </p:nvPicPr>
        <p:blipFill>
          <a:blip r:embed="rId2">
            <a:lum bright="70000" contrast="-70000"/>
            <a:extLst>
              <a:ext uri="{28A0092B-C50C-407E-A947-70E740481C1C}">
                <a14:useLocalDpi xmlns:a14="http://schemas.microsoft.com/office/drawing/2010/main" val="0"/>
              </a:ext>
            </a:extLst>
          </a:blip>
          <a:stretch>
            <a:fillRect/>
          </a:stretch>
        </p:blipFill>
        <p:spPr>
          <a:xfrm>
            <a:off x="-256031" y="1"/>
            <a:ext cx="12572440" cy="6932644"/>
          </a:xfrm>
          <a:prstGeom prst="rect">
            <a:avLst/>
          </a:prstGeom>
        </p:spPr>
      </p:pic>
      <p:sp>
        <p:nvSpPr>
          <p:cNvPr id="2" name="Titel 1">
            <a:extLst>
              <a:ext uri="{FF2B5EF4-FFF2-40B4-BE49-F238E27FC236}">
                <a16:creationId xmlns:a16="http://schemas.microsoft.com/office/drawing/2014/main" id="{EA3A5050-E9BC-4964-B2A7-048653679AEC}"/>
              </a:ext>
            </a:extLst>
          </p:cNvPr>
          <p:cNvSpPr>
            <a:spLocks noGrp="1"/>
          </p:cNvSpPr>
          <p:nvPr>
            <p:ph type="title"/>
          </p:nvPr>
        </p:nvSpPr>
        <p:spPr/>
        <p:txBody>
          <a:bodyPr/>
          <a:lstStyle/>
          <a:p>
            <a:r>
              <a:rPr lang="nl-NL" b="1" i="1" dirty="0" err="1">
                <a:latin typeface="Arial Narrow" panose="020B0606020202030204" pitchFamily="34" charset="0"/>
              </a:rPr>
              <a:t>Desiderio</a:t>
            </a:r>
            <a:r>
              <a:rPr lang="nl-NL" b="1" i="1" dirty="0">
                <a:latin typeface="Arial Narrow" panose="020B0606020202030204" pitchFamily="34" charset="0"/>
              </a:rPr>
              <a:t> </a:t>
            </a:r>
            <a:r>
              <a:rPr lang="nl-NL" b="1" i="1" dirty="0" err="1">
                <a:latin typeface="Arial Narrow" panose="020B0606020202030204" pitchFamily="34" charset="0"/>
              </a:rPr>
              <a:t>desideravi</a:t>
            </a:r>
            <a:r>
              <a:rPr lang="nl-NL" b="1" i="1" dirty="0">
                <a:latin typeface="Arial Narrow" panose="020B0606020202030204" pitchFamily="34" charset="0"/>
              </a:rPr>
              <a:t> </a:t>
            </a:r>
            <a:r>
              <a:rPr lang="nl-NL" b="1" dirty="0">
                <a:latin typeface="Arial Narrow" panose="020B0606020202030204" pitchFamily="34" charset="0"/>
              </a:rPr>
              <a:t>van Paus Franciscus</a:t>
            </a:r>
            <a:endParaRPr lang="nl-BE" b="1" dirty="0">
              <a:latin typeface="Arial Narrow" panose="020B0606020202030204" pitchFamily="34" charset="0"/>
            </a:endParaRPr>
          </a:p>
        </p:txBody>
      </p:sp>
      <p:sp>
        <p:nvSpPr>
          <p:cNvPr id="3" name="Tijdelijke aanduiding voor inhoud 2">
            <a:extLst>
              <a:ext uri="{FF2B5EF4-FFF2-40B4-BE49-F238E27FC236}">
                <a16:creationId xmlns:a16="http://schemas.microsoft.com/office/drawing/2014/main" id="{22DFDE99-9346-47A8-B6F4-C680D2BA48DF}"/>
              </a:ext>
            </a:extLst>
          </p:cNvPr>
          <p:cNvSpPr>
            <a:spLocks noGrp="1"/>
          </p:cNvSpPr>
          <p:nvPr>
            <p:ph idx="1"/>
          </p:nvPr>
        </p:nvSpPr>
        <p:spPr/>
        <p:txBody>
          <a:bodyPr>
            <a:normAutofit fontScale="92500" lnSpcReduction="10000"/>
          </a:bodyPr>
          <a:lstStyle/>
          <a:p>
            <a:pPr marL="514350" indent="-514350">
              <a:buAutoNum type="arabicParenR"/>
            </a:pPr>
            <a:r>
              <a:rPr lang="nl-NL" b="1" dirty="0">
                <a:latin typeface="Arial Narrow" panose="020B0606020202030204" pitchFamily="34" charset="0"/>
              </a:rPr>
              <a:t>De liturgie: het heden van de heilsgeschiedenis (§2-9)</a:t>
            </a:r>
          </a:p>
          <a:p>
            <a:pPr marL="0" indent="0">
              <a:buNone/>
            </a:pPr>
            <a:r>
              <a:rPr lang="nl-NL" dirty="0">
                <a:latin typeface="Arial Narrow" panose="020B0606020202030204" pitchFamily="34" charset="0"/>
              </a:rPr>
              <a:t>§5: De wereld weet het nog niet, </a:t>
            </a:r>
            <a:r>
              <a:rPr lang="nl-NL" b="1" dirty="0">
                <a:latin typeface="Arial Narrow" panose="020B0606020202030204" pitchFamily="34" charset="0"/>
              </a:rPr>
              <a:t>maar allen zijn </a:t>
            </a:r>
            <a:r>
              <a:rPr lang="nl-NL" b="1" i="1" dirty="0">
                <a:latin typeface="Arial Narrow" panose="020B0606020202030204" pitchFamily="34" charset="0"/>
              </a:rPr>
              <a:t>uitgenodigd tot het bruiloftsmaal van het Lam</a:t>
            </a:r>
            <a:r>
              <a:rPr lang="nl-NL" b="1" dirty="0">
                <a:latin typeface="Arial Narrow" panose="020B0606020202030204" pitchFamily="34" charset="0"/>
              </a:rPr>
              <a:t> </a:t>
            </a:r>
            <a:r>
              <a:rPr lang="nl-NL" b="1" u="sng" dirty="0">
                <a:latin typeface="Arial Narrow" panose="020B0606020202030204" pitchFamily="34" charset="0"/>
              </a:rPr>
              <a:t>(Openb. 19, 9)</a:t>
            </a:r>
            <a:r>
              <a:rPr lang="nl-NL" u="sng" dirty="0">
                <a:latin typeface="Arial Narrow" panose="020B0606020202030204" pitchFamily="34" charset="0"/>
              </a:rPr>
              <a:t> </a:t>
            </a:r>
            <a:r>
              <a:rPr lang="nl-NL" dirty="0">
                <a:latin typeface="Arial Narrow" panose="020B0606020202030204" pitchFamily="34" charset="0"/>
              </a:rPr>
              <a:t>. Om er toegang toe te krijgen is alleen het bruiloftskleed van het geloof nodig dat voortkomt uit het horen van zijn Woord: de Kerk maakt het op maat met de witheid van een kleed dat </a:t>
            </a:r>
            <a:r>
              <a:rPr lang="nl-NL" i="1" dirty="0">
                <a:latin typeface="Arial Narrow" panose="020B0606020202030204" pitchFamily="34" charset="0"/>
              </a:rPr>
              <a:t>gewassen is in het bloed van het Lam</a:t>
            </a:r>
            <a:r>
              <a:rPr lang="nl-NL" dirty="0">
                <a:latin typeface="Arial Narrow" panose="020B0606020202030204" pitchFamily="34" charset="0"/>
              </a:rPr>
              <a:t>. We zouden zelfs geen moment van rust hebben in het besef dat nog niet iedereen de uitnodiging tot het Avondmaal heeft ontvangen of dat anderen het vergeten zijn of verdwaald zijn op de kronkelige wegen van het menselijk leven. </a:t>
            </a:r>
            <a:r>
              <a:rPr lang="nl-NL" b="1" dirty="0">
                <a:latin typeface="Arial Narrow" panose="020B0606020202030204" pitchFamily="34" charset="0"/>
              </a:rPr>
              <a:t>Daarom heb ik gezegd: "Ik droom van een missionaire keuze </a:t>
            </a:r>
            <a:r>
              <a:rPr lang="nl-NL" dirty="0">
                <a:latin typeface="Arial Narrow" panose="020B0606020202030204" pitchFamily="34" charset="0"/>
              </a:rPr>
              <a:t>die in staat is alles te veranderen, opdat de gewoonten, de stijlen, de tijdschema's, de taal en iedere kerkelijke structuur kanalen worden die meer dan voor de bescherming van zichzelf, geschikt zijn voor de evangelisatie van de huidige wereld", </a:t>
            </a:r>
            <a:r>
              <a:rPr lang="nl-NL" b="1" dirty="0">
                <a:latin typeface="Arial Narrow" panose="020B0606020202030204" pitchFamily="34" charset="0"/>
              </a:rPr>
              <a:t>opdat allen mogen aanzitten aan het Avondmaal van het offer van het Lam en leven door Hem</a:t>
            </a:r>
            <a:r>
              <a:rPr lang="nl-NL" dirty="0">
                <a:latin typeface="Arial Narrow" panose="020B0606020202030204" pitchFamily="34" charset="0"/>
              </a:rPr>
              <a:t>.</a:t>
            </a:r>
            <a:endParaRPr lang="nl-NL" b="1" dirty="0">
              <a:latin typeface="Arial Narrow" panose="020B0606020202030204" pitchFamily="34" charset="0"/>
            </a:endParaRPr>
          </a:p>
        </p:txBody>
      </p:sp>
    </p:spTree>
    <p:extLst>
      <p:ext uri="{BB962C8B-B14F-4D97-AF65-F5344CB8AC3E}">
        <p14:creationId xmlns:p14="http://schemas.microsoft.com/office/powerpoint/2010/main" val="4032460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laatsteavondmaal2">
            <a:extLst>
              <a:ext uri="{FF2B5EF4-FFF2-40B4-BE49-F238E27FC236}">
                <a16:creationId xmlns:a16="http://schemas.microsoft.com/office/drawing/2014/main" id="{341D1588-50DF-4BB1-AC21-900D4E318E36}"/>
              </a:ext>
            </a:extLst>
          </p:cNvPr>
          <p:cNvPicPr>
            <a:picLocks noGrp="1" noChangeAspect="1"/>
          </p:cNvPicPr>
          <p:nvPr isPhoto="1"/>
        </p:nvPicPr>
        <p:blipFill>
          <a:blip r:embed="rId2">
            <a:lum bright="70000" contrast="-70000"/>
            <a:extLst>
              <a:ext uri="{28A0092B-C50C-407E-A947-70E740481C1C}">
                <a14:useLocalDpi xmlns:a14="http://schemas.microsoft.com/office/drawing/2010/main" val="0"/>
              </a:ext>
            </a:extLst>
          </a:blip>
          <a:stretch>
            <a:fillRect/>
          </a:stretch>
        </p:blipFill>
        <p:spPr>
          <a:xfrm>
            <a:off x="-256031" y="1"/>
            <a:ext cx="12572440" cy="6932644"/>
          </a:xfrm>
          <a:prstGeom prst="rect">
            <a:avLst/>
          </a:prstGeom>
        </p:spPr>
      </p:pic>
      <p:sp>
        <p:nvSpPr>
          <p:cNvPr id="2" name="Titel 1">
            <a:extLst>
              <a:ext uri="{FF2B5EF4-FFF2-40B4-BE49-F238E27FC236}">
                <a16:creationId xmlns:a16="http://schemas.microsoft.com/office/drawing/2014/main" id="{B0440C76-ED8F-4C1C-83BF-78A2F8A1BD6D}"/>
              </a:ext>
            </a:extLst>
          </p:cNvPr>
          <p:cNvSpPr>
            <a:spLocks noGrp="1"/>
          </p:cNvSpPr>
          <p:nvPr>
            <p:ph type="title"/>
          </p:nvPr>
        </p:nvSpPr>
        <p:spPr/>
        <p:txBody>
          <a:bodyPr/>
          <a:lstStyle/>
          <a:p>
            <a:r>
              <a:rPr lang="nl-NL" b="1" i="1" dirty="0" err="1">
                <a:latin typeface="Arial Narrow" panose="020B0606020202030204" pitchFamily="34" charset="0"/>
              </a:rPr>
              <a:t>Desiderio</a:t>
            </a:r>
            <a:r>
              <a:rPr lang="nl-NL" b="1" i="1" dirty="0">
                <a:latin typeface="Arial Narrow" panose="020B0606020202030204" pitchFamily="34" charset="0"/>
              </a:rPr>
              <a:t> </a:t>
            </a:r>
            <a:r>
              <a:rPr lang="nl-NL" b="1" i="1" dirty="0" err="1">
                <a:latin typeface="Arial Narrow" panose="020B0606020202030204" pitchFamily="34" charset="0"/>
              </a:rPr>
              <a:t>desideravi</a:t>
            </a:r>
            <a:r>
              <a:rPr lang="nl-NL" b="1" i="1" dirty="0">
                <a:latin typeface="Arial Narrow" panose="020B0606020202030204" pitchFamily="34" charset="0"/>
              </a:rPr>
              <a:t> </a:t>
            </a:r>
            <a:r>
              <a:rPr lang="nl-NL" b="1" dirty="0">
                <a:latin typeface="Arial Narrow" panose="020B0606020202030204" pitchFamily="34" charset="0"/>
              </a:rPr>
              <a:t>van Paus Franciscus</a:t>
            </a:r>
            <a:endParaRPr lang="nl-BE" dirty="0"/>
          </a:p>
        </p:txBody>
      </p:sp>
      <p:sp>
        <p:nvSpPr>
          <p:cNvPr id="3" name="Tijdelijke aanduiding voor inhoud 2">
            <a:extLst>
              <a:ext uri="{FF2B5EF4-FFF2-40B4-BE49-F238E27FC236}">
                <a16:creationId xmlns:a16="http://schemas.microsoft.com/office/drawing/2014/main" id="{6A66C9CE-8262-4673-9F83-048691FA8A74}"/>
              </a:ext>
            </a:extLst>
          </p:cNvPr>
          <p:cNvSpPr>
            <a:spLocks noGrp="1"/>
          </p:cNvSpPr>
          <p:nvPr>
            <p:ph idx="1"/>
          </p:nvPr>
        </p:nvSpPr>
        <p:spPr/>
        <p:txBody>
          <a:bodyPr>
            <a:normAutofit/>
          </a:bodyPr>
          <a:lstStyle/>
          <a:p>
            <a:pPr marL="0" indent="0">
              <a:buNone/>
            </a:pPr>
            <a:r>
              <a:rPr lang="nl-NL" b="1" dirty="0">
                <a:latin typeface="Arial Narrow" panose="020B0606020202030204" pitchFamily="34" charset="0"/>
              </a:rPr>
              <a:t>2) De liturgie: plaats van ontmoeting met Christus (§10-13)</a:t>
            </a:r>
          </a:p>
          <a:p>
            <a:pPr marL="0" indent="0">
              <a:buNone/>
            </a:pPr>
            <a:r>
              <a:rPr lang="nl-NL" dirty="0">
                <a:latin typeface="Arial Narrow" panose="020B0606020202030204" pitchFamily="34" charset="0"/>
              </a:rPr>
              <a:t>§11: </a:t>
            </a:r>
            <a:r>
              <a:rPr lang="nl-NL" b="1" dirty="0">
                <a:latin typeface="Arial Narrow" panose="020B0606020202030204" pitchFamily="34" charset="0"/>
              </a:rPr>
              <a:t>De Liturgie garandeert ons de mogelijkheid van zo'n ontmoeting. Wij hebben geen behoefte aan een vage herinnering aan het Laatste Avondmaal: wij hebben er behoefte aan om tegenwoordig te zijn bij dat Avondmaal om zijn stem te kunnen horen, zijn Lichaam te eten en zijn Bloed te drinken: wij hebben behoefte aan Hem</a:t>
            </a:r>
            <a:r>
              <a:rPr lang="nl-NL" dirty="0">
                <a:latin typeface="Arial Narrow" panose="020B0606020202030204" pitchFamily="34" charset="0"/>
              </a:rPr>
              <a:t>. In de Eucharistie en in alle sacramenten wordt ons de mogelijkheid gegarandeerd om de Heer Jezus te ontmoeten en om geraakt te worden door de kracht van zijn Pasen. De reddende kracht van Jezus' offer, van elk woord van Hem, van elk gebaar, blik, gevoel van Hem raakt ons in de viering van de sacramenten. […].</a:t>
            </a:r>
            <a:endParaRPr lang="nl-BE" dirty="0">
              <a:latin typeface="Arial Narrow" panose="020B0606020202030204" pitchFamily="34" charset="0"/>
            </a:endParaRPr>
          </a:p>
        </p:txBody>
      </p:sp>
    </p:spTree>
    <p:extLst>
      <p:ext uri="{BB962C8B-B14F-4D97-AF65-F5344CB8AC3E}">
        <p14:creationId xmlns:p14="http://schemas.microsoft.com/office/powerpoint/2010/main" val="70113140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TotalTime>
  <Words>4100</Words>
  <Application>Microsoft Office PowerPoint</Application>
  <PresentationFormat>Breedbeeld</PresentationFormat>
  <Paragraphs>109</Paragraphs>
  <Slides>30</Slides>
  <Notes>0</Notes>
  <HiddenSlides>0</HiddenSlides>
  <MMClips>1</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30</vt:i4>
      </vt:variant>
    </vt:vector>
  </HeadingPairs>
  <TitlesOfParts>
    <vt:vector size="36" baseType="lpstr">
      <vt:lpstr>Arial</vt:lpstr>
      <vt:lpstr>Arial Narrow</vt:lpstr>
      <vt:lpstr>Calibri</vt:lpstr>
      <vt:lpstr>Calibri Light</vt:lpstr>
      <vt:lpstr>Wingdings</vt:lpstr>
      <vt:lpstr>Kantoorthema</vt:lpstr>
      <vt:lpstr>PowerPoint-presentatie</vt:lpstr>
      <vt:lpstr>INHOUDSOPGAVE</vt:lpstr>
      <vt:lpstr>Doelstellingen </vt:lpstr>
      <vt:lpstr>Liturgie: een bewogen (recente) geschiedenis</vt:lpstr>
      <vt:lpstr>Liturgie: een bewogen (recente) geschiedenis</vt:lpstr>
      <vt:lpstr>Liturgie: een bewogen (recente) geschiedenis</vt:lpstr>
      <vt:lpstr>Desiderio desideravi van Paus Franciscus</vt:lpstr>
      <vt:lpstr>Desiderio desideravi van Paus Franciscus</vt:lpstr>
      <vt:lpstr>Desiderio desideravi van Paus Franciscus</vt:lpstr>
      <vt:lpstr>Desiderio desideravi van Paus Franciscus</vt:lpstr>
      <vt:lpstr>Desiderio desideravi van Paus Franciscus</vt:lpstr>
      <vt:lpstr>Desiderio desideravi van Paus Franciscus</vt:lpstr>
      <vt:lpstr>Desiderio desideravi van Paus Franciscus</vt:lpstr>
      <vt:lpstr>Desiderio desideravi van Paus Franciscus</vt:lpstr>
      <vt:lpstr>Verlangen</vt:lpstr>
      <vt:lpstr>Verlangen</vt:lpstr>
      <vt:lpstr>Verlangen</vt:lpstr>
      <vt:lpstr>Symbool</vt:lpstr>
      <vt:lpstr>Symbool</vt:lpstr>
      <vt:lpstr>Symbool</vt:lpstr>
      <vt:lpstr>Symbool</vt:lpstr>
      <vt:lpstr>Symbool</vt:lpstr>
      <vt:lpstr>Symbool: gevaren</vt:lpstr>
      <vt:lpstr>Symbool: een catechetische tip van de paus</vt:lpstr>
      <vt:lpstr>Ontmoeting</vt:lpstr>
      <vt:lpstr>Ontmoeting</vt:lpstr>
      <vt:lpstr>Ontmoeting</vt:lpstr>
      <vt:lpstr>Bedankt voor uw aandacht!</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Anton De Preter</dc:creator>
  <cp:lastModifiedBy>Anton De Preter</cp:lastModifiedBy>
  <cp:revision>39</cp:revision>
  <dcterms:created xsi:type="dcterms:W3CDTF">2023-03-13T08:26:01Z</dcterms:created>
  <dcterms:modified xsi:type="dcterms:W3CDTF">2023-03-13T16:16:58Z</dcterms:modified>
</cp:coreProperties>
</file>