
<file path=[Content_Types].xml><?xml version="1.0" encoding="utf-8"?>
<Types xmlns="http://schemas.openxmlformats.org/package/2006/content-types">
  <Default Extension="png" ContentType="image/png"/>
  <Default Extension="web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60" r:id="rId3"/>
  </p:sldIdLst>
  <p:sldSz cx="10691813" cy="7559675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 userDrawn="1">
          <p15:clr>
            <a:srgbClr val="A4A3A4"/>
          </p15:clr>
        </p15:guide>
        <p15:guide id="2" pos="336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E7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>
        <p:scale>
          <a:sx n="77" d="100"/>
          <a:sy n="77" d="100"/>
        </p:scale>
        <p:origin x="366" y="570"/>
      </p:cViewPr>
      <p:guideLst>
        <p:guide orient="horz" pos="2381"/>
        <p:guide pos="336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1237197"/>
            <a:ext cx="9088041" cy="2631887"/>
          </a:xfrm>
        </p:spPr>
        <p:txBody>
          <a:bodyPr anchor="b"/>
          <a:lstStyle>
            <a:lvl1pPr algn="ctr">
              <a:defRPr sz="6614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5D660-6771-4C79-8CD6-AAD0C3EC16E6}" type="datetimeFigureOut">
              <a:rPr lang="nl-BE" smtClean="0"/>
              <a:t>5/12/2020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D6542-C253-4840-98FE-3D3734F6D349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0539345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5D660-6771-4C79-8CD6-AAD0C3EC16E6}" type="datetimeFigureOut">
              <a:rPr lang="nl-BE" smtClean="0"/>
              <a:t>5/12/2020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D6542-C253-4840-98FE-3D3734F6D349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712611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402483"/>
            <a:ext cx="2305422" cy="640647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402483"/>
            <a:ext cx="6782619" cy="640647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5D660-6771-4C79-8CD6-AAD0C3EC16E6}" type="datetimeFigureOut">
              <a:rPr lang="nl-BE" smtClean="0"/>
              <a:t>5/12/2020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D6542-C253-4840-98FE-3D3734F6D349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3256489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5D660-6771-4C79-8CD6-AAD0C3EC16E6}" type="datetimeFigureOut">
              <a:rPr lang="nl-BE" smtClean="0"/>
              <a:t>5/12/2020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D6542-C253-4840-98FE-3D3734F6D349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1562746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1884671"/>
            <a:ext cx="9221689" cy="314461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5059035"/>
            <a:ext cx="9221689" cy="1653678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/>
                </a:solidFill>
              </a:defRPr>
            </a:lvl1pPr>
            <a:lvl2pPr marL="503972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5D660-6771-4C79-8CD6-AAD0C3EC16E6}" type="datetimeFigureOut">
              <a:rPr lang="nl-BE" smtClean="0"/>
              <a:t>5/12/2020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D6542-C253-4840-98FE-3D3734F6D349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960077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2012414"/>
            <a:ext cx="4544021" cy="4796544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2012414"/>
            <a:ext cx="4544021" cy="4796544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5D660-6771-4C79-8CD6-AAD0C3EC16E6}" type="datetimeFigureOut">
              <a:rPr lang="nl-BE" smtClean="0"/>
              <a:t>5/12/2020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D6542-C253-4840-98FE-3D3734F6D349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143488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402484"/>
            <a:ext cx="9221689" cy="1461188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1853171"/>
            <a:ext cx="4523137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2761381"/>
            <a:ext cx="4523137" cy="4061576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1853171"/>
            <a:ext cx="4545413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2761381"/>
            <a:ext cx="4545413" cy="4061576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5D660-6771-4C79-8CD6-AAD0C3EC16E6}" type="datetimeFigureOut">
              <a:rPr lang="nl-BE" smtClean="0"/>
              <a:t>5/12/2020</a:t>
            </a:fld>
            <a:endParaRPr lang="nl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D6542-C253-4840-98FE-3D3734F6D349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0838753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5D660-6771-4C79-8CD6-AAD0C3EC16E6}" type="datetimeFigureOut">
              <a:rPr lang="nl-BE" smtClean="0"/>
              <a:t>5/12/2020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D6542-C253-4840-98FE-3D3734F6D349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3369733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5D660-6771-4C79-8CD6-AAD0C3EC16E6}" type="datetimeFigureOut">
              <a:rPr lang="nl-BE" smtClean="0"/>
              <a:t>5/12/2020</a:t>
            </a:fld>
            <a:endParaRPr lang="nl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D6542-C253-4840-98FE-3D3734F6D349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7198609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1088455"/>
            <a:ext cx="5412730" cy="5372269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5D660-6771-4C79-8CD6-AAD0C3EC16E6}" type="datetimeFigureOut">
              <a:rPr lang="nl-BE" smtClean="0"/>
              <a:t>5/12/2020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D6542-C253-4840-98FE-3D3734F6D349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0908511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1088455"/>
            <a:ext cx="5412730" cy="5372269"/>
          </a:xfrm>
        </p:spPr>
        <p:txBody>
          <a:bodyPr anchor="t"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5D660-6771-4C79-8CD6-AAD0C3EC16E6}" type="datetimeFigureOut">
              <a:rPr lang="nl-BE" smtClean="0"/>
              <a:t>5/12/2020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D6542-C253-4840-98FE-3D3734F6D349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2825480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F5D660-6771-4C79-8CD6-AAD0C3EC16E6}" type="datetimeFigureOut">
              <a:rPr lang="nl-BE" smtClean="0"/>
              <a:t>5/12/2020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CD6542-C253-4840-98FE-3D3734F6D349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77747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ebp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ebp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18" y="-2989"/>
            <a:ext cx="10691662" cy="7562664"/>
          </a:xfrm>
          <a:prstGeom prst="rect">
            <a:avLst/>
          </a:prstGeom>
        </p:spPr>
      </p:pic>
      <p:sp>
        <p:nvSpPr>
          <p:cNvPr id="5" name="Tekstvak 4"/>
          <p:cNvSpPr txBox="1"/>
          <p:nvPr/>
        </p:nvSpPr>
        <p:spPr>
          <a:xfrm>
            <a:off x="437470" y="206712"/>
            <a:ext cx="4594578" cy="7146252"/>
          </a:xfrm>
          <a:prstGeom prst="rect">
            <a:avLst/>
          </a:prstGeom>
          <a:solidFill>
            <a:srgbClr val="E7E6E6">
              <a:alpha val="50196"/>
            </a:srgbClr>
          </a:solidFill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nl-NL" sz="2400" b="1" dirty="0" smtClean="0">
                <a:solidFill>
                  <a:srgbClr val="C00000"/>
                </a:solidFill>
                <a:effectLst/>
                <a:latin typeface="Rockwell" panose="02060603020205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nl-NL" sz="2400" b="1" baseline="30000" dirty="0" smtClean="0">
                <a:solidFill>
                  <a:srgbClr val="C00000"/>
                </a:solidFill>
                <a:effectLst/>
                <a:latin typeface="Rockwell" panose="02060603020205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nl-NL" sz="2400" b="1" dirty="0" smtClean="0">
                <a:solidFill>
                  <a:srgbClr val="C00000"/>
                </a:solidFill>
                <a:effectLst/>
                <a:latin typeface="Rockwell" panose="02060603020205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zondag van </a:t>
            </a:r>
            <a:r>
              <a:rPr lang="nl-NL" sz="2400" b="1" dirty="0" smtClean="0">
                <a:solidFill>
                  <a:srgbClr val="C00000"/>
                </a:solidFill>
                <a:effectLst/>
                <a:latin typeface="Rockwell" panose="02060603020205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 advent</a:t>
            </a:r>
            <a:r>
              <a:rPr lang="nl-NL" dirty="0" smtClean="0"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nl-BE" sz="1600" dirty="0" smtClean="0">
              <a:effectLst/>
              <a:latin typeface="Book Antiqua" panose="0204060205030503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nl-NL" sz="1400" dirty="0" smtClean="0"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r>
              <a:rPr lang="nl-NL" sz="1400" i="1" dirty="0"/>
              <a:t>Bij de tweede adventskaars staat vandaag </a:t>
            </a:r>
            <a:br>
              <a:rPr lang="nl-NL" sz="1400" i="1" dirty="0"/>
            </a:br>
            <a:r>
              <a:rPr lang="nl-NL" sz="1400" i="1" dirty="0"/>
              <a:t>Johannes de Doper in de schijnwerper.</a:t>
            </a:r>
            <a:endParaRPr lang="nl-BE" sz="1400" i="1" dirty="0"/>
          </a:p>
          <a:p>
            <a:r>
              <a:rPr lang="nl-NL" sz="1400" i="1" dirty="0"/>
              <a:t>Johannes is geboren uit de onmogelijkheid, </a:t>
            </a:r>
            <a:br>
              <a:rPr lang="nl-NL" sz="1400" i="1" dirty="0"/>
            </a:br>
            <a:r>
              <a:rPr lang="nl-NL" sz="1400" i="1" dirty="0"/>
              <a:t>uit de machteloosheid </a:t>
            </a:r>
            <a:br>
              <a:rPr lang="nl-NL" sz="1400" i="1" dirty="0"/>
            </a:br>
            <a:r>
              <a:rPr lang="nl-NL" sz="1400" i="1" dirty="0"/>
              <a:t>en onvruchtbaarheid van mensen.</a:t>
            </a:r>
            <a:endParaRPr lang="nl-BE" sz="1400" i="1" dirty="0"/>
          </a:p>
          <a:p>
            <a:r>
              <a:rPr lang="nl-NL" sz="1400" i="1" dirty="0"/>
              <a:t>Als voor ons mensen alles onmogelijk lijkt te worden, als we machteloos staan tegenover leven en dood, </a:t>
            </a:r>
            <a:br>
              <a:rPr lang="nl-NL" sz="1400" i="1" dirty="0"/>
            </a:br>
            <a:r>
              <a:rPr lang="nl-NL" sz="1400" i="1" dirty="0"/>
              <a:t>als we zonder uitzicht zijn, </a:t>
            </a:r>
            <a:br>
              <a:rPr lang="nl-NL" sz="1400" i="1" dirty="0"/>
            </a:br>
            <a:r>
              <a:rPr lang="nl-NL" sz="1400" i="1" dirty="0"/>
              <a:t>dan is het God die uitzicht en leven brengt.</a:t>
            </a:r>
            <a:endParaRPr lang="nl-BE" sz="1400" i="1" dirty="0"/>
          </a:p>
          <a:p>
            <a:r>
              <a:rPr lang="nl-NL" sz="1400" i="1" dirty="0"/>
              <a:t>Alleen moet er iemand zijn </a:t>
            </a:r>
            <a:br>
              <a:rPr lang="nl-NL" sz="1400" i="1" dirty="0"/>
            </a:br>
            <a:r>
              <a:rPr lang="nl-NL" sz="1400" i="1" dirty="0"/>
              <a:t>om dit uitzicht concreet te maken, </a:t>
            </a:r>
            <a:br>
              <a:rPr lang="nl-NL" sz="1400" i="1" dirty="0"/>
            </a:br>
            <a:r>
              <a:rPr lang="nl-NL" sz="1400" i="1" dirty="0"/>
              <a:t>om tot dit geloof op te wekken : </a:t>
            </a:r>
            <a:br>
              <a:rPr lang="nl-NL" sz="1400" i="1" dirty="0"/>
            </a:br>
            <a:r>
              <a:rPr lang="nl-NL" sz="1400" i="1" dirty="0"/>
              <a:t>een engel zoals </a:t>
            </a:r>
            <a:r>
              <a:rPr lang="nl-NL" sz="1400" i="1" dirty="0" err="1"/>
              <a:t>Gabriël</a:t>
            </a:r>
            <a:r>
              <a:rPr lang="nl-NL" sz="1400" i="1" dirty="0"/>
              <a:t>, </a:t>
            </a:r>
            <a:br>
              <a:rPr lang="nl-NL" sz="1400" i="1" dirty="0"/>
            </a:br>
            <a:r>
              <a:rPr lang="nl-NL" sz="1400" i="1" dirty="0"/>
              <a:t>of een mens zoals jij en ik, </a:t>
            </a:r>
            <a:br>
              <a:rPr lang="nl-NL" sz="1400" i="1" dirty="0"/>
            </a:br>
            <a:r>
              <a:rPr lang="nl-NL" sz="1400" i="1" dirty="0"/>
              <a:t>of een engel van een mens</a:t>
            </a:r>
            <a:r>
              <a:rPr lang="nl-NL" sz="1400" i="1" dirty="0" smtClean="0"/>
              <a:t>…</a:t>
            </a:r>
          </a:p>
          <a:p>
            <a:endParaRPr lang="nl-BE" sz="1400" i="1" dirty="0"/>
          </a:p>
          <a:p>
            <a:r>
              <a:rPr lang="nl-NL" sz="1400" i="1" dirty="0"/>
              <a:t>Johannes verkondigde als een vrij man </a:t>
            </a:r>
            <a:br>
              <a:rPr lang="nl-NL" sz="1400" i="1" dirty="0"/>
            </a:br>
            <a:r>
              <a:rPr lang="nl-NL" sz="1400" i="1" dirty="0"/>
              <a:t>een boodschap:</a:t>
            </a:r>
            <a:endParaRPr lang="nl-BE" sz="1400" i="1" dirty="0"/>
          </a:p>
          <a:p>
            <a:r>
              <a:rPr lang="nl-NL" sz="1400" i="1" dirty="0"/>
              <a:t>niet de bevrijding van Israël, </a:t>
            </a:r>
            <a:br>
              <a:rPr lang="nl-NL" sz="1400" i="1" dirty="0"/>
            </a:br>
            <a:r>
              <a:rPr lang="nl-NL" sz="1400" i="1" dirty="0"/>
              <a:t>maar de bevrijding van het hart,</a:t>
            </a:r>
            <a:endParaRPr lang="nl-BE" sz="1400" i="1" dirty="0"/>
          </a:p>
          <a:p>
            <a:r>
              <a:rPr lang="nl-NL" sz="1400" i="1" dirty="0"/>
              <a:t>een verandering van mentaliteit,</a:t>
            </a:r>
            <a:endParaRPr lang="nl-BE" sz="1400" i="1" dirty="0"/>
          </a:p>
          <a:p>
            <a:r>
              <a:rPr lang="nl-NL" sz="1400" i="1" dirty="0"/>
              <a:t>om innerlijk de weg vrij te maken </a:t>
            </a:r>
            <a:br>
              <a:rPr lang="nl-NL" sz="1400" i="1" dirty="0"/>
            </a:br>
            <a:r>
              <a:rPr lang="nl-NL" sz="1400" i="1" dirty="0"/>
              <a:t>voor de gezondene van God.</a:t>
            </a:r>
            <a:endParaRPr lang="nl-BE" sz="1400" i="1" dirty="0"/>
          </a:p>
          <a:p>
            <a:r>
              <a:rPr lang="nl-NL" sz="1400" i="1" dirty="0" err="1"/>
              <a:t>Dàt</a:t>
            </a:r>
            <a:r>
              <a:rPr lang="nl-NL" sz="1400" i="1" dirty="0"/>
              <a:t> is bekering, </a:t>
            </a:r>
            <a:r>
              <a:rPr lang="nl-NL" sz="1400" i="1" dirty="0" err="1"/>
              <a:t>dàt</a:t>
            </a:r>
            <a:r>
              <a:rPr lang="nl-NL" sz="1400" i="1" dirty="0"/>
              <a:t> is de weg van de Heer bereiden </a:t>
            </a:r>
            <a:br>
              <a:rPr lang="nl-NL" sz="1400" i="1" dirty="0"/>
            </a:br>
            <a:r>
              <a:rPr lang="nl-NL" sz="1400" i="1" dirty="0"/>
              <a:t>en zijn paden recht maken.</a:t>
            </a:r>
            <a:endParaRPr lang="nl-BE" sz="1400" i="1" dirty="0"/>
          </a:p>
          <a:p>
            <a:r>
              <a:rPr lang="nl-NL" sz="1400" i="1" dirty="0"/>
              <a:t>En dat is nodig in alle tijden, ook vandaag.</a:t>
            </a:r>
            <a:endParaRPr lang="nl-BE" sz="1400" i="1" dirty="0"/>
          </a:p>
          <a:p>
            <a:r>
              <a:rPr lang="nl-NL" sz="1400" i="1" dirty="0"/>
              <a:t>Zo komen we bij de kern van zijn boodschap: </a:t>
            </a:r>
            <a:br>
              <a:rPr lang="nl-NL" sz="1400" i="1" dirty="0"/>
            </a:br>
            <a:r>
              <a:rPr lang="nl-NL" sz="1400" i="1" dirty="0"/>
              <a:t>de liefde.</a:t>
            </a:r>
            <a:endParaRPr lang="nl-BE" sz="1400" i="1" dirty="0"/>
          </a:p>
          <a:p>
            <a:r>
              <a:rPr lang="nl-NL" sz="1400" i="1" dirty="0"/>
              <a:t>Dat is het “begin van de goede boodschap”.</a:t>
            </a:r>
            <a:endParaRPr lang="nl-BE" sz="1400" i="1" dirty="0"/>
          </a:p>
          <a:p>
            <a:r>
              <a:rPr lang="nl-NL" sz="1600" dirty="0"/>
              <a:t> </a:t>
            </a:r>
            <a:endParaRPr lang="nl-BE" sz="1600" dirty="0"/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144" b="39420"/>
          <a:stretch/>
        </p:blipFill>
        <p:spPr>
          <a:xfrm rot="5400000">
            <a:off x="3140075" y="1748012"/>
            <a:ext cx="4286250" cy="790223"/>
          </a:xfrm>
          <a:prstGeom prst="rect">
            <a:avLst/>
          </a:prstGeom>
        </p:spPr>
      </p:pic>
      <p:pic>
        <p:nvPicPr>
          <p:cNvPr id="11" name="Afbeelding 10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144" b="39420"/>
          <a:stretch/>
        </p:blipFill>
        <p:spPr>
          <a:xfrm rot="5400000">
            <a:off x="3151363" y="5031234"/>
            <a:ext cx="4286250" cy="790223"/>
          </a:xfrm>
          <a:prstGeom prst="rect">
            <a:avLst/>
          </a:prstGeom>
        </p:spPr>
      </p:pic>
      <p:sp>
        <p:nvSpPr>
          <p:cNvPr id="7" name="Tekstvak 6"/>
          <p:cNvSpPr txBox="1"/>
          <p:nvPr/>
        </p:nvSpPr>
        <p:spPr>
          <a:xfrm>
            <a:off x="5805301" y="206712"/>
            <a:ext cx="4594578" cy="6740307"/>
          </a:xfrm>
          <a:prstGeom prst="rect">
            <a:avLst/>
          </a:prstGeom>
          <a:solidFill>
            <a:srgbClr val="E7E6E6">
              <a:alpha val="50196"/>
            </a:srgbClr>
          </a:solidFill>
        </p:spPr>
        <p:txBody>
          <a:bodyPr wrap="square" rtlCol="0">
            <a:spAutoFit/>
          </a:bodyPr>
          <a:lstStyle/>
          <a:p>
            <a:r>
              <a:rPr lang="nl-NL" sz="2400" b="1" dirty="0">
                <a:solidFill>
                  <a:srgbClr val="C00000"/>
                </a:solidFill>
                <a:latin typeface="Rockwell" panose="02060603020205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Evangelie </a:t>
            </a:r>
            <a:r>
              <a:rPr lang="nl-NL" dirty="0">
                <a:latin typeface="Rockwell" panose="02060603020205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(Marcus 1, 1-8)</a:t>
            </a:r>
            <a:endParaRPr lang="nl-BE" dirty="0">
              <a:latin typeface="Rockwell" panose="020606030202050204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nl-NL" sz="1600" dirty="0"/>
              <a:t> </a:t>
            </a:r>
            <a:endParaRPr lang="nl-BE" sz="1600" dirty="0"/>
          </a:p>
          <a:p>
            <a:r>
              <a:rPr lang="nl-NL" sz="1400" i="1" dirty="0"/>
              <a:t>Begin van de goede boodschap van Jezus Christus, Zoon van God.  Zoals geschreven staat bij de profeet Jesaja :</a:t>
            </a:r>
            <a:endParaRPr lang="nl-BE" sz="1400" dirty="0"/>
          </a:p>
          <a:p>
            <a:r>
              <a:rPr lang="nl-NL" sz="1400" i="1" dirty="0"/>
              <a:t>“Zie, Ik zend mijn bode voor u uit, om uw weg te banen; </a:t>
            </a:r>
            <a:br>
              <a:rPr lang="nl-NL" sz="1400" i="1" dirty="0"/>
            </a:br>
            <a:r>
              <a:rPr lang="nl-NL" sz="1400" i="1" dirty="0"/>
              <a:t>een stem roept in de woestijn : </a:t>
            </a:r>
            <a:br>
              <a:rPr lang="nl-NL" sz="1400" i="1" dirty="0"/>
            </a:br>
            <a:r>
              <a:rPr lang="nl-NL" sz="1400" i="1" dirty="0"/>
              <a:t>Bereid de weg van de Heer, maak zijn paden recht.”</a:t>
            </a:r>
            <a:endParaRPr lang="nl-BE" sz="1400" dirty="0"/>
          </a:p>
          <a:p>
            <a:r>
              <a:rPr lang="nl-NL" sz="1400" i="1" dirty="0"/>
              <a:t>zo trad Johannes op.  </a:t>
            </a:r>
            <a:br>
              <a:rPr lang="nl-NL" sz="1400" i="1" dirty="0"/>
            </a:br>
            <a:r>
              <a:rPr lang="nl-NL" sz="1400" i="1" dirty="0"/>
              <a:t>Hij doopte in de woestijn, </a:t>
            </a:r>
            <a:br>
              <a:rPr lang="nl-NL" sz="1400" i="1" dirty="0"/>
            </a:br>
            <a:r>
              <a:rPr lang="nl-NL" sz="1400" i="1" dirty="0"/>
              <a:t>en verkondigde een doop van bekering </a:t>
            </a:r>
            <a:br>
              <a:rPr lang="nl-NL" sz="1400" i="1" dirty="0"/>
            </a:br>
            <a:r>
              <a:rPr lang="nl-NL" sz="1400" i="1" dirty="0"/>
              <a:t>tot vergeving van zonden.  </a:t>
            </a:r>
            <a:br>
              <a:rPr lang="nl-NL" sz="1400" i="1" dirty="0"/>
            </a:br>
            <a:r>
              <a:rPr lang="nl-NL" sz="1400" i="1" dirty="0"/>
              <a:t>Heel Judea en alle inwoners van Jeruzalem </a:t>
            </a:r>
            <a:br>
              <a:rPr lang="nl-NL" sz="1400" i="1" dirty="0"/>
            </a:br>
            <a:r>
              <a:rPr lang="nl-NL" sz="1400" i="1" dirty="0"/>
              <a:t>liepen naar hem uit.  </a:t>
            </a:r>
            <a:br>
              <a:rPr lang="nl-NL" sz="1400" i="1" dirty="0"/>
            </a:br>
            <a:r>
              <a:rPr lang="nl-NL" sz="1400" i="1" dirty="0"/>
              <a:t>Ze lieten zich door hem dopen in de rivier de Jordaan, </a:t>
            </a:r>
            <a:br>
              <a:rPr lang="nl-NL" sz="1400" i="1" dirty="0"/>
            </a:br>
            <a:r>
              <a:rPr lang="nl-NL" sz="1400" i="1" dirty="0"/>
              <a:t>en bekenden openlijk hun zonden.  </a:t>
            </a:r>
            <a:br>
              <a:rPr lang="nl-NL" sz="1400" i="1" dirty="0"/>
            </a:br>
            <a:r>
              <a:rPr lang="nl-NL" sz="1400" i="1" dirty="0"/>
              <a:t>Johannes ging gekleed in kameelhaar </a:t>
            </a:r>
            <a:br>
              <a:rPr lang="nl-NL" sz="1400" i="1" dirty="0"/>
            </a:br>
            <a:r>
              <a:rPr lang="nl-NL" sz="1400" i="1" dirty="0"/>
              <a:t>en had een leren gordel om zijn midden, </a:t>
            </a:r>
            <a:br>
              <a:rPr lang="nl-NL" sz="1400" i="1" dirty="0"/>
            </a:br>
            <a:r>
              <a:rPr lang="nl-NL" sz="1400" i="1" dirty="0"/>
              <a:t>en hij leefde van sprinkhanen en wilde honing.  </a:t>
            </a:r>
            <a:br>
              <a:rPr lang="nl-NL" sz="1400" i="1" dirty="0"/>
            </a:br>
            <a:r>
              <a:rPr lang="nl-NL" sz="1400" i="1" dirty="0"/>
              <a:t>Hij kondigde aan : </a:t>
            </a:r>
            <a:br>
              <a:rPr lang="nl-NL" sz="1400" i="1" dirty="0"/>
            </a:br>
            <a:r>
              <a:rPr lang="nl-NL" sz="1400" i="1" dirty="0"/>
              <a:t>“Na mij komt iemand die krachtiger is dan ik; </a:t>
            </a:r>
            <a:br>
              <a:rPr lang="nl-NL" sz="1400" i="1" dirty="0"/>
            </a:br>
            <a:r>
              <a:rPr lang="nl-NL" sz="1400" i="1" dirty="0"/>
              <a:t>ik ben te min om mij te bukken </a:t>
            </a:r>
            <a:br>
              <a:rPr lang="nl-NL" sz="1400" i="1" dirty="0"/>
            </a:br>
            <a:r>
              <a:rPr lang="nl-NL" sz="1400" i="1" dirty="0"/>
              <a:t>en de riem van zijn sandalen los te maken.  </a:t>
            </a:r>
            <a:br>
              <a:rPr lang="nl-NL" sz="1400" i="1" dirty="0"/>
            </a:br>
            <a:r>
              <a:rPr lang="nl-NL" sz="1400" i="1" dirty="0"/>
              <a:t>Ik heb u gedoopt met water, </a:t>
            </a:r>
            <a:br>
              <a:rPr lang="nl-NL" sz="1400" i="1" dirty="0"/>
            </a:br>
            <a:r>
              <a:rPr lang="nl-NL" sz="1400" i="1" dirty="0"/>
              <a:t>maar Hij zal u dopen in heilige Geest</a:t>
            </a:r>
            <a:r>
              <a:rPr lang="nl-NL" sz="1400" i="1" dirty="0" smtClean="0"/>
              <a:t>.”</a:t>
            </a:r>
          </a:p>
          <a:p>
            <a:endParaRPr lang="nl-NL" sz="1400" i="1" dirty="0"/>
          </a:p>
          <a:p>
            <a:r>
              <a:rPr lang="nl-NL" sz="1400" i="1" dirty="0"/>
              <a:t>De Jordaan is een rivier </a:t>
            </a:r>
            <a:br>
              <a:rPr lang="nl-NL" sz="1400" i="1" dirty="0"/>
            </a:br>
            <a:r>
              <a:rPr lang="nl-NL" sz="1400" i="1" dirty="0"/>
              <a:t>op de grens van het beloofde land,</a:t>
            </a:r>
            <a:endParaRPr lang="nl-BE" sz="1400" i="1" dirty="0"/>
          </a:p>
          <a:p>
            <a:r>
              <a:rPr lang="nl-NL" sz="1400" i="1" dirty="0"/>
              <a:t>tussen de woestijn en het land van melk en honing.</a:t>
            </a:r>
            <a:endParaRPr lang="nl-BE" sz="1400" i="1" dirty="0"/>
          </a:p>
          <a:p>
            <a:r>
              <a:rPr lang="nl-NL" sz="1400" i="1" dirty="0"/>
              <a:t>En midden in die rivier staat Johannes de Doper,</a:t>
            </a:r>
            <a:endParaRPr lang="nl-BE" sz="1400" i="1" dirty="0"/>
          </a:p>
          <a:p>
            <a:r>
              <a:rPr lang="nl-NL" sz="1400" i="1" dirty="0"/>
              <a:t>als een baken</a:t>
            </a:r>
            <a:r>
              <a:rPr lang="nl-NL" sz="1400" i="1" dirty="0" smtClean="0"/>
              <a:t>.</a:t>
            </a:r>
            <a:endParaRPr lang="nl-BE" sz="1400" i="1" dirty="0"/>
          </a:p>
        </p:txBody>
      </p:sp>
    </p:spTree>
    <p:extLst>
      <p:ext uri="{BB962C8B-B14F-4D97-AF65-F5344CB8AC3E}">
        <p14:creationId xmlns:p14="http://schemas.microsoft.com/office/powerpoint/2010/main" val="32857357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18" y="-2989"/>
            <a:ext cx="10691662" cy="7549882"/>
          </a:xfrm>
          <a:prstGeom prst="rect">
            <a:avLst/>
          </a:prstGeom>
        </p:spPr>
      </p:pic>
      <p:sp>
        <p:nvSpPr>
          <p:cNvPr id="7" name="Rechthoek 6"/>
          <p:cNvSpPr/>
          <p:nvPr/>
        </p:nvSpPr>
        <p:spPr>
          <a:xfrm>
            <a:off x="498198" y="524738"/>
            <a:ext cx="4233336" cy="3570208"/>
          </a:xfrm>
          <a:prstGeom prst="rect">
            <a:avLst/>
          </a:prstGeom>
          <a:solidFill>
            <a:schemeClr val="bg2">
              <a:alpha val="50196"/>
            </a:schemeClr>
          </a:solidFill>
        </p:spPr>
        <p:txBody>
          <a:bodyPr wrap="square">
            <a:spAutoFit/>
          </a:bodyPr>
          <a:lstStyle/>
          <a:p>
            <a:r>
              <a:rPr lang="nl-NL" sz="1400" i="1" dirty="0"/>
              <a:t>Hij probeert mensen te overhalen over te steken,</a:t>
            </a:r>
            <a:endParaRPr lang="nl-BE" sz="1400" i="1" dirty="0"/>
          </a:p>
          <a:p>
            <a:r>
              <a:rPr lang="nl-NL" sz="1400" i="1" dirty="0"/>
              <a:t>door de Jordaan heen, naar het beloofde land,</a:t>
            </a:r>
            <a:endParaRPr lang="nl-BE" sz="1400" i="1" dirty="0"/>
          </a:p>
          <a:p>
            <a:r>
              <a:rPr lang="nl-NL" sz="1400" i="1" dirty="0"/>
              <a:t>om van dat gedroomde Rijk van God</a:t>
            </a:r>
            <a:endParaRPr lang="nl-BE" sz="1400" i="1" dirty="0"/>
          </a:p>
          <a:p>
            <a:r>
              <a:rPr lang="nl-NL" sz="1400" i="1" dirty="0"/>
              <a:t>echt werk te maken.</a:t>
            </a:r>
            <a:endParaRPr lang="nl-BE" sz="1400" i="1" dirty="0"/>
          </a:p>
          <a:p>
            <a:r>
              <a:rPr lang="nl-NL" sz="1400" i="1" dirty="0"/>
              <a:t>Er is veel angst en aarzeling daar bij de Jordaan,</a:t>
            </a:r>
            <a:endParaRPr lang="nl-BE" sz="1400" i="1" dirty="0"/>
          </a:p>
          <a:p>
            <a:r>
              <a:rPr lang="nl-NL" sz="1400" i="1" dirty="0"/>
              <a:t>want wie wil oversteken maakt belangrijke keuzes…</a:t>
            </a:r>
            <a:endParaRPr lang="nl-BE" sz="1400" i="1" dirty="0"/>
          </a:p>
          <a:p>
            <a:r>
              <a:rPr lang="nl-NL" sz="1400" i="1" dirty="0"/>
              <a:t> </a:t>
            </a:r>
            <a:endParaRPr lang="nl-BE" sz="1400" i="1" dirty="0"/>
          </a:p>
          <a:p>
            <a:r>
              <a:rPr lang="nl-NL" sz="1400" i="1" dirty="0"/>
              <a:t>In de advent staan ook wij bij Johannes in de Jordaan.</a:t>
            </a:r>
            <a:endParaRPr lang="nl-BE" sz="1400" i="1" dirty="0"/>
          </a:p>
          <a:p>
            <a:r>
              <a:rPr lang="nl-NL" sz="1400" i="1" dirty="0"/>
              <a:t>Hij probeert ook ons te overhalen</a:t>
            </a:r>
            <a:endParaRPr lang="nl-BE" sz="1400" i="1" dirty="0"/>
          </a:p>
          <a:p>
            <a:r>
              <a:rPr lang="nl-NL" sz="1400" i="1" dirty="0"/>
              <a:t>het beloofde land binnen te trekken,</a:t>
            </a:r>
            <a:endParaRPr lang="nl-BE" sz="1400" i="1" dirty="0"/>
          </a:p>
          <a:p>
            <a:r>
              <a:rPr lang="nl-NL" sz="1400" i="1" dirty="0"/>
              <a:t>over te stappen van droom naar daad.</a:t>
            </a:r>
            <a:endParaRPr lang="nl-BE" sz="1400" i="1" dirty="0"/>
          </a:p>
          <a:p>
            <a:r>
              <a:rPr lang="nl-NL" sz="1400" i="1" dirty="0"/>
              <a:t>Trek je mee om het geluk te vinden</a:t>
            </a:r>
            <a:endParaRPr lang="nl-BE" sz="1400" i="1" dirty="0"/>
          </a:p>
          <a:p>
            <a:r>
              <a:rPr lang="nl-NL" sz="1400" i="1" dirty="0"/>
              <a:t>van een leven in rechtvaardigheid en liefde ?</a:t>
            </a:r>
            <a:endParaRPr lang="nl-BE" sz="1400" i="1" dirty="0"/>
          </a:p>
          <a:p>
            <a:r>
              <a:rPr lang="nl-NL" sz="1400" i="1" dirty="0"/>
              <a:t> </a:t>
            </a:r>
            <a:endParaRPr lang="nl-BE" sz="1400" i="1" dirty="0"/>
          </a:p>
          <a:p>
            <a:r>
              <a:rPr lang="nl-NL" sz="1400" i="1" dirty="0"/>
              <a:t>De tweede adventskaars zal ons hierbij helpen</a:t>
            </a:r>
            <a:r>
              <a:rPr lang="nl-NL" sz="1400" i="1" dirty="0" smtClean="0"/>
              <a:t>.</a:t>
            </a:r>
            <a:endParaRPr lang="nl-NL" sz="2400" b="1" dirty="0" smtClean="0">
              <a:solidFill>
                <a:srgbClr val="C00000"/>
              </a:solidFill>
              <a:latin typeface="Rockwell" panose="020606030202050204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nl-NL" sz="1600" dirty="0"/>
              <a:t> </a:t>
            </a:r>
            <a:endParaRPr lang="nl-BE" sz="1600" dirty="0"/>
          </a:p>
        </p:txBody>
      </p:sp>
      <p:pic>
        <p:nvPicPr>
          <p:cNvPr id="8" name="Afbeelding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144" b="39420"/>
          <a:stretch/>
        </p:blipFill>
        <p:spPr>
          <a:xfrm rot="5400000">
            <a:off x="3140075" y="1748012"/>
            <a:ext cx="4286250" cy="790223"/>
          </a:xfrm>
          <a:prstGeom prst="rect">
            <a:avLst/>
          </a:prstGeom>
        </p:spPr>
      </p:pic>
      <p:pic>
        <p:nvPicPr>
          <p:cNvPr id="14" name="Afbeelding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5511452"/>
            <a:ext cx="5370958" cy="2035441"/>
          </a:xfrm>
          <a:prstGeom prst="rect">
            <a:avLst/>
          </a:prstGeom>
        </p:spPr>
      </p:pic>
      <p:pic>
        <p:nvPicPr>
          <p:cNvPr id="12" name="Afbeelding 1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144" b="39420"/>
          <a:stretch/>
        </p:blipFill>
        <p:spPr>
          <a:xfrm rot="5400000">
            <a:off x="3151363" y="5031234"/>
            <a:ext cx="4286250" cy="790223"/>
          </a:xfrm>
          <a:prstGeom prst="rect">
            <a:avLst/>
          </a:prstGeom>
        </p:spPr>
      </p:pic>
      <p:sp>
        <p:nvSpPr>
          <p:cNvPr id="10" name="Rechthoek 9"/>
          <p:cNvSpPr/>
          <p:nvPr/>
        </p:nvSpPr>
        <p:spPr>
          <a:xfrm>
            <a:off x="6372759" y="311113"/>
            <a:ext cx="3635025" cy="6709529"/>
          </a:xfrm>
          <a:prstGeom prst="rect">
            <a:avLst/>
          </a:prstGeom>
          <a:solidFill>
            <a:schemeClr val="bg2">
              <a:alpha val="50196"/>
            </a:schemeClr>
          </a:solidFill>
        </p:spPr>
        <p:txBody>
          <a:bodyPr wrap="square">
            <a:spAutoFit/>
          </a:bodyPr>
          <a:lstStyle/>
          <a:p>
            <a:r>
              <a:rPr lang="nl-NL" sz="2400" b="1" dirty="0" smtClean="0">
                <a:solidFill>
                  <a:srgbClr val="C00000"/>
                </a:solidFill>
                <a:latin typeface="Rockwell" panose="02060603020205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Tenslotte</a:t>
            </a:r>
          </a:p>
          <a:p>
            <a:r>
              <a:rPr lang="nl-BE" sz="1400" b="1" dirty="0"/>
              <a:t>Bezinning </a:t>
            </a:r>
            <a:endParaRPr lang="nl-BE" sz="1400" dirty="0"/>
          </a:p>
          <a:p>
            <a:r>
              <a:rPr lang="nl-BE" sz="1400" b="1" dirty="0"/>
              <a:t> </a:t>
            </a:r>
            <a:endParaRPr lang="nl-BE" sz="1400" dirty="0"/>
          </a:p>
          <a:p>
            <a:r>
              <a:rPr lang="nl-NL" sz="1400" dirty="0"/>
              <a:t>Ik verwacht </a:t>
            </a:r>
            <a:endParaRPr lang="nl-BE" sz="1400" dirty="0"/>
          </a:p>
          <a:p>
            <a:r>
              <a:rPr lang="nl-NL" sz="1400" dirty="0"/>
              <a:t>dat er in deze wereld</a:t>
            </a:r>
            <a:endParaRPr lang="nl-BE" sz="1400" dirty="0"/>
          </a:p>
          <a:p>
            <a:r>
              <a:rPr lang="nl-NL" sz="1400" dirty="0"/>
              <a:t>overal mensen zijn </a:t>
            </a:r>
            <a:endParaRPr lang="nl-BE" sz="1400" dirty="0"/>
          </a:p>
          <a:p>
            <a:r>
              <a:rPr lang="nl-NL" sz="1400" dirty="0"/>
              <a:t>die geen vrede nemen</a:t>
            </a:r>
            <a:endParaRPr lang="nl-BE" sz="1400" dirty="0"/>
          </a:p>
          <a:p>
            <a:r>
              <a:rPr lang="nl-NL" sz="1400" dirty="0"/>
              <a:t>met ‘ieder voor zich’.</a:t>
            </a:r>
            <a:endParaRPr lang="nl-BE" sz="1400" dirty="0"/>
          </a:p>
          <a:p>
            <a:r>
              <a:rPr lang="nl-NL" sz="1400" dirty="0"/>
              <a:t> </a:t>
            </a:r>
            <a:endParaRPr lang="nl-BE" sz="1400" dirty="0"/>
          </a:p>
          <a:p>
            <a:r>
              <a:rPr lang="nl-NL" sz="1400" dirty="0"/>
              <a:t>Ik verwacht </a:t>
            </a:r>
            <a:endParaRPr lang="nl-BE" sz="1400" dirty="0"/>
          </a:p>
          <a:p>
            <a:r>
              <a:rPr lang="nl-NL" sz="1400" dirty="0"/>
              <a:t>dat ze onvermoeibaar, met blote handen</a:t>
            </a:r>
            <a:endParaRPr lang="nl-BE" sz="1400" dirty="0"/>
          </a:p>
          <a:p>
            <a:r>
              <a:rPr lang="nl-NL" sz="1400" dirty="0"/>
              <a:t>het gevecht aangaan tegen </a:t>
            </a:r>
            <a:endParaRPr lang="nl-BE" sz="1400" dirty="0"/>
          </a:p>
          <a:p>
            <a:r>
              <a:rPr lang="nl-NL" sz="1400" dirty="0"/>
              <a:t>het genadeloze van de onverschilligheid.</a:t>
            </a:r>
            <a:endParaRPr lang="nl-BE" sz="1400" dirty="0"/>
          </a:p>
          <a:p>
            <a:r>
              <a:rPr lang="nl-NL" sz="1400" dirty="0"/>
              <a:t> </a:t>
            </a:r>
            <a:endParaRPr lang="nl-BE" sz="1400" dirty="0"/>
          </a:p>
          <a:p>
            <a:r>
              <a:rPr lang="nl-NL" sz="1400" dirty="0"/>
              <a:t>Ik verwacht </a:t>
            </a:r>
            <a:endParaRPr lang="nl-BE" sz="1400" dirty="0"/>
          </a:p>
          <a:p>
            <a:r>
              <a:rPr lang="nl-NL" sz="1400" dirty="0"/>
              <a:t>dat ze stromen van mededogen </a:t>
            </a:r>
            <a:endParaRPr lang="nl-BE" sz="1400" dirty="0"/>
          </a:p>
          <a:p>
            <a:r>
              <a:rPr lang="nl-NL" sz="1400" dirty="0"/>
              <a:t>in beweging brengen</a:t>
            </a:r>
            <a:r>
              <a:rPr lang="nl-NL" sz="1400" dirty="0" smtClean="0"/>
              <a:t>.</a:t>
            </a:r>
          </a:p>
          <a:p>
            <a:endParaRPr lang="nl-NL" sz="1400" dirty="0" smtClean="0"/>
          </a:p>
          <a:p>
            <a:r>
              <a:rPr lang="nl-NL" sz="1400" dirty="0"/>
              <a:t>Ik verwacht</a:t>
            </a:r>
            <a:endParaRPr lang="nl-BE" sz="1400" dirty="0"/>
          </a:p>
          <a:p>
            <a:r>
              <a:rPr lang="nl-NL" sz="1400" dirty="0"/>
              <a:t>dat zij, betrokken en begeesterd, </a:t>
            </a:r>
            <a:endParaRPr lang="nl-BE" sz="1400" dirty="0"/>
          </a:p>
          <a:p>
            <a:r>
              <a:rPr lang="nl-NL" sz="1400" dirty="0"/>
              <a:t>de godsverwachting </a:t>
            </a:r>
            <a:endParaRPr lang="nl-BE" sz="1400" dirty="0"/>
          </a:p>
          <a:p>
            <a:r>
              <a:rPr lang="nl-NL" sz="1400" dirty="0"/>
              <a:t>van machtelozen beantwoorden. </a:t>
            </a:r>
            <a:endParaRPr lang="nl-BE" sz="1400" dirty="0"/>
          </a:p>
          <a:p>
            <a:r>
              <a:rPr lang="nl-NL" sz="1400" dirty="0"/>
              <a:t> </a:t>
            </a:r>
            <a:endParaRPr lang="nl-BE" sz="1400" dirty="0"/>
          </a:p>
          <a:p>
            <a:r>
              <a:rPr lang="nl-NL" sz="1400" dirty="0"/>
              <a:t>Ik verwacht dat wij dat zijn </a:t>
            </a:r>
            <a:endParaRPr lang="nl-BE" sz="1400" dirty="0"/>
          </a:p>
          <a:p>
            <a:r>
              <a:rPr lang="nl-NL" sz="1400" dirty="0"/>
              <a:t>die zo’n kracht ontbinden.</a:t>
            </a:r>
            <a:endParaRPr lang="nl-BE" sz="1400" dirty="0"/>
          </a:p>
          <a:p>
            <a:r>
              <a:rPr lang="nl-NL" sz="1400" dirty="0"/>
              <a:t>Lichtmensen, </a:t>
            </a:r>
            <a:endParaRPr lang="nl-BE" sz="1400" dirty="0"/>
          </a:p>
          <a:p>
            <a:r>
              <a:rPr lang="nl-NL" sz="1400" dirty="0"/>
              <a:t>staande, niet verborgen</a:t>
            </a:r>
            <a:endParaRPr lang="nl-BE" sz="1400" dirty="0"/>
          </a:p>
          <a:p>
            <a:r>
              <a:rPr lang="nl-NL" sz="1400" dirty="0"/>
              <a:t>in de schemering van deze tijd.				</a:t>
            </a:r>
            <a:endParaRPr lang="nl-BE" sz="1400" dirty="0"/>
          </a:p>
          <a:p>
            <a:r>
              <a:rPr lang="nl-NL" sz="1400" i="1" dirty="0"/>
              <a:t>Kris </a:t>
            </a:r>
            <a:r>
              <a:rPr lang="nl-NL" sz="1400" i="1" dirty="0" err="1" smtClean="0"/>
              <a:t>Gelaude</a:t>
            </a:r>
            <a:r>
              <a:rPr lang="nl-NL" sz="1400" dirty="0"/>
              <a:t> </a:t>
            </a:r>
            <a:endParaRPr lang="nl-BE" sz="1400" dirty="0"/>
          </a:p>
        </p:txBody>
      </p:sp>
    </p:spTree>
    <p:extLst>
      <p:ext uri="{BB962C8B-B14F-4D97-AF65-F5344CB8AC3E}">
        <p14:creationId xmlns:p14="http://schemas.microsoft.com/office/powerpoint/2010/main" val="2153829085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th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them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th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604</TotalTime>
  <Words>64</Words>
  <Application>Microsoft Office PowerPoint</Application>
  <PresentationFormat>Aangepast</PresentationFormat>
  <Paragraphs>71</Paragraphs>
  <Slides>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6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9" baseType="lpstr">
      <vt:lpstr>Arial</vt:lpstr>
      <vt:lpstr>Book Antiqua</vt:lpstr>
      <vt:lpstr>Calibri</vt:lpstr>
      <vt:lpstr>Calibri Light</vt:lpstr>
      <vt:lpstr>Rockwell</vt:lpstr>
      <vt:lpstr>Times New Roman</vt:lpstr>
      <vt:lpstr>Kantoorthema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ilse de wolf</dc:creator>
  <cp:lastModifiedBy>ilse de wolf</cp:lastModifiedBy>
  <cp:revision>17</cp:revision>
  <dcterms:created xsi:type="dcterms:W3CDTF">2020-11-24T17:45:51Z</dcterms:created>
  <dcterms:modified xsi:type="dcterms:W3CDTF">2020-12-05T08:20:18Z</dcterms:modified>
</cp:coreProperties>
</file>