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0691813" cy="7559675"/>
  <p:notesSz cx="6888163" cy="100187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" userDrawn="1">
          <p15:clr>
            <a:srgbClr val="A4A3A4"/>
          </p15:clr>
        </p15:guide>
        <p15:guide id="2" pos="4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5B2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373" y="43"/>
      </p:cViewPr>
      <p:guideLst>
        <p:guide orient="horz" pos="158"/>
        <p:guide pos="4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720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08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707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86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606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103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909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29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507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703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748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F9DA-DF9E-4AA8-A0EF-FC3C366B275D}" type="datetimeFigureOut">
              <a:rPr lang="nl-BE" smtClean="0"/>
              <a:t>25/03/2022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C94F-54C7-4DFF-819E-29AC88A5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7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colourful abstract Pain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r="92313"/>
          <a:stretch/>
        </p:blipFill>
        <p:spPr bwMode="auto">
          <a:xfrm rot="5400000" flipH="1">
            <a:off x="5421332" y="5297717"/>
            <a:ext cx="204125" cy="37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3560614" y="-71919"/>
            <a:ext cx="3564000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/>
          <p:cNvSpPr/>
          <p:nvPr/>
        </p:nvSpPr>
        <p:spPr>
          <a:xfrm>
            <a:off x="36992" y="120601"/>
            <a:ext cx="3396200" cy="637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Gisha"/>
              </a:rPr>
              <a:t>PAASZATERDAG</a:t>
            </a:r>
            <a:endParaRPr lang="nl-BE" sz="1200" b="1" dirty="0">
              <a:solidFill>
                <a:schemeClr val="accent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‘Wees niet bang. U zoekt Jezus, de man uit Nazareth die gekruisigd is. </a:t>
            </a:r>
            <a:b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</a:b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Hij is tot leven gewekt.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Hij is niet hier’. 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Marcus 16.6. 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 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Zijn Geest breekt door,</a:t>
            </a:r>
            <a:b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</a:b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onstuitbaar,</a:t>
            </a:r>
            <a:b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</a:b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door geen grafsteen meer</a:t>
            </a:r>
            <a:b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</a:br>
            <a:r>
              <a:rPr lang="nl-BE" sz="140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tegen te houden.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Gisha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b="1" dirty="0">
              <a:latin typeface="Calibri Light" panose="020F0302020204030204" pitchFamily="34" charset="0"/>
              <a:ea typeface="Calibri" panose="020F0502020204030204" pitchFamily="34" charset="0"/>
              <a:cs typeface="Gisha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b="1" dirty="0">
              <a:latin typeface="Calibri Light" panose="020F0302020204030204" pitchFamily="34" charset="0"/>
              <a:ea typeface="Calibri" panose="020F0502020204030204" pitchFamily="34" charset="0"/>
              <a:cs typeface="Gisha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600" b="1" dirty="0">
              <a:latin typeface="Calibri Light" panose="020F0302020204030204" pitchFamily="34" charset="0"/>
              <a:ea typeface="Calibri" panose="020F0502020204030204" pitchFamily="34" charset="0"/>
              <a:cs typeface="Gisha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b="1" dirty="0">
                <a:solidFill>
                  <a:schemeClr val="accent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Zaterdag 16 april</a:t>
            </a:r>
            <a:endParaRPr lang="nl-BE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indent="-895350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20.30 uur  Wemmel, St.-</a:t>
            </a:r>
            <a:r>
              <a:rPr lang="nl-BE" sz="1400" dirty="0"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 Servaas </a:t>
            </a: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(Paaswake), </a:t>
            </a:r>
          </a:p>
          <a:p>
            <a:pPr marL="895350" indent="-895350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20.30 uur  Wemmel, St. - </a:t>
            </a:r>
            <a:r>
              <a:rPr lang="nl-BE" sz="14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Engelbertus</a:t>
            </a:r>
            <a:r>
              <a:rPr lang="nl-BE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(Paaswake Nl, FR)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3574833" y="141150"/>
            <a:ext cx="3572645" cy="655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accent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PASEN</a:t>
            </a:r>
            <a:endParaRPr lang="nl-BE" sz="28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l-BE" sz="1400" dirty="0">
              <a:latin typeface="+mj-lt"/>
            </a:endParaRPr>
          </a:p>
          <a:p>
            <a:pPr algn="ctr"/>
            <a:r>
              <a:rPr lang="nl-BE" sz="1400" dirty="0">
                <a:latin typeface="+mj-lt"/>
              </a:rPr>
              <a:t>Je ogen laten openen </a:t>
            </a:r>
          </a:p>
          <a:p>
            <a:pPr algn="ctr"/>
            <a:r>
              <a:rPr lang="nl-BE" sz="1400" dirty="0">
                <a:latin typeface="+mj-lt"/>
              </a:rPr>
              <a:t>voor de kracht van het leven </a:t>
            </a:r>
          </a:p>
          <a:p>
            <a:pPr algn="ctr"/>
            <a:r>
              <a:rPr lang="nl-BE" sz="1400" dirty="0">
                <a:latin typeface="+mj-lt"/>
              </a:rPr>
              <a:t>dat uit de harde dode grond </a:t>
            </a:r>
          </a:p>
          <a:p>
            <a:pPr algn="ctr"/>
            <a:r>
              <a:rPr lang="nl-BE" sz="1400" dirty="0">
                <a:latin typeface="+mj-lt"/>
              </a:rPr>
              <a:t>de lente laat opschieten. 	</a:t>
            </a:r>
          </a:p>
          <a:p>
            <a:pPr algn="ctr"/>
            <a:r>
              <a:rPr lang="nl-BE" sz="1400" dirty="0">
                <a:latin typeface="+mj-lt"/>
              </a:rPr>
              <a:t> </a:t>
            </a:r>
          </a:p>
          <a:p>
            <a:pPr algn="ctr"/>
            <a:r>
              <a:rPr lang="nl-BE" sz="1400" dirty="0">
                <a:latin typeface="+mj-lt"/>
              </a:rPr>
              <a:t>Je op sleeptouw laten nemen</a:t>
            </a:r>
          </a:p>
          <a:p>
            <a:pPr algn="ctr"/>
            <a:r>
              <a:rPr lang="nl-BE" sz="1400" dirty="0">
                <a:latin typeface="+mj-lt"/>
              </a:rPr>
              <a:t>door mensen die tegen beter weten in</a:t>
            </a:r>
          </a:p>
          <a:p>
            <a:pPr algn="ctr"/>
            <a:r>
              <a:rPr lang="nl-BE" sz="1400" dirty="0">
                <a:latin typeface="+mj-lt"/>
              </a:rPr>
              <a:t>hoopvol uitkijken naar licht.</a:t>
            </a:r>
          </a:p>
          <a:p>
            <a:pPr algn="ctr"/>
            <a:r>
              <a:rPr lang="nl-BE" sz="1400" dirty="0">
                <a:latin typeface="+mj-lt"/>
              </a:rPr>
              <a:t> </a:t>
            </a:r>
          </a:p>
          <a:p>
            <a:pPr algn="ctr"/>
            <a:r>
              <a:rPr lang="nl-BE" sz="1400" dirty="0">
                <a:latin typeface="+mj-lt"/>
              </a:rPr>
              <a:t>Je vervuld weten van Gods liefde </a:t>
            </a:r>
          </a:p>
          <a:p>
            <a:pPr algn="ctr"/>
            <a:r>
              <a:rPr lang="nl-BE" sz="1400" dirty="0">
                <a:latin typeface="+mj-lt"/>
              </a:rPr>
              <a:t>die je voorbij dood en graf wil laten delen</a:t>
            </a:r>
          </a:p>
          <a:p>
            <a:pPr algn="ctr"/>
            <a:r>
              <a:rPr lang="nl-BE" sz="1400" dirty="0">
                <a:latin typeface="+mj-lt"/>
              </a:rPr>
              <a:t>in zijn heerlijkheid. </a:t>
            </a:r>
          </a:p>
          <a:p>
            <a:pPr algn="ctr"/>
            <a:r>
              <a:rPr lang="nl-BE" sz="1400" dirty="0">
                <a:latin typeface="+mj-lt"/>
              </a:rPr>
              <a:t> </a:t>
            </a:r>
          </a:p>
          <a:p>
            <a:pPr algn="ctr"/>
            <a:r>
              <a:rPr lang="nl-BE" sz="1400" dirty="0">
                <a:latin typeface="+mj-lt"/>
              </a:rPr>
              <a:t>Richt je dan op om begeesterd en vreugdevol Jezus als de verrezen Heer </a:t>
            </a:r>
          </a:p>
          <a:p>
            <a:pPr algn="ctr"/>
            <a:r>
              <a:rPr lang="nl-BE" sz="1400" dirty="0">
                <a:latin typeface="+mj-lt"/>
              </a:rPr>
              <a:t>in je leven op te nemen </a:t>
            </a:r>
          </a:p>
          <a:p>
            <a:pPr algn="ctr"/>
            <a:r>
              <a:rPr lang="nl-BE" sz="1400" dirty="0">
                <a:latin typeface="+mj-lt"/>
              </a:rPr>
              <a:t>zodat het ook voor jou Pasen wordt.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b="1" dirty="0">
                <a:solidFill>
                  <a:schemeClr val="accent2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Zondag 17 april</a:t>
            </a:r>
            <a:endParaRPr lang="nl-BE" sz="14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9.00 uur        </a:t>
            </a:r>
            <a:r>
              <a:rPr lang="nl-BE" sz="1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Ossel</a:t>
            </a: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, St-Jan </a:t>
            </a:r>
            <a:b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</a:b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10.30 uur      Relegem, St.-Jan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11.00 uur	Wemmel, St.-</a:t>
            </a:r>
            <a:r>
              <a:rPr lang="nl-BE" sz="1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Engelbertus</a:t>
            </a: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 (NL/FR)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4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accent2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PAASMAANDAG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09,30 u         </a:t>
            </a:r>
            <a:r>
              <a:rPr lang="nl-BE" sz="1400" dirty="0" err="1"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Brussegem</a:t>
            </a:r>
            <a:r>
              <a:rPr lang="nl-BE" sz="1400" dirty="0"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, St. </a:t>
            </a:r>
            <a:r>
              <a:rPr lang="nl-BE" sz="1400" dirty="0" err="1"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Stefanus</a:t>
            </a:r>
            <a:endParaRPr lang="nl-BE" sz="1400" dirty="0">
              <a:latin typeface="Calibri Light" panose="020F0302020204030204" pitchFamily="34" charset="0"/>
              <a:ea typeface="Calibri" panose="020F0502020204030204" pitchFamily="34" charset="0"/>
              <a:cs typeface="Gisha"/>
            </a:endParaRPr>
          </a:p>
        </p:txBody>
      </p:sp>
      <p:cxnSp>
        <p:nvCxnSpPr>
          <p:cNvPr id="27" name="Rechte verbindingslijn 26"/>
          <p:cNvCxnSpPr/>
          <p:nvPr/>
        </p:nvCxnSpPr>
        <p:spPr>
          <a:xfrm flipH="1">
            <a:off x="7140539" y="-2"/>
            <a:ext cx="4581" cy="19521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H="1">
            <a:off x="3595507" y="-22054"/>
            <a:ext cx="4581" cy="19521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olourful abstract Pai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44310" y="3112917"/>
            <a:ext cx="5341283" cy="35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hthoek 21"/>
          <p:cNvSpPr/>
          <p:nvPr/>
        </p:nvSpPr>
        <p:spPr>
          <a:xfrm>
            <a:off x="7140539" y="0"/>
            <a:ext cx="3572645" cy="2428357"/>
          </a:xfrm>
          <a:prstGeom prst="rect">
            <a:avLst/>
          </a:prstGeom>
          <a:solidFill>
            <a:srgbClr val="7030A0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Een hartelijke uitnodiging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voor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de vieringen tijdens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de goede week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Gisha"/>
              </a:rPr>
              <a:t>en op Pasen 2022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nl-BE" sz="2400" b="1" dirty="0">
              <a:solidFill>
                <a:schemeClr val="bg1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505" y="2084635"/>
            <a:ext cx="693651" cy="68744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Picture 4" descr="colourful abstract Pain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r="92313"/>
          <a:stretch/>
        </p:blipFill>
        <p:spPr bwMode="auto">
          <a:xfrm rot="16200000">
            <a:off x="1765662" y="5297717"/>
            <a:ext cx="204125" cy="37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9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3560614" y="0"/>
            <a:ext cx="3564000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/>
          <p:cNvSpPr/>
          <p:nvPr/>
        </p:nvSpPr>
        <p:spPr>
          <a:xfrm>
            <a:off x="67431" y="141150"/>
            <a:ext cx="347731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2400" b="1" dirty="0">
                <a:solidFill>
                  <a:schemeClr val="accent6"/>
                </a:solidFill>
                <a:latin typeface="+mj-lt"/>
              </a:rPr>
              <a:t>PALMZONDAG</a:t>
            </a:r>
          </a:p>
          <a:p>
            <a:pPr algn="ctr"/>
            <a:endParaRPr lang="nl-BE" sz="2400" b="1" dirty="0">
              <a:solidFill>
                <a:schemeClr val="accent6"/>
              </a:solidFill>
              <a:latin typeface="+mj-lt"/>
            </a:endParaRPr>
          </a:p>
          <a:p>
            <a:pPr algn="ctr"/>
            <a:endParaRPr lang="nl-BE" sz="1600" b="1" dirty="0"/>
          </a:p>
          <a:p>
            <a:pPr algn="ctr"/>
            <a:r>
              <a:rPr lang="nl-BE" sz="1400" b="1" dirty="0">
                <a:latin typeface="+mj-lt"/>
              </a:rPr>
              <a:t>‘</a:t>
            </a:r>
            <a:r>
              <a:rPr lang="nl-BE" sz="1400" dirty="0">
                <a:latin typeface="+mj-lt"/>
              </a:rPr>
              <a:t>Gezegend Hij die komt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in de naam van de Heer’. Marcus 11.9</a:t>
            </a:r>
          </a:p>
          <a:p>
            <a:pPr algn="ctr"/>
            <a:endParaRPr lang="nl-BE" sz="1400" dirty="0">
              <a:latin typeface="+mj-lt"/>
            </a:endParaRPr>
          </a:p>
          <a:p>
            <a:pPr algn="ctr"/>
            <a:endParaRPr lang="nl-BE" sz="1400" dirty="0">
              <a:latin typeface="+mj-lt"/>
            </a:endParaRPr>
          </a:p>
          <a:p>
            <a:r>
              <a:rPr lang="nl-BE" sz="1400" dirty="0">
                <a:latin typeface="+mj-lt"/>
              </a:rPr>
              <a:t> </a:t>
            </a:r>
          </a:p>
          <a:p>
            <a:pPr algn="ctr"/>
            <a:r>
              <a:rPr lang="nl-BE" sz="1400" dirty="0">
                <a:latin typeface="+mj-lt"/>
              </a:rPr>
              <a:t>Met palmtakken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Jezus als Koning verwelkomen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is het opnieuw waar maken: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genade zijn voor elkaar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-zo goed als het kan-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vandaag en morgen.</a:t>
            </a:r>
          </a:p>
          <a:p>
            <a:pPr algn="ctr"/>
            <a:endParaRPr lang="nl-BE" sz="1400" dirty="0">
              <a:latin typeface="+mj-lt"/>
            </a:endParaRPr>
          </a:p>
          <a:p>
            <a:pPr algn="ctr"/>
            <a:endParaRPr lang="nl-BE" sz="1400" dirty="0">
              <a:latin typeface="+mj-lt"/>
            </a:endParaRPr>
          </a:p>
          <a:p>
            <a:r>
              <a:rPr lang="nl-BE" sz="1400" b="1" dirty="0">
                <a:latin typeface="+mj-lt"/>
              </a:rPr>
              <a:t> </a:t>
            </a:r>
            <a:endParaRPr lang="nl-BE" sz="1400" dirty="0">
              <a:latin typeface="+mj-lt"/>
            </a:endParaRPr>
          </a:p>
          <a:p>
            <a:pPr algn="ctr"/>
            <a:endParaRPr lang="nl-BE" sz="1400" b="1" dirty="0">
              <a:solidFill>
                <a:schemeClr val="accent6"/>
              </a:solidFill>
              <a:latin typeface="+mj-lt"/>
            </a:endParaRPr>
          </a:p>
          <a:p>
            <a:pPr algn="ctr"/>
            <a:r>
              <a:rPr lang="nl-BE" sz="1400" b="1" dirty="0">
                <a:solidFill>
                  <a:schemeClr val="accent6"/>
                </a:solidFill>
                <a:latin typeface="+mj-lt"/>
              </a:rPr>
              <a:t>Zaterdag  9 april</a:t>
            </a:r>
            <a:endParaRPr lang="nl-BE" sz="1400" dirty="0">
              <a:solidFill>
                <a:schemeClr val="accent6"/>
              </a:solidFill>
              <a:latin typeface="+mj-lt"/>
            </a:endParaRPr>
          </a:p>
          <a:p>
            <a:r>
              <a:rPr lang="nl-BE" sz="1400" dirty="0">
                <a:latin typeface="+mj-lt"/>
              </a:rPr>
              <a:t>17.30 uur     Wemmel, St.-</a:t>
            </a:r>
            <a:r>
              <a:rPr lang="nl-BE" sz="1400" dirty="0" err="1">
                <a:latin typeface="+mj-lt"/>
              </a:rPr>
              <a:t>Engelbertus</a:t>
            </a:r>
            <a:r>
              <a:rPr lang="nl-BE" sz="1400" dirty="0">
                <a:latin typeface="+mj-lt"/>
              </a:rPr>
              <a:t> (NL)</a:t>
            </a:r>
          </a:p>
          <a:p>
            <a:endParaRPr lang="nl-BE" sz="1400" dirty="0">
              <a:latin typeface="+mj-lt"/>
            </a:endParaRPr>
          </a:p>
          <a:p>
            <a:pPr algn="ctr"/>
            <a:r>
              <a:rPr lang="nl-BE" sz="1400" b="1" dirty="0">
                <a:solidFill>
                  <a:schemeClr val="accent6"/>
                </a:solidFill>
                <a:latin typeface="+mj-lt"/>
              </a:rPr>
              <a:t>Zondag  10 april</a:t>
            </a:r>
            <a:endParaRPr lang="nl-BE" sz="1400" dirty="0">
              <a:solidFill>
                <a:schemeClr val="accent6"/>
              </a:solidFill>
              <a:latin typeface="+mj-lt"/>
            </a:endParaRPr>
          </a:p>
          <a:p>
            <a:r>
              <a:rPr lang="nl-BE" sz="1400" dirty="0">
                <a:latin typeface="+mj-lt"/>
              </a:rPr>
              <a:t>09.00 uur      </a:t>
            </a:r>
            <a:r>
              <a:rPr lang="nl-BE" sz="1400" dirty="0" err="1">
                <a:latin typeface="+mj-lt"/>
              </a:rPr>
              <a:t>Ossel</a:t>
            </a:r>
            <a:r>
              <a:rPr lang="nl-BE" sz="1400" dirty="0">
                <a:latin typeface="+mj-lt"/>
              </a:rPr>
              <a:t>, St.-Jan </a:t>
            </a:r>
          </a:p>
          <a:p>
            <a:r>
              <a:rPr lang="nl-BE" sz="1400" dirty="0">
                <a:latin typeface="+mj-lt"/>
              </a:rPr>
              <a:t>10.30 uur	Relegem, St.-Jan (Gebedsviering 	met palmtakjes)</a:t>
            </a:r>
          </a:p>
          <a:p>
            <a:r>
              <a:rPr lang="nl-BE" sz="1400" dirty="0">
                <a:latin typeface="+mj-lt"/>
              </a:rPr>
              <a:t>10.30 uur     Wemmel, St.-Servaas</a:t>
            </a:r>
          </a:p>
          <a:p>
            <a:r>
              <a:rPr lang="nl-BE" sz="1400" dirty="0">
                <a:latin typeface="+mj-lt"/>
              </a:rPr>
              <a:t>11.00 uur     Wemmel, St.-</a:t>
            </a:r>
            <a:r>
              <a:rPr lang="nl-BE" sz="1400" dirty="0" err="1">
                <a:latin typeface="+mj-lt"/>
              </a:rPr>
              <a:t>Engelbertus</a:t>
            </a:r>
            <a:r>
              <a:rPr lang="nl-BE" sz="1400" dirty="0">
                <a:latin typeface="+mj-lt"/>
              </a:rPr>
              <a:t> (FR)</a:t>
            </a: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r>
              <a:rPr lang="nl-BE" sz="1400" b="1" dirty="0">
                <a:latin typeface="+mj-lt"/>
              </a:rPr>
              <a:t> </a:t>
            </a:r>
            <a:endParaRPr lang="nl-BE" sz="1400" dirty="0">
              <a:latin typeface="+mj-lt"/>
            </a:endParaRPr>
          </a:p>
          <a:p>
            <a:pPr algn="ctr"/>
            <a:endParaRPr lang="nl-BE" sz="2400" b="1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nl-BE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3574833" y="141150"/>
            <a:ext cx="3572645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BE" sz="1400" b="1" dirty="0">
              <a:latin typeface="+mj-lt"/>
            </a:endParaRP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endParaRPr lang="nl-BE" sz="1400" b="1" dirty="0">
              <a:latin typeface="+mj-lt"/>
            </a:endParaRPr>
          </a:p>
          <a:p>
            <a:pPr algn="ctr"/>
            <a:r>
              <a:rPr lang="nl-BE" sz="1400" b="1" dirty="0">
                <a:latin typeface="+mj-lt"/>
              </a:rPr>
              <a:t> </a:t>
            </a:r>
            <a:endParaRPr lang="nl-BE" sz="1400" dirty="0">
              <a:latin typeface="+mj-lt"/>
            </a:endParaRPr>
          </a:p>
          <a:p>
            <a:pPr algn="ctr"/>
            <a:r>
              <a:rPr lang="nl-BE" sz="2400" b="1" dirty="0">
                <a:solidFill>
                  <a:schemeClr val="accent2"/>
                </a:solidFill>
                <a:latin typeface="+mj-lt"/>
              </a:rPr>
              <a:t>WITTE DONDERDAG</a:t>
            </a:r>
            <a:endParaRPr lang="nl-BE" sz="2400" dirty="0">
              <a:solidFill>
                <a:schemeClr val="accent2"/>
              </a:solidFill>
              <a:latin typeface="+mj-lt"/>
            </a:endParaRPr>
          </a:p>
          <a:p>
            <a:pPr algn="ctr"/>
            <a:r>
              <a:rPr lang="nl-BE" sz="1400" dirty="0">
                <a:latin typeface="+mj-lt"/>
              </a:rPr>
              <a:t>‘Ik heb u een voorbeeld gegeven.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Als ik, jullie je voeten gewassen heb moeten jullie ook elkaars voeten wassen’.</a:t>
            </a:r>
          </a:p>
          <a:p>
            <a:pPr algn="ctr"/>
            <a:r>
              <a:rPr lang="nl-BE" sz="1400" dirty="0">
                <a:latin typeface="+mj-lt"/>
              </a:rPr>
              <a:t>Johannes 13, 12-15</a:t>
            </a:r>
          </a:p>
          <a:p>
            <a:pPr algn="ctr"/>
            <a:r>
              <a:rPr lang="nl-BE" sz="1400" dirty="0">
                <a:latin typeface="+mj-lt"/>
              </a:rPr>
              <a:t> </a:t>
            </a:r>
          </a:p>
          <a:p>
            <a:pPr algn="ctr"/>
            <a:r>
              <a:rPr lang="nl-BE" sz="1400" dirty="0">
                <a:latin typeface="+mj-lt"/>
              </a:rPr>
              <a:t>Liefde doet delen.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Liefde is verbondenheid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en dienstbaarheid</a:t>
            </a:r>
          </a:p>
          <a:p>
            <a:pPr algn="ctr"/>
            <a:r>
              <a:rPr lang="nl-BE" sz="1400" dirty="0">
                <a:latin typeface="+mj-lt"/>
              </a:rPr>
              <a:t>Jezus weet hoe veeleisend die liefde is.</a:t>
            </a:r>
          </a:p>
          <a:p>
            <a:pPr algn="ctr"/>
            <a:r>
              <a:rPr lang="nl-BE" sz="1400" dirty="0">
                <a:latin typeface="+mj-lt"/>
              </a:rPr>
              <a:t>Hij laat ons zijn voorbeeld na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met de verzekering </a:t>
            </a:r>
            <a:br>
              <a:rPr lang="nl-BE" sz="1400" dirty="0">
                <a:latin typeface="+mj-lt"/>
              </a:rPr>
            </a:br>
            <a:r>
              <a:rPr lang="nl-BE" sz="1400" dirty="0">
                <a:latin typeface="+mj-lt"/>
              </a:rPr>
              <a:t>dat de liefde niet sterft. </a:t>
            </a:r>
          </a:p>
          <a:p>
            <a:pPr algn="ctr"/>
            <a:r>
              <a:rPr lang="nl-BE" dirty="0">
                <a:latin typeface="+mj-lt"/>
              </a:rPr>
              <a:t> </a:t>
            </a:r>
          </a:p>
          <a:p>
            <a:pPr algn="ctr"/>
            <a:r>
              <a:rPr lang="nl-BE" sz="1400" b="1" dirty="0">
                <a:solidFill>
                  <a:schemeClr val="accent2"/>
                </a:solidFill>
                <a:latin typeface="+mj-lt"/>
              </a:rPr>
              <a:t>Donderdag 14 april</a:t>
            </a:r>
            <a:br>
              <a:rPr lang="nl-BE" sz="1400" b="1" dirty="0">
                <a:solidFill>
                  <a:schemeClr val="accent2"/>
                </a:solidFill>
                <a:latin typeface="+mj-lt"/>
              </a:rPr>
            </a:br>
            <a:r>
              <a:rPr lang="nl-BE" sz="1400" dirty="0">
                <a:latin typeface="+mj-lt"/>
              </a:rPr>
              <a:t>19.00 uur  Wemmel, St.-</a:t>
            </a:r>
            <a:r>
              <a:rPr lang="nl-BE" sz="1400" dirty="0" err="1">
                <a:latin typeface="+mj-lt"/>
              </a:rPr>
              <a:t>Engelbertus</a:t>
            </a:r>
            <a:r>
              <a:rPr lang="nl-BE" sz="1400" dirty="0">
                <a:latin typeface="+mj-lt"/>
              </a:rPr>
              <a:t> (NL/FR)</a:t>
            </a:r>
          </a:p>
          <a:p>
            <a:pPr algn="ctr"/>
            <a:r>
              <a:rPr lang="nl-BE" sz="1200" dirty="0">
                <a:latin typeface="+mj-lt"/>
              </a:rPr>
              <a:t>Daarna stille aanbidding tot 20.30 uur (NL/FR)</a:t>
            </a:r>
          </a:p>
          <a:p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19.30 uur  </a:t>
            </a:r>
            <a:r>
              <a:rPr lang="nl-BE" sz="1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Ossel</a:t>
            </a: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St.-Jan  </a:t>
            </a:r>
            <a:r>
              <a:rPr lang="nl-B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l-BE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5" y="5788850"/>
            <a:ext cx="844680" cy="837122"/>
          </a:xfrm>
          <a:prstGeom prst="rect">
            <a:avLst/>
          </a:prstGeom>
        </p:spPr>
      </p:pic>
      <p:sp>
        <p:nvSpPr>
          <p:cNvPr id="24" name="Rechthoek 23"/>
          <p:cNvSpPr/>
          <p:nvPr/>
        </p:nvSpPr>
        <p:spPr>
          <a:xfrm>
            <a:off x="7200510" y="112295"/>
            <a:ext cx="3426562" cy="7153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2400" b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Gisha"/>
              </a:rPr>
              <a:t>GOEDE VRIJDAG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Hij droeg zelf het kruis en ging de stad uit, naar het zogeheten Schedelveld, 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het Hebreeuws </a:t>
            </a:r>
            <a:r>
              <a:rPr lang="nl-BE" sz="1400" dirty="0" err="1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Golgotha</a:t>
            </a: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genoemd.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Daar werd Hij gekruisigd 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met Hem twee anderen, 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weerskanten één, 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Jezus in het midden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Johannes 19, 1-18.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Geen handige diplomatie.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bent gebleven wie je was: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Christus, de zoon van God,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menselijke gestalte van Zijn trouw.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 iets van die trouw in ons hart: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 wij elkaar niet laten vereenzamen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400" dirty="0"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nl-BE" sz="1400" b="1" dirty="0">
              <a:solidFill>
                <a:srgbClr val="0070C0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BE" sz="1400" b="1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Vrijdag 15 april</a:t>
            </a:r>
            <a:endParaRPr lang="nl-BE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indent="-895350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 uur  Wemmel, St.-</a:t>
            </a:r>
            <a:r>
              <a:rPr lang="nl-BE" sz="1400" dirty="0" err="1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Engelbertus</a:t>
            </a:r>
            <a:b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	(Kruisweg, NL/FR)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19.00 uur  Wemmel, St.-</a:t>
            </a:r>
            <a:r>
              <a:rPr lang="nl-BE" sz="1400" dirty="0" err="1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Engelbertus</a:t>
            </a: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		(Kruishulde, NL/FR)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0" indent="-895350">
              <a:lnSpc>
                <a:spcPct val="115000"/>
              </a:lnSpc>
              <a:spcAft>
                <a:spcPts val="0"/>
              </a:spcAft>
            </a:pP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19.30 uur   </a:t>
            </a:r>
            <a:r>
              <a:rPr lang="nl-BE" sz="1400" dirty="0" err="1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Relegem</a:t>
            </a:r>
            <a:r>
              <a:rPr lang="nl-BE" sz="1400" dirty="0">
                <a:solidFill>
                  <a:srgbClr val="292929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St.-Jan (Kruishulde)</a:t>
            </a:r>
            <a:endParaRPr lang="nl-B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fbeeldingsresultaat voor goede vrijd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270" y="4320587"/>
            <a:ext cx="1912876" cy="84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echte verbindingslijn 9"/>
          <p:cNvCxnSpPr/>
          <p:nvPr/>
        </p:nvCxnSpPr>
        <p:spPr>
          <a:xfrm>
            <a:off x="3560614" y="-1"/>
            <a:ext cx="4519" cy="1643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134314" y="10272"/>
            <a:ext cx="6225" cy="15411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colourful abstract Paint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r="92313"/>
          <a:stretch/>
        </p:blipFill>
        <p:spPr bwMode="auto">
          <a:xfrm rot="5400000" flipH="1">
            <a:off x="5421332" y="5297717"/>
            <a:ext cx="204125" cy="37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olourful abstract Paint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 r="92313"/>
          <a:stretch/>
        </p:blipFill>
        <p:spPr bwMode="auto">
          <a:xfrm rot="16200000">
            <a:off x="1765662" y="5297717"/>
            <a:ext cx="204125" cy="37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olourful abstract Paint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" t="11165" r="92313"/>
          <a:stretch/>
        </p:blipFill>
        <p:spPr bwMode="auto">
          <a:xfrm rot="5400000" flipH="1">
            <a:off x="8811266" y="5403047"/>
            <a:ext cx="219020" cy="354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8604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</TotalTime>
  <Words>576</Words>
  <Application>Microsoft Office PowerPoint</Application>
  <PresentationFormat>Aangepast</PresentationFormat>
  <Paragraphs>104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De Wolf</dc:creator>
  <cp:lastModifiedBy>Linda</cp:lastModifiedBy>
  <cp:revision>30</cp:revision>
  <cp:lastPrinted>2022-03-25T20:12:01Z</cp:lastPrinted>
  <dcterms:created xsi:type="dcterms:W3CDTF">2018-03-07T19:07:11Z</dcterms:created>
  <dcterms:modified xsi:type="dcterms:W3CDTF">2022-03-25T20:16:38Z</dcterms:modified>
</cp:coreProperties>
</file>