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0691813" cy="15119350"/>
  <p:notesSz cx="6881813" cy="97107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5E6543"/>
    <a:srgbClr val="5F6644"/>
    <a:srgbClr val="9933FF"/>
    <a:srgbClr val="639B25"/>
    <a:srgbClr val="93A74A"/>
    <a:srgbClr val="CCCC00"/>
    <a:srgbClr val="FFC111"/>
    <a:srgbClr val="94B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24" autoAdjust="0"/>
  </p:normalViewPr>
  <p:slideViewPr>
    <p:cSldViewPr snapToGrid="0">
      <p:cViewPr varScale="1">
        <p:scale>
          <a:sx n="37" d="100"/>
          <a:sy n="37" d="100"/>
        </p:scale>
        <p:origin x="23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2A81B2C1-F37E-4478-8BB4-3F401605A90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2825" y="1214438"/>
            <a:ext cx="2316163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673293"/>
            <a:ext cx="5505450" cy="3823603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868AF35B-5090-4072-9C11-FBD843A18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549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F35B-5090-4072-9C11-FBD843A180F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82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95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326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70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075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52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544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164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59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897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40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498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E1D2-3EE6-40E9-9E98-14BC90CA5BB7}" type="datetimeFigureOut">
              <a:rPr lang="nl-BE" smtClean="0"/>
              <a:t>28/03/2025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5AA7-835E-43FC-84C0-A42C5BC656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190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1647563"/>
            <a:ext cx="10698480" cy="882294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10691813" cy="177753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bg1"/>
              </a:solidFill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7" y="13919759"/>
            <a:ext cx="3584083" cy="119959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420" y="13919758"/>
            <a:ext cx="3584083" cy="119959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/>
          <a:srcRect l="-1" r="36068"/>
          <a:stretch/>
        </p:blipFill>
        <p:spPr>
          <a:xfrm>
            <a:off x="7176503" y="13919757"/>
            <a:ext cx="2291422" cy="1199591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957931" y="252594"/>
            <a:ext cx="4533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b="1" dirty="0">
                <a:solidFill>
                  <a:schemeClr val="bg1"/>
                </a:solidFill>
              </a:rPr>
              <a:t>Welkom</a:t>
            </a:r>
            <a:endParaRPr lang="nl-BE" b="1" dirty="0">
              <a:solidFill>
                <a:schemeClr val="bg1"/>
              </a:solidFill>
            </a:endParaRPr>
          </a:p>
        </p:txBody>
      </p:sp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3"/>
          <a:srcRect l="3739" r="36068"/>
          <a:stretch/>
        </p:blipFill>
        <p:spPr>
          <a:xfrm>
            <a:off x="8534399" y="13917590"/>
            <a:ext cx="2157413" cy="119959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726428" y="1193847"/>
            <a:ext cx="429048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Pastorale zone Wemmel</a:t>
            </a:r>
            <a:endParaRPr lang="nl-BE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208" y="7602199"/>
            <a:ext cx="2251494" cy="3014000"/>
          </a:xfrm>
          <a:prstGeom prst="rect">
            <a:avLst/>
          </a:prstGeom>
        </p:spPr>
      </p:pic>
      <p:sp>
        <p:nvSpPr>
          <p:cNvPr id="9" name="Vrije vorm 8"/>
          <p:cNvSpPr/>
          <p:nvPr/>
        </p:nvSpPr>
        <p:spPr>
          <a:xfrm>
            <a:off x="8915400" y="10616199"/>
            <a:ext cx="169042" cy="2369798"/>
          </a:xfrm>
          <a:custGeom>
            <a:avLst/>
            <a:gdLst>
              <a:gd name="connsiteX0" fmla="*/ 0 w 190831"/>
              <a:gd name="connsiteY0" fmla="*/ 63611 h 2600077"/>
              <a:gd name="connsiteX1" fmla="*/ 0 w 190831"/>
              <a:gd name="connsiteY1" fmla="*/ 2600077 h 2600077"/>
              <a:gd name="connsiteX2" fmla="*/ 190831 w 190831"/>
              <a:gd name="connsiteY2" fmla="*/ 2584174 h 2600077"/>
              <a:gd name="connsiteX3" fmla="*/ 119269 w 190831"/>
              <a:gd name="connsiteY3" fmla="*/ 0 h 2600077"/>
              <a:gd name="connsiteX4" fmla="*/ 0 w 190831"/>
              <a:gd name="connsiteY4" fmla="*/ 63611 h 260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31" h="2600077">
                <a:moveTo>
                  <a:pt x="0" y="63611"/>
                </a:moveTo>
                <a:lnTo>
                  <a:pt x="0" y="2600077"/>
                </a:lnTo>
                <a:lnTo>
                  <a:pt x="190831" y="2584174"/>
                </a:lnTo>
                <a:lnTo>
                  <a:pt x="119269" y="0"/>
                </a:lnTo>
                <a:lnTo>
                  <a:pt x="0" y="63611"/>
                </a:lnTo>
                <a:close/>
              </a:path>
            </a:pathLst>
          </a:custGeom>
          <a:solidFill>
            <a:srgbClr val="5F6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Vrije vorm 9"/>
          <p:cNvSpPr/>
          <p:nvPr/>
        </p:nvSpPr>
        <p:spPr>
          <a:xfrm>
            <a:off x="8905875" y="10563225"/>
            <a:ext cx="114300" cy="228584"/>
          </a:xfrm>
          <a:custGeom>
            <a:avLst/>
            <a:gdLst>
              <a:gd name="connsiteX0" fmla="*/ 0 w 114300"/>
              <a:gd name="connsiteY0" fmla="*/ 0 h 228584"/>
              <a:gd name="connsiteX1" fmla="*/ 0 w 114300"/>
              <a:gd name="connsiteY1" fmla="*/ 0 h 228584"/>
              <a:gd name="connsiteX2" fmla="*/ 4763 w 114300"/>
              <a:gd name="connsiteY2" fmla="*/ 171450 h 228584"/>
              <a:gd name="connsiteX3" fmla="*/ 9525 w 114300"/>
              <a:gd name="connsiteY3" fmla="*/ 219075 h 228584"/>
              <a:gd name="connsiteX4" fmla="*/ 104775 w 114300"/>
              <a:gd name="connsiteY4" fmla="*/ 71438 h 228584"/>
              <a:gd name="connsiteX5" fmla="*/ 114300 w 114300"/>
              <a:gd name="connsiteY5" fmla="*/ 38100 h 228584"/>
              <a:gd name="connsiteX6" fmla="*/ 0 w 114300"/>
              <a:gd name="connsiteY6" fmla="*/ 0 h 22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" h="228584">
                <a:moveTo>
                  <a:pt x="0" y="0"/>
                </a:moveTo>
                <a:lnTo>
                  <a:pt x="0" y="0"/>
                </a:lnTo>
                <a:cubicBezTo>
                  <a:pt x="1588" y="57150"/>
                  <a:pt x="2225" y="114334"/>
                  <a:pt x="4763" y="171450"/>
                </a:cubicBezTo>
                <a:cubicBezTo>
                  <a:pt x="9700" y="282539"/>
                  <a:pt x="9525" y="192578"/>
                  <a:pt x="9525" y="219075"/>
                </a:cubicBezTo>
                <a:lnTo>
                  <a:pt x="104775" y="71438"/>
                </a:lnTo>
                <a:lnTo>
                  <a:pt x="1143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5E6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739" y="12370354"/>
            <a:ext cx="1482871" cy="1469601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69310" y="1988820"/>
            <a:ext cx="10129170" cy="1238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VIERINGEN TIJDENS DE GOEDE WEEK EN OP PASEN 2025</a:t>
            </a:r>
          </a:p>
          <a:p>
            <a:pPr>
              <a:spcAft>
                <a:spcPts val="0"/>
              </a:spcAft>
            </a:pPr>
            <a:endParaRPr lang="nl-BE" sz="1000" b="1" dirty="0">
              <a:solidFill>
                <a:schemeClr val="accent6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000" b="1" dirty="0"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ea typeface="Times New Roman" panose="02020603050405020304" pitchFamily="18" charset="0"/>
              </a:rPr>
              <a:t>Woensdag 16 april 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solidFill>
                  <a:schemeClr val="accent2"/>
                </a:solidFill>
                <a:ea typeface="Times New Roman" panose="02020603050405020304" pitchFamily="18" charset="0"/>
              </a:rPr>
              <a:t>STILLE AANBIDDING en biechtgelegenheid tot 19.30 uur</a:t>
            </a:r>
            <a:endParaRPr lang="nl-BE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dirty="0"/>
              <a:t>18.30 uur    Wemmel, St-Engelbert</a:t>
            </a:r>
            <a:endParaRPr lang="nl-BE" sz="2400" b="1" dirty="0"/>
          </a:p>
          <a:p>
            <a:pPr>
              <a:spcAft>
                <a:spcPts val="0"/>
              </a:spcAft>
            </a:pPr>
            <a:r>
              <a:rPr lang="nl-BE" sz="2000" b="1" dirty="0">
                <a:solidFill>
                  <a:schemeClr val="bg1"/>
                </a:solidFill>
              </a:rPr>
              <a:t>WITTE DONDERDAG</a:t>
            </a:r>
          </a:p>
          <a:p>
            <a:pPr>
              <a:spcAft>
                <a:spcPts val="0"/>
              </a:spcAft>
            </a:pPr>
            <a:endParaRPr lang="nl-BE" sz="9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b="1" dirty="0">
                <a:ea typeface="Times New Roman" panose="02020603050405020304" pitchFamily="18" charset="0"/>
              </a:rPr>
              <a:t>Donderdag 17 april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solidFill>
                  <a:schemeClr val="accent6"/>
                </a:solidFill>
                <a:ea typeface="Times New Roman" panose="02020603050405020304" pitchFamily="18" charset="0"/>
              </a:rPr>
              <a:t>WITTE DONDERDAG / Laatste avondmaalviering</a:t>
            </a:r>
            <a:r>
              <a:rPr lang="nl-BE" sz="2400" b="1" dirty="0">
                <a:ea typeface="Times New Roman" panose="02020603050405020304" pitchFamily="18" charset="0"/>
              </a:rPr>
              <a:t> </a:t>
            </a:r>
            <a:endParaRPr lang="nl-BE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dirty="0">
                <a:ea typeface="Times New Roman" panose="02020603050405020304" pitchFamily="18" charset="0"/>
              </a:rPr>
              <a:t>19.00 uur   Wemmel, St-Engelbert (NL/FR) met nadien aanbidding tot 20 uur 19.30 uur   </a:t>
            </a:r>
            <a:r>
              <a:rPr lang="nl-BE" sz="2400" dirty="0" err="1">
                <a:ea typeface="Times New Roman" panose="02020603050405020304" pitchFamily="18" charset="0"/>
              </a:rPr>
              <a:t>Ossel</a:t>
            </a:r>
            <a:r>
              <a:rPr lang="nl-BE" sz="2400" dirty="0">
                <a:ea typeface="Times New Roman" panose="02020603050405020304" pitchFamily="18" charset="0"/>
              </a:rPr>
              <a:t>, St.-Jan 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ea typeface="Times New Roman" panose="02020603050405020304" pitchFamily="18" charset="0"/>
              </a:rPr>
              <a:t> </a:t>
            </a:r>
            <a:endParaRPr lang="nl-BE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b="1" dirty="0">
                <a:ea typeface="Times New Roman" panose="02020603050405020304" pitchFamily="18" charset="0"/>
              </a:rPr>
              <a:t>Vrijdag 18 april</a:t>
            </a:r>
          </a:p>
          <a:p>
            <a:r>
              <a:rPr lang="nl-BE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GOEDE VRIJDAG</a:t>
            </a:r>
          </a:p>
          <a:p>
            <a:r>
              <a:rPr lang="nl-BE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Gedachtenis van het lijden en de dood van de Heer. </a:t>
            </a:r>
          </a:p>
          <a:p>
            <a:r>
              <a:rPr lang="nl-BE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Avonddienst en communie</a:t>
            </a:r>
            <a:r>
              <a:rPr lang="nl-NL" sz="2400" b="1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</a:p>
          <a:p>
            <a:r>
              <a:rPr lang="nl-BE" sz="2400">
                <a:solidFill>
                  <a:srgbClr val="292929"/>
                </a:solidFill>
                <a:ea typeface="Times New Roman" panose="02020603050405020304" pitchFamily="18" charset="0"/>
              </a:rPr>
              <a:t>18.30 </a:t>
            </a:r>
            <a:r>
              <a:rPr lang="nl-BE" sz="2400" dirty="0">
                <a:solidFill>
                  <a:srgbClr val="292929"/>
                </a:solidFill>
                <a:ea typeface="Times New Roman" panose="02020603050405020304" pitchFamily="18" charset="0"/>
              </a:rPr>
              <a:t>uur   Wemmel, St.-</a:t>
            </a:r>
            <a:r>
              <a:rPr lang="nl-BE" sz="2400" dirty="0" err="1">
                <a:solidFill>
                  <a:srgbClr val="292929"/>
                </a:solidFill>
                <a:ea typeface="Times New Roman" panose="02020603050405020304" pitchFamily="18" charset="0"/>
              </a:rPr>
              <a:t>Engelbertus</a:t>
            </a:r>
            <a:r>
              <a:rPr lang="nl-BE" sz="2400" dirty="0">
                <a:solidFill>
                  <a:srgbClr val="292929"/>
                </a:solidFill>
                <a:ea typeface="Times New Roman" panose="02020603050405020304" pitchFamily="18" charset="0"/>
              </a:rPr>
              <a:t>, NL/FR</a:t>
            </a:r>
            <a:endParaRPr lang="nl-BE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dirty="0">
                <a:solidFill>
                  <a:srgbClr val="292929"/>
                </a:solidFill>
                <a:ea typeface="Times New Roman" panose="02020603050405020304" pitchFamily="18" charset="0"/>
              </a:rPr>
              <a:t>19.30 uur   Relegem, St.-Jan de Doper. </a:t>
            </a:r>
            <a:r>
              <a:rPr lang="nl-BE" sz="2400" b="1" dirty="0">
                <a:ea typeface="Times New Roman" panose="02020603050405020304" pitchFamily="18" charset="0"/>
              </a:rPr>
              <a:t> </a:t>
            </a:r>
            <a:endParaRPr lang="nl-BE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b="1" dirty="0">
                <a:ea typeface="Times New Roman" panose="02020603050405020304" pitchFamily="18" charset="0"/>
              </a:rPr>
              <a:t> </a:t>
            </a:r>
            <a:endParaRPr lang="nl-BE" sz="2400" dirty="0">
              <a:ea typeface="Times New Roman" panose="02020603050405020304" pitchFamily="18" charset="0"/>
            </a:endParaRPr>
          </a:p>
          <a:p>
            <a:r>
              <a:rPr lang="nl-BE" sz="2400" b="1" dirty="0">
                <a:ea typeface="Times New Roman" panose="02020603050405020304" pitchFamily="18" charset="0"/>
              </a:rPr>
              <a:t>Zaterdag 19 april </a:t>
            </a:r>
            <a:endParaRPr lang="nl-BE" sz="2400" b="1" dirty="0">
              <a:solidFill>
                <a:srgbClr val="94B24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PAASZATERDAG – STILLE ZATERDAG</a:t>
            </a:r>
            <a:endParaRPr lang="nl-BE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895350" indent="-895350">
              <a:spcAft>
                <a:spcPts val="0"/>
              </a:spcAft>
            </a:pPr>
            <a:r>
              <a:rPr lang="nl-BE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Paaswake, wijding van licht en water, hernieuwing van de doopbeloften en 							eucharistie</a:t>
            </a:r>
          </a:p>
          <a:p>
            <a:pPr marL="895350" indent="-895350">
              <a:spcAft>
                <a:spcPts val="0"/>
              </a:spcAft>
            </a:pPr>
            <a:r>
              <a:rPr lang="nl-BE" sz="2400" dirty="0">
                <a:ea typeface="Times New Roman" panose="02020603050405020304" pitchFamily="18" charset="0"/>
              </a:rPr>
              <a:t>20.30 uur   Wemmel, St.-</a:t>
            </a:r>
            <a:r>
              <a:rPr lang="nl-BE" sz="2400" dirty="0" err="1">
                <a:ea typeface="Times New Roman" panose="02020603050405020304" pitchFamily="18" charset="0"/>
              </a:rPr>
              <a:t>Engelbertus</a:t>
            </a:r>
            <a:r>
              <a:rPr lang="nl-BE" sz="2400" dirty="0">
                <a:ea typeface="Times New Roman" panose="02020603050405020304" pitchFamily="18" charset="0"/>
              </a:rPr>
              <a:t> (NL/FR)</a:t>
            </a:r>
          </a:p>
          <a:p>
            <a:pPr marL="895350" indent="-895350">
              <a:spcAft>
                <a:spcPts val="0"/>
              </a:spcAft>
            </a:pPr>
            <a:r>
              <a:rPr lang="nl-BE" sz="2400" dirty="0">
                <a:ea typeface="Times New Roman" panose="02020603050405020304" pitchFamily="18" charset="0"/>
              </a:rPr>
              <a:t>20.30 uur   Wemmel, St.-Servaas 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ea typeface="Times New Roman" panose="02020603050405020304" pitchFamily="18" charset="0"/>
              </a:rPr>
              <a:t> </a:t>
            </a:r>
            <a:endParaRPr lang="nl-BE" sz="2400" dirty="0">
              <a:ea typeface="Times New Roman" panose="02020603050405020304" pitchFamily="18" charset="0"/>
            </a:endParaRPr>
          </a:p>
          <a:p>
            <a:r>
              <a:rPr lang="nl-BE" sz="2400" b="1" dirty="0">
                <a:ea typeface="Times New Roman" panose="02020603050405020304" pitchFamily="18" charset="0"/>
              </a:rPr>
              <a:t>Zondag 20 april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solidFill>
                  <a:srgbClr val="7030A0"/>
                </a:solidFill>
                <a:ea typeface="Times New Roman" panose="02020603050405020304" pitchFamily="18" charset="0"/>
              </a:rPr>
              <a:t>PASEN</a:t>
            </a:r>
          </a:p>
          <a:p>
            <a:pPr>
              <a:spcAft>
                <a:spcPts val="0"/>
              </a:spcAft>
            </a:pPr>
            <a:r>
              <a:rPr lang="nl-BE" sz="2400" b="1" dirty="0">
                <a:solidFill>
                  <a:srgbClr val="7030A0"/>
                </a:solidFill>
                <a:ea typeface="Times New Roman" panose="02020603050405020304" pitchFamily="18" charset="0"/>
              </a:rPr>
              <a:t>Hoogfeest van de Opstanding van de Heer</a:t>
            </a:r>
            <a:endParaRPr lang="nl-BE" sz="2400" dirty="0">
              <a:solidFill>
                <a:srgbClr val="7030A0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400" dirty="0">
                <a:ea typeface="Times New Roman" panose="02020603050405020304" pitchFamily="18" charset="0"/>
              </a:rPr>
              <a:t>09.00 uur   </a:t>
            </a:r>
            <a:r>
              <a:rPr lang="nl-NL" sz="2400" dirty="0" err="1">
                <a:ea typeface="Times New Roman" panose="02020603050405020304" pitchFamily="18" charset="0"/>
              </a:rPr>
              <a:t>Ossel</a:t>
            </a:r>
            <a:r>
              <a:rPr lang="nl-NL" sz="2400" dirty="0">
                <a:ea typeface="Times New Roman" panose="02020603050405020304" pitchFamily="18" charset="0"/>
              </a:rPr>
              <a:t>, St-Jan de Doper</a:t>
            </a:r>
            <a:endParaRPr lang="nl-BE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2400" dirty="0">
                <a:ea typeface="Times New Roman" panose="02020603050405020304" pitchFamily="18" charset="0"/>
              </a:rPr>
              <a:t>10.30 uur   Relegem, St.-Jan de Doper </a:t>
            </a:r>
          </a:p>
          <a:p>
            <a:pPr>
              <a:spcAft>
                <a:spcPts val="0"/>
              </a:spcAft>
            </a:pPr>
            <a:r>
              <a:rPr lang="nl-BE" sz="2400" dirty="0">
                <a:ea typeface="Times New Roman" panose="02020603050405020304" pitchFamily="18" charset="0"/>
              </a:rPr>
              <a:t>11.00 uur   Wemmel, St.-Engelbert (NL/FR)</a:t>
            </a:r>
          </a:p>
          <a:p>
            <a:pPr>
              <a:spcAft>
                <a:spcPts val="0"/>
              </a:spcAft>
            </a:pPr>
            <a:endParaRPr lang="nl-BE" sz="20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l-BE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194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Aangepast</PresentationFormat>
  <Paragraphs>34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De Wolf</dc:creator>
  <cp:lastModifiedBy>Linda Van Den Spiegel</cp:lastModifiedBy>
  <cp:revision>37</cp:revision>
  <cp:lastPrinted>2019-03-23T08:16:10Z</cp:lastPrinted>
  <dcterms:created xsi:type="dcterms:W3CDTF">2017-04-10T20:11:15Z</dcterms:created>
  <dcterms:modified xsi:type="dcterms:W3CDTF">2025-03-28T16:12:17Z</dcterms:modified>
</cp:coreProperties>
</file>