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260" r:id="rId4"/>
    <p:sldId id="261" r:id="rId5"/>
    <p:sldId id="262" r:id="rId6"/>
    <p:sldId id="264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7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CAC786-FDF2-4289-9674-C7E7044F0E4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DF041CA0-90FD-43DE-9152-7AA9A6D0B5FA}">
      <dgm:prSet phldrT="[Tekst]"/>
      <dgm:spPr/>
      <dgm:t>
        <a:bodyPr/>
        <a:lstStyle/>
        <a:p>
          <a:r>
            <a:rPr lang="nl-BE" dirty="0" smtClean="0"/>
            <a:t>Burgerlijke werkgroep</a:t>
          </a:r>
          <a:endParaRPr lang="nl-BE" dirty="0"/>
        </a:p>
      </dgm:t>
    </dgm:pt>
    <dgm:pt modelId="{126791DF-AC3F-4C0A-848D-C5FCB99B4E83}" type="parTrans" cxnId="{40005115-0D57-4386-BE2E-B34B084809F2}">
      <dgm:prSet/>
      <dgm:spPr/>
      <dgm:t>
        <a:bodyPr/>
        <a:lstStyle/>
        <a:p>
          <a:endParaRPr lang="nl-BE"/>
        </a:p>
      </dgm:t>
    </dgm:pt>
    <dgm:pt modelId="{527769BB-F657-4AAA-A177-19FA93A169A7}" type="sibTrans" cxnId="{40005115-0D57-4386-BE2E-B34B084809F2}">
      <dgm:prSet/>
      <dgm:spPr/>
      <dgm:t>
        <a:bodyPr/>
        <a:lstStyle/>
        <a:p>
          <a:endParaRPr lang="nl-BE"/>
        </a:p>
      </dgm:t>
    </dgm:pt>
    <dgm:pt modelId="{C6FEE315-76D4-40AE-ADB5-A77EBD4F7D21}">
      <dgm:prSet phldrT="[Tekst]"/>
      <dgm:spPr/>
      <dgm:t>
        <a:bodyPr/>
        <a:lstStyle/>
        <a:p>
          <a:r>
            <a:rPr lang="nl-BE" dirty="0" smtClean="0"/>
            <a:t>Stuurgroep</a:t>
          </a:r>
          <a:endParaRPr lang="nl-BE" dirty="0"/>
        </a:p>
      </dgm:t>
    </dgm:pt>
    <dgm:pt modelId="{E359855B-6C2F-40C3-AAF4-F9A74F38AD9D}" type="parTrans" cxnId="{519677B4-0302-47B8-8F19-E4AC55CDC53B}">
      <dgm:prSet/>
      <dgm:spPr/>
      <dgm:t>
        <a:bodyPr/>
        <a:lstStyle/>
        <a:p>
          <a:endParaRPr lang="nl-BE"/>
        </a:p>
      </dgm:t>
    </dgm:pt>
    <dgm:pt modelId="{F3CD26A6-E94E-44CF-8923-71FFE753CB8C}" type="sibTrans" cxnId="{519677B4-0302-47B8-8F19-E4AC55CDC53B}">
      <dgm:prSet/>
      <dgm:spPr/>
      <dgm:t>
        <a:bodyPr/>
        <a:lstStyle/>
        <a:p>
          <a:endParaRPr lang="nl-BE"/>
        </a:p>
      </dgm:t>
    </dgm:pt>
    <dgm:pt modelId="{B67513FE-BF41-4993-96B4-C53C10A11F72}">
      <dgm:prSet/>
      <dgm:spPr/>
      <dgm:t>
        <a:bodyPr/>
        <a:lstStyle/>
        <a:p>
          <a:r>
            <a:rPr lang="nl-BE" dirty="0" smtClean="0"/>
            <a:t>Pastorale werkgroep</a:t>
          </a:r>
          <a:endParaRPr lang="nl-BE" dirty="0"/>
        </a:p>
      </dgm:t>
    </dgm:pt>
    <dgm:pt modelId="{D4BF4CF5-5DB0-4DBB-954B-7E62963ECEBB}" type="parTrans" cxnId="{6D053AFC-9612-4965-B31C-347006D48BBE}">
      <dgm:prSet/>
      <dgm:spPr/>
      <dgm:t>
        <a:bodyPr/>
        <a:lstStyle/>
        <a:p>
          <a:endParaRPr lang="nl-BE"/>
        </a:p>
      </dgm:t>
    </dgm:pt>
    <dgm:pt modelId="{E8F690ED-0ED3-493B-857D-695B406FC8CA}" type="sibTrans" cxnId="{6D053AFC-9612-4965-B31C-347006D48BBE}">
      <dgm:prSet/>
      <dgm:spPr/>
      <dgm:t>
        <a:bodyPr/>
        <a:lstStyle/>
        <a:p>
          <a:endParaRPr lang="nl-BE"/>
        </a:p>
      </dgm:t>
    </dgm:pt>
    <dgm:pt modelId="{478A9F99-46B8-446D-9F9C-167601316156}" type="pres">
      <dgm:prSet presAssocID="{51CAC786-FDF2-4289-9674-C7E7044F0E4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BE"/>
        </a:p>
      </dgm:t>
    </dgm:pt>
    <dgm:pt modelId="{D5EFC129-00DF-460C-ACA1-30709EB45FFE}" type="pres">
      <dgm:prSet presAssocID="{C6FEE315-76D4-40AE-ADB5-A77EBD4F7D21}" presName="node" presStyleLbl="node1" presStyleIdx="0" presStyleCnt="3" custLinFactNeighborX="57407" custLinFactNeighborY="1320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8892565D-3E04-4054-B8E3-1CD3AE2DE092}" type="pres">
      <dgm:prSet presAssocID="{F3CD26A6-E94E-44CF-8923-71FFE753CB8C}" presName="sibTrans" presStyleCnt="0"/>
      <dgm:spPr/>
    </dgm:pt>
    <dgm:pt modelId="{14968C93-BADA-4295-AAB9-907B108C50B5}" type="pres">
      <dgm:prSet presAssocID="{DF041CA0-90FD-43DE-9152-7AA9A6D0B5FA}" presName="node" presStyleLbl="node1" presStyleIdx="1" presStyleCnt="3" custLinFactY="11680" custLinFactNeighborX="13245" custLinFactNeighborY="100000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EA83882F-0672-4FD1-8ECD-9C6A45760F51}" type="pres">
      <dgm:prSet presAssocID="{527769BB-F657-4AAA-A177-19FA93A169A7}" presName="sibTrans" presStyleCnt="0"/>
      <dgm:spPr/>
    </dgm:pt>
    <dgm:pt modelId="{14349052-26F5-4AE1-ACE8-9E7CE1B54DA8}" type="pres">
      <dgm:prSet presAssocID="{B67513FE-BF41-4993-96B4-C53C10A11F72}" presName="node" presStyleLbl="node1" presStyleIdx="2" presStyleCnt="3" custLinFactNeighborX="-55532" custLinFactNeighborY="-4973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6D053AFC-9612-4965-B31C-347006D48BBE}" srcId="{51CAC786-FDF2-4289-9674-C7E7044F0E43}" destId="{B67513FE-BF41-4993-96B4-C53C10A11F72}" srcOrd="2" destOrd="0" parTransId="{D4BF4CF5-5DB0-4DBB-954B-7E62963ECEBB}" sibTransId="{E8F690ED-0ED3-493B-857D-695B406FC8CA}"/>
    <dgm:cxn modelId="{48122BD9-F938-466B-A321-B5738C3269C5}" type="presOf" srcId="{B67513FE-BF41-4993-96B4-C53C10A11F72}" destId="{14349052-26F5-4AE1-ACE8-9E7CE1B54DA8}" srcOrd="0" destOrd="0" presId="urn:microsoft.com/office/officeart/2005/8/layout/default"/>
    <dgm:cxn modelId="{E850CCD8-D8DB-4B36-9894-3FC3F49FE39B}" type="presOf" srcId="{51CAC786-FDF2-4289-9674-C7E7044F0E43}" destId="{478A9F99-46B8-446D-9F9C-167601316156}" srcOrd="0" destOrd="0" presId="urn:microsoft.com/office/officeart/2005/8/layout/default"/>
    <dgm:cxn modelId="{F76BABEC-E3BC-4422-B926-23E9C17E5791}" type="presOf" srcId="{C6FEE315-76D4-40AE-ADB5-A77EBD4F7D21}" destId="{D5EFC129-00DF-460C-ACA1-30709EB45FFE}" srcOrd="0" destOrd="0" presId="urn:microsoft.com/office/officeart/2005/8/layout/default"/>
    <dgm:cxn modelId="{03715D01-97EA-49AA-8CC7-EFAF233A85EE}" type="presOf" srcId="{DF041CA0-90FD-43DE-9152-7AA9A6D0B5FA}" destId="{14968C93-BADA-4295-AAB9-907B108C50B5}" srcOrd="0" destOrd="0" presId="urn:microsoft.com/office/officeart/2005/8/layout/default"/>
    <dgm:cxn modelId="{519677B4-0302-47B8-8F19-E4AC55CDC53B}" srcId="{51CAC786-FDF2-4289-9674-C7E7044F0E43}" destId="{C6FEE315-76D4-40AE-ADB5-A77EBD4F7D21}" srcOrd="0" destOrd="0" parTransId="{E359855B-6C2F-40C3-AAF4-F9A74F38AD9D}" sibTransId="{F3CD26A6-E94E-44CF-8923-71FFE753CB8C}"/>
    <dgm:cxn modelId="{40005115-0D57-4386-BE2E-B34B084809F2}" srcId="{51CAC786-FDF2-4289-9674-C7E7044F0E43}" destId="{DF041CA0-90FD-43DE-9152-7AA9A6D0B5FA}" srcOrd="1" destOrd="0" parTransId="{126791DF-AC3F-4C0A-848D-C5FCB99B4E83}" sibTransId="{527769BB-F657-4AAA-A177-19FA93A169A7}"/>
    <dgm:cxn modelId="{86DE45AC-AB3D-4D88-9A6F-EA85007CA6F8}" type="presParOf" srcId="{478A9F99-46B8-446D-9F9C-167601316156}" destId="{D5EFC129-00DF-460C-ACA1-30709EB45FFE}" srcOrd="0" destOrd="0" presId="urn:microsoft.com/office/officeart/2005/8/layout/default"/>
    <dgm:cxn modelId="{85D6887C-5F72-4071-BDC5-EC081849DB81}" type="presParOf" srcId="{478A9F99-46B8-446D-9F9C-167601316156}" destId="{8892565D-3E04-4054-B8E3-1CD3AE2DE092}" srcOrd="1" destOrd="0" presId="urn:microsoft.com/office/officeart/2005/8/layout/default"/>
    <dgm:cxn modelId="{FE7BE20A-00B8-498C-8AFB-A4C29E7BE213}" type="presParOf" srcId="{478A9F99-46B8-446D-9F9C-167601316156}" destId="{14968C93-BADA-4295-AAB9-907B108C50B5}" srcOrd="2" destOrd="0" presId="urn:microsoft.com/office/officeart/2005/8/layout/default"/>
    <dgm:cxn modelId="{03BAA358-8518-4AC0-BD8F-771E4D093917}" type="presParOf" srcId="{478A9F99-46B8-446D-9F9C-167601316156}" destId="{EA83882F-0672-4FD1-8ECD-9C6A45760F51}" srcOrd="3" destOrd="0" presId="urn:microsoft.com/office/officeart/2005/8/layout/default"/>
    <dgm:cxn modelId="{A667D4A4-900D-4DEB-BBF0-4A0D0E015AEF}" type="presParOf" srcId="{478A9F99-46B8-446D-9F9C-167601316156}" destId="{14349052-26F5-4AE1-ACE8-9E7CE1B54DA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29E3-D5CD-4BE8-8CE8-48A244FB1989}" type="datetimeFigureOut">
              <a:rPr lang="nl-BE" smtClean="0"/>
              <a:pPr/>
              <a:t>15/04/2016</a:t>
            </a:fld>
            <a:endParaRPr lang="nl-B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61768E-66FB-43A9-9D21-6005B014366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29E3-D5CD-4BE8-8CE8-48A244FB1989}" type="datetimeFigureOut">
              <a:rPr lang="nl-BE" smtClean="0"/>
              <a:pPr/>
              <a:t>15/04/2016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768E-66FB-43A9-9D21-6005B014366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29E3-D5CD-4BE8-8CE8-48A244FB1989}" type="datetimeFigureOut">
              <a:rPr lang="nl-BE" smtClean="0"/>
              <a:pPr/>
              <a:t>15/04/2016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768E-66FB-43A9-9D21-6005B014366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39229E3-D5CD-4BE8-8CE8-48A244FB1989}" type="datetimeFigureOut">
              <a:rPr lang="nl-BE" smtClean="0"/>
              <a:pPr/>
              <a:t>15/04/2016</a:t>
            </a:fld>
            <a:endParaRPr lang="nl-B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D61768E-66FB-43A9-9D21-6005B014366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29E3-D5CD-4BE8-8CE8-48A244FB1989}" type="datetimeFigureOut">
              <a:rPr lang="nl-BE" smtClean="0"/>
              <a:pPr/>
              <a:t>15/04/2016</a:t>
            </a:fld>
            <a:endParaRPr lang="nl-B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61768E-66FB-43A9-9D21-6005B014366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29E3-D5CD-4BE8-8CE8-48A244FB1989}" type="datetimeFigureOut">
              <a:rPr lang="nl-BE" smtClean="0"/>
              <a:pPr/>
              <a:t>15/04/2016</a:t>
            </a:fld>
            <a:endParaRPr lang="nl-B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61768E-66FB-43A9-9D21-6005B014366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29E3-D5CD-4BE8-8CE8-48A244FB1989}" type="datetimeFigureOut">
              <a:rPr lang="nl-BE" smtClean="0"/>
              <a:pPr/>
              <a:t>15/04/2016</a:t>
            </a:fld>
            <a:endParaRPr lang="nl-B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61768E-66FB-43A9-9D21-6005B014366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C39229E3-D5CD-4BE8-8CE8-48A244FB1989}" type="datetimeFigureOut">
              <a:rPr lang="nl-BE" smtClean="0"/>
              <a:pPr/>
              <a:t>15/04/2016</a:t>
            </a:fld>
            <a:endParaRPr lang="nl-B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61768E-66FB-43A9-9D21-6005B014366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29E3-D5CD-4BE8-8CE8-48A244FB1989}" type="datetimeFigureOut">
              <a:rPr lang="nl-BE" smtClean="0"/>
              <a:pPr/>
              <a:t>15/04/2016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768E-66FB-43A9-9D21-6005B014366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29E3-D5CD-4BE8-8CE8-48A244FB1989}" type="datetimeFigureOut">
              <a:rPr lang="nl-BE" smtClean="0"/>
              <a:pPr/>
              <a:t>15/04/2016</a:t>
            </a:fld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61768E-66FB-43A9-9D21-6005B014366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29E3-D5CD-4BE8-8CE8-48A244FB1989}" type="datetimeFigureOut">
              <a:rPr lang="nl-BE" smtClean="0"/>
              <a:pPr/>
              <a:t>15/04/2016</a:t>
            </a:fld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61768E-66FB-43A9-9D21-6005B014366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229E3-D5CD-4BE8-8CE8-48A244FB1989}" type="datetimeFigureOut">
              <a:rPr lang="nl-BE" smtClean="0"/>
              <a:pPr/>
              <a:t>15/04/2016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1768E-66FB-43A9-9D21-6005B014366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rknet.b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830065"/>
          </a:xfrm>
        </p:spPr>
        <p:txBody>
          <a:bodyPr>
            <a:noAutofit/>
          </a:bodyPr>
          <a:lstStyle/>
          <a:p>
            <a:r>
              <a:rPr lang="nl-BE" sz="3200" dirty="0" smtClean="0"/>
              <a:t>Een parochiekerkenplan voor de kerken op het grondgebied van uw gemeente</a:t>
            </a:r>
            <a:endParaRPr lang="nl-BE" sz="3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400800" cy="1752600"/>
          </a:xfrm>
        </p:spPr>
        <p:txBody>
          <a:bodyPr/>
          <a:lstStyle/>
          <a:p>
            <a:r>
              <a:rPr lang="nl-BE" sz="4400" b="1" smtClean="0">
                <a:solidFill>
                  <a:schemeClr val="tx1"/>
                </a:solidFill>
              </a:rPr>
              <a:t>Stappenplan</a:t>
            </a:r>
            <a:r>
              <a:rPr lang="nl-BE" b="1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nl-BE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Afbeelding 3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4714770"/>
            <a:ext cx="1375220" cy="206084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725144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57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nl-BE" sz="2000" dirty="0" smtClean="0"/>
              <a:t>Stuurgroep = vertegenwoordiging vanuit pastorale + vertegenwoordiging uit  burgerlijke werkgroep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422032" cy="1979466"/>
          </a:xfrm>
        </p:spPr>
        <p:txBody>
          <a:bodyPr/>
          <a:lstStyle/>
          <a:p>
            <a:r>
              <a:rPr lang="nl-BE" dirty="0" smtClean="0"/>
              <a:t>Samenstelling en begeleiding</a:t>
            </a:r>
            <a:endParaRPr lang="nl-BE" dirty="0"/>
          </a:p>
        </p:txBody>
      </p:sp>
      <p:pic>
        <p:nvPicPr>
          <p:cNvPr id="4" name="Afbeelding 3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55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399239" y="1124067"/>
            <a:ext cx="8229600" cy="545287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nl-BE" sz="8000" dirty="0" smtClean="0"/>
          </a:p>
          <a:p>
            <a:r>
              <a:rPr lang="nl-BE" sz="8000" dirty="0" smtClean="0"/>
              <a:t>Samenstelling:</a:t>
            </a:r>
          </a:p>
          <a:p>
            <a:pPr marL="0" indent="0">
              <a:buNone/>
            </a:pPr>
            <a:endParaRPr lang="nl-BE" sz="8000" dirty="0"/>
          </a:p>
          <a:p>
            <a:endParaRPr lang="nl-BE" sz="8000" dirty="0" smtClean="0"/>
          </a:p>
          <a:p>
            <a:endParaRPr lang="nl-BE" sz="8000" dirty="0"/>
          </a:p>
          <a:p>
            <a:endParaRPr lang="nl-BE" sz="8000" dirty="0" smtClean="0"/>
          </a:p>
          <a:p>
            <a:endParaRPr lang="nl-BE" sz="8000" dirty="0"/>
          </a:p>
          <a:p>
            <a:pPr marL="0" indent="0">
              <a:buNone/>
            </a:pPr>
            <a:endParaRPr lang="nl-BE" sz="8000" dirty="0" smtClean="0"/>
          </a:p>
          <a:p>
            <a:pPr marL="0" indent="0">
              <a:buNone/>
            </a:pPr>
            <a:endParaRPr lang="nl-BE" sz="8000" dirty="0" smtClean="0"/>
          </a:p>
          <a:p>
            <a:pPr marL="0" indent="0">
              <a:buNone/>
            </a:pPr>
            <a:endParaRPr lang="nl-BE" sz="8000" dirty="0"/>
          </a:p>
          <a:p>
            <a:pPr marL="0" indent="0">
              <a:buNone/>
            </a:pPr>
            <a:r>
              <a:rPr lang="nl-BE" sz="8000" dirty="0" smtClean="0"/>
              <a:t>Leden </a:t>
            </a:r>
            <a:r>
              <a:rPr lang="nl-BE" sz="8000" dirty="0"/>
              <a:t>hebben </a:t>
            </a:r>
            <a:r>
              <a:rPr lang="nl-BE" sz="8000" dirty="0" smtClean="0"/>
              <a:t>complementaire expertises.</a:t>
            </a:r>
            <a:endParaRPr lang="nl-BE" sz="8000" dirty="0"/>
          </a:p>
          <a:p>
            <a:pPr marL="0" indent="0">
              <a:buNone/>
            </a:pPr>
            <a:endParaRPr lang="nl-BE" sz="8000" dirty="0"/>
          </a:p>
          <a:p>
            <a:r>
              <a:rPr lang="nl-BE" sz="8000" dirty="0" smtClean="0"/>
              <a:t>Opdrachten</a:t>
            </a:r>
          </a:p>
          <a:p>
            <a:pPr lvl="1"/>
            <a:r>
              <a:rPr lang="nl-BE" sz="8000" dirty="0" smtClean="0"/>
              <a:t>Visie uitwerken over pastoraal gebruik kerkgebouwen als basis van parochiekerkenplan</a:t>
            </a:r>
          </a:p>
          <a:p>
            <a:pPr lvl="1"/>
            <a:r>
              <a:rPr lang="nl-BE" sz="8000" dirty="0" smtClean="0"/>
              <a:t>Financiële luik analyseren</a:t>
            </a:r>
            <a:endParaRPr lang="nl-BE" sz="8000" dirty="0"/>
          </a:p>
          <a:p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2073348" cy="1979466"/>
          </a:xfrm>
        </p:spPr>
        <p:txBody>
          <a:bodyPr>
            <a:normAutofit/>
          </a:bodyPr>
          <a:lstStyle/>
          <a:p>
            <a:r>
              <a:rPr lang="nl-BE" dirty="0"/>
              <a:t>Pastorale </a:t>
            </a:r>
            <a:r>
              <a:rPr lang="nl-BE" dirty="0" smtClean="0"/>
              <a:t>werkgroep</a:t>
            </a:r>
            <a:endParaRPr lang="nl-BE" dirty="0"/>
          </a:p>
        </p:txBody>
      </p:sp>
      <p:pic>
        <p:nvPicPr>
          <p:cNvPr id="4" name="Afbeelding 3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308" y="1184176"/>
            <a:ext cx="4948129" cy="2963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950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770847" y="1556792"/>
            <a:ext cx="4224528" cy="3886200"/>
          </a:xfrm>
        </p:spPr>
        <p:txBody>
          <a:bodyPr>
            <a:normAutofit/>
          </a:bodyPr>
          <a:lstStyle/>
          <a:p>
            <a:r>
              <a:rPr lang="nl-BE" sz="2000" dirty="0" smtClean="0"/>
              <a:t>Samenstelling:</a:t>
            </a:r>
          </a:p>
          <a:p>
            <a:pPr marL="457200" lvl="1" indent="0">
              <a:buNone/>
            </a:pPr>
            <a:endParaRPr lang="nl-BE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1409" y="348454"/>
            <a:ext cx="2073348" cy="1979466"/>
          </a:xfrm>
        </p:spPr>
        <p:txBody>
          <a:bodyPr/>
          <a:lstStyle/>
          <a:p>
            <a:r>
              <a:rPr lang="nl-BE" dirty="0" smtClean="0"/>
              <a:t>Burgerlijke werkgroep</a:t>
            </a:r>
            <a:endParaRPr lang="nl-BE" dirty="0"/>
          </a:p>
        </p:txBody>
      </p:sp>
      <p:pic>
        <p:nvPicPr>
          <p:cNvPr id="4" name="Afbeelding 3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22" y="2333956"/>
            <a:ext cx="5315089" cy="3183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37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22313" y="3435077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Opmaak inventarissen en standpunt stuurgroep bepalen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722313" y="1934890"/>
            <a:ext cx="7772400" cy="1500187"/>
          </a:xfrm>
        </p:spPr>
        <p:txBody>
          <a:bodyPr>
            <a:normAutofit/>
          </a:bodyPr>
          <a:lstStyle/>
          <a:p>
            <a:r>
              <a:rPr lang="nl-BE" sz="7200" dirty="0" smtClean="0"/>
              <a:t>FASE 2</a:t>
            </a:r>
            <a:endParaRPr lang="nl-BE" sz="7200" dirty="0"/>
          </a:p>
        </p:txBody>
      </p:sp>
      <p:pic>
        <p:nvPicPr>
          <p:cNvPr id="6" name="Afbeelding 5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7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sz="quarter" idx="13"/>
          </p:nvPr>
        </p:nvSpPr>
        <p:spPr>
          <a:xfrm>
            <a:off x="3515824" y="980728"/>
            <a:ext cx="4224528" cy="3886200"/>
          </a:xfrm>
        </p:spPr>
        <p:txBody>
          <a:bodyPr>
            <a:noAutofit/>
          </a:bodyPr>
          <a:lstStyle/>
          <a:p>
            <a:r>
              <a:rPr lang="nl-BE" sz="2000" dirty="0" smtClean="0"/>
              <a:t>Pastorale werkgroep:</a:t>
            </a:r>
          </a:p>
          <a:p>
            <a:pPr lvl="1"/>
            <a:r>
              <a:rPr lang="nl-BE" sz="2000" dirty="0"/>
              <a:t>Maakt spreidingsplan parochiekerken op basis van pastorale realiteit: welke gebouwen blijven in de toekomst in gebruik voor de eredienst?</a:t>
            </a:r>
          </a:p>
          <a:p>
            <a:pPr lvl="2"/>
            <a:r>
              <a:rPr lang="nl-BE" sz="2000" dirty="0"/>
              <a:t>Mogelijke selectiecriteria: spreiding, pastorale kernen, (</a:t>
            </a:r>
            <a:r>
              <a:rPr lang="nl-BE" sz="2000" dirty="0" smtClean="0"/>
              <a:t>toekomstige) zondagskerk</a:t>
            </a:r>
            <a:r>
              <a:rPr lang="nl-BE" sz="2000" dirty="0"/>
              <a:t>, aard/architectuur van het gebouw, </a:t>
            </a:r>
            <a:r>
              <a:rPr lang="nl-BE" sz="2000" dirty="0" smtClean="0"/>
              <a:t>toekomstmogelijkheden</a:t>
            </a:r>
          </a:p>
          <a:p>
            <a:pPr marL="0" indent="0">
              <a:buNone/>
            </a:pPr>
            <a:r>
              <a:rPr lang="nl-BE" sz="2000" dirty="0" smtClean="0"/>
              <a:t>	</a:t>
            </a:r>
          </a:p>
          <a:p>
            <a:pPr marL="457200" lvl="1" indent="0">
              <a:buNone/>
            </a:pPr>
            <a:r>
              <a:rPr lang="nl-BE" sz="2000" b="1" dirty="0" smtClean="0"/>
              <a:t>Rapporteren dit plan aan de stuurgroep</a:t>
            </a:r>
            <a:endParaRPr lang="nl-BE" sz="2000" b="1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Opmaak inventarissen</a:t>
            </a:r>
            <a:endParaRPr lang="nl-BE" dirty="0"/>
          </a:p>
        </p:txBody>
      </p:sp>
      <p:pic>
        <p:nvPicPr>
          <p:cNvPr id="6" name="Afbeelding 5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22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3515824" y="8353"/>
            <a:ext cx="4224528" cy="3886200"/>
          </a:xfrm>
        </p:spPr>
        <p:txBody>
          <a:bodyPr>
            <a:noAutofit/>
          </a:bodyPr>
          <a:lstStyle/>
          <a:p>
            <a:r>
              <a:rPr lang="nl-BE" sz="2000" dirty="0" smtClean="0"/>
              <a:t>Burgerlijke werkgroep:</a:t>
            </a:r>
          </a:p>
          <a:p>
            <a:pPr lvl="1"/>
            <a:r>
              <a:rPr lang="nl-BE" sz="2000" dirty="0" smtClean="0"/>
              <a:t>Inventaris van de gebouwen zoals voorgesteld in nota Bourgeois:</a:t>
            </a:r>
          </a:p>
          <a:p>
            <a:pPr lvl="2"/>
            <a:r>
              <a:rPr lang="nl-BE" sz="2000" dirty="0" smtClean="0"/>
              <a:t>Parochiekerken als gebouw, o.m. eigendomssituatie, erfgoedwaarde, bouwkundige toestand</a:t>
            </a:r>
          </a:p>
          <a:p>
            <a:pPr lvl="2"/>
            <a:r>
              <a:rPr lang="nl-BE" sz="2000" dirty="0" smtClean="0"/>
              <a:t>Parochiekerken in hun ruimtelijke omgeving</a:t>
            </a:r>
          </a:p>
          <a:p>
            <a:pPr lvl="2"/>
            <a:r>
              <a:rPr lang="nl-BE" sz="2000" dirty="0" smtClean="0"/>
              <a:t>Actueel gebruik</a:t>
            </a:r>
          </a:p>
          <a:p>
            <a:pPr lvl="2"/>
            <a:r>
              <a:rPr lang="nl-BE" sz="2000" dirty="0" smtClean="0"/>
              <a:t>Belangstelling van andere actoren</a:t>
            </a:r>
          </a:p>
          <a:p>
            <a:pPr lvl="1"/>
            <a:r>
              <a:rPr lang="nl-BE" sz="2000" dirty="0" smtClean="0"/>
              <a:t>Hulpmiddelen: </a:t>
            </a:r>
          </a:p>
          <a:p>
            <a:pPr lvl="2"/>
            <a:r>
              <a:rPr lang="nl-BE" sz="2000" dirty="0" smtClean="0"/>
              <a:t>inventaris CRKC, rapporten Monumentenwacht, richtlijnen Vlaamse Bisschoppen</a:t>
            </a:r>
          </a:p>
          <a:p>
            <a:pPr marL="457200" lvl="1" indent="0">
              <a:buNone/>
            </a:pPr>
            <a:r>
              <a:rPr lang="nl-BE" sz="2000" b="1" dirty="0" smtClean="0"/>
              <a:t>Rapporteert bevindingen aan de stuurgroep</a:t>
            </a:r>
          </a:p>
          <a:p>
            <a:pPr lvl="2"/>
            <a:endParaRPr lang="nl-BE" sz="2000" dirty="0" smtClean="0"/>
          </a:p>
          <a:p>
            <a:pPr lvl="2"/>
            <a:endParaRPr lang="nl-BE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278016" cy="2018536"/>
          </a:xfrm>
        </p:spPr>
        <p:txBody>
          <a:bodyPr/>
          <a:lstStyle/>
          <a:p>
            <a:r>
              <a:rPr lang="nl-BE" dirty="0" smtClean="0"/>
              <a:t>Opmaak inventarissen</a:t>
            </a:r>
            <a:endParaRPr lang="nl-BE" dirty="0"/>
          </a:p>
        </p:txBody>
      </p:sp>
      <p:pic>
        <p:nvPicPr>
          <p:cNvPr id="4" name="Afbeelding 3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58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nl-BE" sz="2000" dirty="0" smtClean="0"/>
              <a:t>Op basis van visies van beide werkgroepen, zoekt de stuurgroep naar een gemeenschappelijk standpunt</a:t>
            </a:r>
          </a:p>
          <a:p>
            <a:r>
              <a:rPr lang="nl-BE" sz="2000" dirty="0" smtClean="0"/>
              <a:t>Opstellen van het ontwerp Parochiekerkenplan op basis van gemeenschappelijk standpunt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848" y="1556792"/>
            <a:ext cx="2278016" cy="1977154"/>
          </a:xfrm>
        </p:spPr>
        <p:txBody>
          <a:bodyPr/>
          <a:lstStyle/>
          <a:p>
            <a:r>
              <a:rPr lang="nl-BE" dirty="0" err="1" smtClean="0"/>
              <a:t>Gemeenschap-pelijk</a:t>
            </a:r>
            <a:r>
              <a:rPr lang="nl-BE" dirty="0" smtClean="0"/>
              <a:t> standpunt</a:t>
            </a:r>
            <a:endParaRPr lang="nl-BE" dirty="0"/>
          </a:p>
        </p:txBody>
      </p:sp>
      <p:pic>
        <p:nvPicPr>
          <p:cNvPr id="4" name="Afbeelding 3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8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22313" y="3273003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Consultatieronde van het ontwerp van parochiekerkenplan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722313" y="1772816"/>
            <a:ext cx="7772400" cy="1500187"/>
          </a:xfrm>
        </p:spPr>
        <p:txBody>
          <a:bodyPr>
            <a:normAutofit/>
          </a:bodyPr>
          <a:lstStyle/>
          <a:p>
            <a:r>
              <a:rPr lang="nl-BE" sz="6000" dirty="0" smtClean="0"/>
              <a:t>FASE 3</a:t>
            </a:r>
            <a:endParaRPr lang="nl-BE" sz="6000" dirty="0"/>
          </a:p>
        </p:txBody>
      </p:sp>
      <p:pic>
        <p:nvPicPr>
          <p:cNvPr id="6" name="Afbeelding 5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56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nl-BE" sz="2000" dirty="0" smtClean="0"/>
              <a:t>Voorstelling van ontwerp Parochiekerkenplan tijdens een open </a:t>
            </a:r>
            <a:r>
              <a:rPr lang="nl-BE" sz="2000" dirty="0"/>
              <a:t>a</a:t>
            </a:r>
            <a:r>
              <a:rPr lang="nl-BE" sz="2000" dirty="0" smtClean="0"/>
              <a:t>vond</a:t>
            </a:r>
          </a:p>
          <a:p>
            <a:pPr lvl="1"/>
            <a:r>
              <a:rPr lang="nl-BE" sz="2000" dirty="0" smtClean="0"/>
              <a:t>Aandacht voor goede communicatie: uitnodiging, presentatie, enz.</a:t>
            </a:r>
          </a:p>
          <a:p>
            <a:r>
              <a:rPr lang="nl-BE" sz="2000" dirty="0"/>
              <a:t>M</a:t>
            </a:r>
            <a:r>
              <a:rPr lang="nl-BE" sz="2000" dirty="0" smtClean="0"/>
              <a:t>ogelijkheid tot feedback vanwege publiek</a:t>
            </a:r>
          </a:p>
          <a:p>
            <a:r>
              <a:rPr lang="nl-BE" sz="2000" dirty="0" smtClean="0"/>
              <a:t>Stuurgroep bespreekt feedback en past desgewenst het ontwerp aan</a:t>
            </a:r>
          </a:p>
          <a:p>
            <a:r>
              <a:rPr lang="nl-BE" sz="2000" dirty="0" smtClean="0"/>
              <a:t>Stuurgroep keurt definitief ontwerp goed</a:t>
            </a:r>
            <a:endParaRPr lang="nl-BE" sz="200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Consultatie van het brede publiek</a:t>
            </a:r>
            <a:endParaRPr lang="nl-BE" dirty="0"/>
          </a:p>
        </p:txBody>
      </p:sp>
      <p:pic>
        <p:nvPicPr>
          <p:cNvPr id="6" name="Afbeelding 5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78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22313" y="3273003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GOEDKEURING DOOR BISSCHOP EN GEMEENTERAAD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722313" y="1772816"/>
            <a:ext cx="7772400" cy="1500187"/>
          </a:xfrm>
        </p:spPr>
        <p:txBody>
          <a:bodyPr>
            <a:normAutofit/>
          </a:bodyPr>
          <a:lstStyle/>
          <a:p>
            <a:r>
              <a:rPr lang="nl-BE" sz="6000" dirty="0" smtClean="0"/>
              <a:t>FASE 4</a:t>
            </a:r>
            <a:endParaRPr lang="nl-BE" sz="6000" dirty="0"/>
          </a:p>
        </p:txBody>
      </p:sp>
      <p:pic>
        <p:nvPicPr>
          <p:cNvPr id="6" name="Afbeelding 5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28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nl-BE" sz="2000" dirty="0" smtClean="0"/>
              <a:t>Langetermijnvisie op de toekomst van de parochiekerken op grondgebied van de gemeente</a:t>
            </a:r>
          </a:p>
          <a:p>
            <a:r>
              <a:rPr lang="nl-BE" sz="2000" dirty="0" smtClean="0"/>
              <a:t>Uitgewerkt per gemeente</a:t>
            </a:r>
          </a:p>
          <a:p>
            <a:r>
              <a:rPr lang="nl-BE" sz="2000" dirty="0" smtClean="0"/>
              <a:t>Geeft aan welke parochiekerken:</a:t>
            </a:r>
          </a:p>
          <a:p>
            <a:pPr lvl="1"/>
            <a:r>
              <a:rPr lang="nl-BE" sz="2000" dirty="0" smtClean="0"/>
              <a:t>maximaal hun </a:t>
            </a:r>
            <a:r>
              <a:rPr lang="nl-BE" sz="2000" dirty="0"/>
              <a:t>huidige bestemming </a:t>
            </a:r>
            <a:r>
              <a:rPr lang="nl-BE" sz="2000" dirty="0" smtClean="0"/>
              <a:t>behouden</a:t>
            </a:r>
          </a:p>
          <a:p>
            <a:pPr lvl="1"/>
            <a:r>
              <a:rPr lang="nl-BE" sz="2000" dirty="0" smtClean="0"/>
              <a:t>op korte termijn (binnen 5 jaar na PKP) vragen om onderzoek naar neven- of herbestemming</a:t>
            </a:r>
          </a:p>
          <a:p>
            <a:pPr lvl="1"/>
            <a:r>
              <a:rPr lang="nl-BE" sz="2000" dirty="0" smtClean="0"/>
              <a:t>Op middellange termijn (15 jaar na PKP) vragen om een gesprek rond behoud voor eredienst, neven-of herbestemming</a:t>
            </a:r>
            <a:endParaRPr lang="nl-BE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000" dirty="0" smtClean="0"/>
              <a:t>WAT </a:t>
            </a:r>
            <a:br>
              <a:rPr lang="nl-BE" sz="2000" dirty="0" smtClean="0"/>
            </a:br>
            <a:r>
              <a:rPr lang="nl-BE" sz="2000" dirty="0" smtClean="0"/>
              <a:t>volgens nota Bourgeois</a:t>
            </a:r>
            <a:endParaRPr lang="nl-BE" sz="2000" dirty="0"/>
          </a:p>
        </p:txBody>
      </p:sp>
      <p:pic>
        <p:nvPicPr>
          <p:cNvPr id="4" name="Afbeelding 3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98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BE" sz="2000" dirty="0" smtClean="0"/>
              <a:t>Vervolgens wordt het PKP voorgelegd aan het college van burgemeester en schepenen</a:t>
            </a:r>
          </a:p>
          <a:p>
            <a:r>
              <a:rPr lang="nl-BE" sz="2000" dirty="0" smtClean="0"/>
              <a:t>Vervolgens wordt het </a:t>
            </a:r>
            <a:r>
              <a:rPr lang="nl-BE" sz="2000" dirty="0"/>
              <a:t>definitieve </a:t>
            </a:r>
            <a:r>
              <a:rPr lang="nl-BE" sz="2000" dirty="0" smtClean="0"/>
              <a:t>ontwerp voorgelegd aan de bisschop ter goedkeuring</a:t>
            </a:r>
          </a:p>
          <a:p>
            <a:r>
              <a:rPr lang="nl-BE" sz="2000" dirty="0" smtClean="0"/>
              <a:t>Tenslotte wordt </a:t>
            </a:r>
            <a:r>
              <a:rPr lang="nl-BE" sz="2000" dirty="0"/>
              <a:t>het </a:t>
            </a:r>
            <a:r>
              <a:rPr lang="nl-BE" sz="2000" dirty="0" smtClean="0"/>
              <a:t>PKP voorgelegd </a:t>
            </a:r>
            <a:r>
              <a:rPr lang="nl-BE" sz="2000" dirty="0"/>
              <a:t>aan de </a:t>
            </a:r>
            <a:r>
              <a:rPr lang="nl-BE" sz="2000" dirty="0" smtClean="0"/>
              <a:t>gemeenteraad </a:t>
            </a:r>
            <a:r>
              <a:rPr lang="nl-BE" sz="2000" dirty="0"/>
              <a:t>en volgt een </a:t>
            </a:r>
            <a:r>
              <a:rPr lang="nl-BE" sz="2000" dirty="0" smtClean="0"/>
              <a:t>gemeenteraadsbesluit waarin het PKP wordt goed- of afgekeurd.</a:t>
            </a:r>
            <a:endParaRPr lang="nl-BE" sz="2000" dirty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206008" cy="1946528"/>
          </a:xfrm>
        </p:spPr>
        <p:txBody>
          <a:bodyPr>
            <a:normAutofit/>
          </a:bodyPr>
          <a:lstStyle/>
          <a:p>
            <a:r>
              <a:rPr lang="nl-BE" dirty="0" smtClean="0"/>
              <a:t>Goedkeuring van het PKP</a:t>
            </a:r>
            <a:endParaRPr lang="nl-BE" dirty="0"/>
          </a:p>
        </p:txBody>
      </p:sp>
      <p:pic>
        <p:nvPicPr>
          <p:cNvPr id="6" name="Afbeelding 5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9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BE" sz="2000" dirty="0"/>
              <a:t>Het </a:t>
            </a:r>
            <a:r>
              <a:rPr lang="nl-BE" sz="2000" dirty="0" smtClean="0"/>
              <a:t>stappenplan </a:t>
            </a:r>
            <a:r>
              <a:rPr lang="nl-BE" sz="2000" dirty="0"/>
              <a:t>is te downloaden door via </a:t>
            </a:r>
            <a:r>
              <a:rPr lang="nl-BE" sz="2000" dirty="0">
                <a:hlinkClick r:id="rId2"/>
              </a:rPr>
              <a:t>www.kerknet.be</a:t>
            </a:r>
            <a:r>
              <a:rPr lang="nl-BE" sz="2000" dirty="0"/>
              <a:t> te zoeken op ‘parochiekerkenplan’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Waar te vinden?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5116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3456431" y="1545336"/>
            <a:ext cx="4442963" cy="4043904"/>
          </a:xfrm>
        </p:spPr>
        <p:txBody>
          <a:bodyPr>
            <a:normAutofit fontScale="85000" lnSpcReduction="20000"/>
          </a:bodyPr>
          <a:lstStyle/>
          <a:p>
            <a:r>
              <a:rPr lang="nl-BE" sz="2400" dirty="0"/>
              <a:t>M</a:t>
            </a:r>
            <a:r>
              <a:rPr lang="nl-BE" sz="2400" dirty="0" smtClean="0"/>
              <a:t>oet basisgegevens </a:t>
            </a:r>
            <a:r>
              <a:rPr lang="nl-BE" sz="2400" dirty="0"/>
              <a:t>omvatten betreffende: </a:t>
            </a:r>
          </a:p>
          <a:p>
            <a:pPr lvl="1"/>
            <a:r>
              <a:rPr lang="nl-BE" sz="2400" dirty="0" smtClean="0"/>
              <a:t>de </a:t>
            </a:r>
            <a:r>
              <a:rPr lang="nl-BE" sz="2400" dirty="0"/>
              <a:t>parochiekerken als gebouw, met onder meer de cultuurhistorische waarde, de architecturale mogelijkheden, de bouwfysische toestand, de mogelijkheid tot compartimentering, …; </a:t>
            </a:r>
          </a:p>
          <a:p>
            <a:pPr lvl="1"/>
            <a:r>
              <a:rPr lang="nl-BE" sz="2400" dirty="0" smtClean="0"/>
              <a:t>de </a:t>
            </a:r>
            <a:r>
              <a:rPr lang="nl-BE" sz="2400" dirty="0"/>
              <a:t>parochiekerk in zijn ruimtelijke omgeving; </a:t>
            </a:r>
          </a:p>
          <a:p>
            <a:pPr lvl="1"/>
            <a:r>
              <a:rPr lang="nl-BE" sz="2400" dirty="0" smtClean="0"/>
              <a:t>het </a:t>
            </a:r>
            <a:r>
              <a:rPr lang="nl-BE" sz="2400" dirty="0"/>
              <a:t>actuele gebruik en de functie van de parochiekerk; </a:t>
            </a:r>
          </a:p>
          <a:p>
            <a:pPr lvl="1"/>
            <a:r>
              <a:rPr lang="nl-BE" sz="2400" dirty="0" smtClean="0"/>
              <a:t>mogelijke </a:t>
            </a:r>
            <a:r>
              <a:rPr lang="nl-BE" sz="2400" dirty="0"/>
              <a:t>interesse van andere actoren. </a:t>
            </a:r>
          </a:p>
          <a:p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INHOUD</a:t>
            </a:r>
            <a:br>
              <a:rPr lang="nl-BE" dirty="0" smtClean="0"/>
            </a:br>
            <a:r>
              <a:rPr lang="nl-BE" dirty="0" smtClean="0"/>
              <a:t>volgens nota Bourgeois</a:t>
            </a:r>
            <a:endParaRPr lang="nl-BE" dirty="0"/>
          </a:p>
        </p:txBody>
      </p:sp>
      <p:pic>
        <p:nvPicPr>
          <p:cNvPr id="4" name="Afbeelding 3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4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nl-BE" sz="2000" dirty="0" smtClean="0"/>
              <a:t>Dialoog tussen direct betrokkenen: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BE" sz="2000" dirty="0" smtClean="0"/>
              <a:t>gemeentebestuur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BE" sz="2000" dirty="0" smtClean="0"/>
              <a:t>kerkraden </a:t>
            </a:r>
            <a:r>
              <a:rPr lang="nl-BE" sz="2000" dirty="0"/>
              <a:t>en </a:t>
            </a:r>
            <a:r>
              <a:rPr lang="nl-BE" sz="2000" dirty="0" smtClean="0"/>
              <a:t>centraal kerkbestuur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BE" sz="2000" dirty="0" smtClean="0"/>
              <a:t>de lokale pastorale werkingen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BE" sz="2000" dirty="0" smtClean="0"/>
              <a:t>de bisschoppelijke overheid</a:t>
            </a:r>
          </a:p>
          <a:p>
            <a:r>
              <a:rPr lang="nl-BE" sz="2000" dirty="0" smtClean="0"/>
              <a:t>andere </a:t>
            </a:r>
            <a:r>
              <a:rPr lang="nl-BE" sz="2000" dirty="0"/>
              <a:t>lokale actoren zoals socio-culturele verenigingen </a:t>
            </a:r>
            <a:r>
              <a:rPr lang="nl-BE" sz="2000" dirty="0" smtClean="0"/>
              <a:t>kunnen betrokken worden</a:t>
            </a:r>
          </a:p>
          <a:p>
            <a:r>
              <a:rPr lang="nl-BE" sz="2000" dirty="0" smtClean="0"/>
              <a:t>Centraal Kerkbestuur neemt bij voorkeur regierol op van het lokaal overleg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PROCEDURE</a:t>
            </a:r>
            <a:br>
              <a:rPr lang="nl-BE" dirty="0" smtClean="0"/>
            </a:br>
            <a:r>
              <a:rPr lang="nl-BE" dirty="0" smtClean="0"/>
              <a:t>volgens nota Bourgeois</a:t>
            </a:r>
            <a:endParaRPr lang="nl-BE" dirty="0"/>
          </a:p>
        </p:txBody>
      </p:sp>
      <p:pic>
        <p:nvPicPr>
          <p:cNvPr id="4" name="Afbeelding 3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87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nl-BE" sz="2000" dirty="0" smtClean="0"/>
              <a:t>Document goedgekeurd door gemeente en bisschop</a:t>
            </a:r>
          </a:p>
          <a:p>
            <a:r>
              <a:rPr lang="nl-BE" sz="2000" dirty="0" smtClean="0"/>
              <a:t>Agentschap Binnenlands Bestuur: attest van gemeente en van bisschop over lange termijn gebruik van betrokken kerk</a:t>
            </a:r>
          </a:p>
          <a:p>
            <a:r>
              <a:rPr lang="nl-BE" sz="2000" dirty="0" smtClean="0"/>
              <a:t>Agentschap Onroerend Erfgoed: gemeenteraadsbesluit</a:t>
            </a:r>
            <a:endParaRPr lang="nl-BE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VORM</a:t>
            </a:r>
            <a:endParaRPr lang="nl-BE" dirty="0"/>
          </a:p>
        </p:txBody>
      </p:sp>
      <p:pic>
        <p:nvPicPr>
          <p:cNvPr id="4" name="Afbeelding 3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37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nl-BE" sz="2000" dirty="0" smtClean="0">
                <a:solidFill>
                  <a:srgbClr val="00B050"/>
                </a:solidFill>
              </a:rPr>
              <a:t>WEL</a:t>
            </a:r>
            <a:r>
              <a:rPr lang="nl-BE" sz="2000" dirty="0" smtClean="0"/>
              <a:t>:</a:t>
            </a:r>
          </a:p>
          <a:p>
            <a:pPr lvl="1"/>
            <a:r>
              <a:rPr lang="nl-BE" sz="2000" dirty="0" smtClean="0"/>
              <a:t>Visie- en beleidsdocument</a:t>
            </a:r>
          </a:p>
          <a:p>
            <a:pPr lvl="1"/>
            <a:r>
              <a:rPr lang="nl-BE" sz="2000" dirty="0" smtClean="0"/>
              <a:t>Zo breed mogelijk gedragen in de gemeente</a:t>
            </a:r>
          </a:p>
          <a:p>
            <a:r>
              <a:rPr lang="nl-BE" sz="2000" dirty="0" smtClean="0">
                <a:solidFill>
                  <a:srgbClr val="FF0000"/>
                </a:solidFill>
              </a:rPr>
              <a:t>NIET</a:t>
            </a:r>
            <a:r>
              <a:rPr lang="nl-BE" sz="2000" dirty="0" smtClean="0"/>
              <a:t>:</a:t>
            </a:r>
          </a:p>
          <a:p>
            <a:pPr lvl="1"/>
            <a:r>
              <a:rPr lang="nl-BE" sz="2000" dirty="0" smtClean="0"/>
              <a:t>Plan met concrete uitgewerkte neven- of herbestemmingen voor kerken die minder of niet meer zullen gebruikt worden voor de eredienst</a:t>
            </a:r>
          </a:p>
          <a:p>
            <a:pPr lvl="1"/>
            <a:r>
              <a:rPr lang="nl-BE" sz="2000" dirty="0" smtClean="0"/>
              <a:t>Eenzijdig document van gemeente of van kerkelijke overheid</a:t>
            </a:r>
            <a:endParaRPr lang="nl-BE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Parochie-kerkenplan is…</a:t>
            </a:r>
            <a:endParaRPr lang="nl-BE" dirty="0"/>
          </a:p>
        </p:txBody>
      </p:sp>
      <p:pic>
        <p:nvPicPr>
          <p:cNvPr id="4" name="Afbeelding 3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01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nl-BE" sz="2000" dirty="0" smtClean="0"/>
              <a:t>Stappenplan gebaseerd op:</a:t>
            </a:r>
          </a:p>
          <a:p>
            <a:pPr lvl="1"/>
            <a:r>
              <a:rPr lang="nl-BE" sz="2000" dirty="0" smtClean="0"/>
              <a:t>Conceptnota Bourgeois (2011)</a:t>
            </a:r>
          </a:p>
          <a:p>
            <a:pPr lvl="1"/>
            <a:r>
              <a:rPr lang="nl-BE" sz="2000" dirty="0" smtClean="0"/>
              <a:t>Decretale vereisten om subsidies te bekomen voor beschermde en niet-beschermde kerken</a:t>
            </a:r>
          </a:p>
          <a:p>
            <a:pPr lvl="1"/>
            <a:r>
              <a:rPr lang="nl-BE" sz="2000" dirty="0" smtClean="0"/>
              <a:t>Pilootprojecten CRKC: Westhoek, Gent, Zwalm, …</a:t>
            </a:r>
          </a:p>
          <a:p>
            <a:pPr lvl="1"/>
            <a:r>
              <a:rPr lang="nl-BE" sz="2000" dirty="0" smtClean="0"/>
              <a:t>Werkwijze in dekenaat Mol</a:t>
            </a:r>
          </a:p>
          <a:p>
            <a:r>
              <a:rPr lang="nl-BE" sz="2000" dirty="0" smtClean="0"/>
              <a:t>Doel: parochiekerkenplan opstellen. Implementatie van het plan hoort </a:t>
            </a:r>
            <a:r>
              <a:rPr lang="nl-BE" sz="2000" b="1" dirty="0" smtClean="0">
                <a:solidFill>
                  <a:srgbClr val="FF0000"/>
                </a:solidFill>
              </a:rPr>
              <a:t>niet </a:t>
            </a:r>
            <a:r>
              <a:rPr lang="nl-BE" sz="2000" dirty="0" smtClean="0"/>
              <a:t>tot de opdracht.</a:t>
            </a:r>
            <a:endParaRPr lang="nl-BE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Stappenplan voor opstellen van Parochie-kerkenplan</a:t>
            </a:r>
            <a:endParaRPr lang="nl-BE" dirty="0"/>
          </a:p>
        </p:txBody>
      </p:sp>
      <p:pic>
        <p:nvPicPr>
          <p:cNvPr id="4" name="Afbeelding 3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95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22313" y="3489027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nl-BE" dirty="0"/>
              <a:t>Oprichten dialooggroepen en start </a:t>
            </a:r>
            <a:r>
              <a:rPr lang="nl-BE" dirty="0" smtClean="0"/>
              <a:t>onderzoek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722313" y="1988840"/>
            <a:ext cx="7772400" cy="1500187"/>
          </a:xfrm>
        </p:spPr>
        <p:txBody>
          <a:bodyPr>
            <a:normAutofit/>
          </a:bodyPr>
          <a:lstStyle/>
          <a:p>
            <a:r>
              <a:rPr lang="nl-BE" sz="8000" dirty="0" smtClean="0"/>
              <a:t>FASE 1</a:t>
            </a:r>
            <a:endParaRPr lang="nl-BE" sz="8000" dirty="0"/>
          </a:p>
        </p:txBody>
      </p:sp>
      <p:pic>
        <p:nvPicPr>
          <p:cNvPr id="6" name="Afbeelding 5" descr="LogoCRK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72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ijdelijke aanduiding voor inhoud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30687767"/>
              </p:ext>
            </p:extLst>
          </p:nvPr>
        </p:nvGraphicFramePr>
        <p:xfrm>
          <a:off x="3455988" y="1544638"/>
          <a:ext cx="4224337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069848" y="1556792"/>
            <a:ext cx="2710064" cy="1977154"/>
          </a:xfrm>
        </p:spPr>
        <p:txBody>
          <a:bodyPr>
            <a:normAutofit/>
          </a:bodyPr>
          <a:lstStyle/>
          <a:p>
            <a:r>
              <a:rPr lang="nl-BE" dirty="0" smtClean="0"/>
              <a:t>Oprichten dialooggroepen</a:t>
            </a:r>
            <a:br>
              <a:rPr lang="nl-BE" dirty="0" smtClean="0"/>
            </a:br>
            <a:r>
              <a:rPr lang="nl-BE" dirty="0" smtClean="0"/>
              <a:t>1 stuurgroep met 2 werkgroepen</a:t>
            </a:r>
            <a:endParaRPr lang="nl-BE" dirty="0"/>
          </a:p>
        </p:txBody>
      </p:sp>
      <p:pic>
        <p:nvPicPr>
          <p:cNvPr id="5" name="Afbeelding 4" descr="LogoCRKC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40352" y="6118297"/>
            <a:ext cx="318086" cy="47667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136321"/>
            <a:ext cx="440624" cy="4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85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TM01859861[[fn=Beurspresentatie]]</Template>
  <TotalTime>478</TotalTime>
  <Words>607</Words>
  <Application>Microsoft Office PowerPoint</Application>
  <PresentationFormat>Diavoorstelling (4:3)</PresentationFormat>
  <Paragraphs>104</Paragraphs>
  <Slides>21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Tradeshow</vt:lpstr>
      <vt:lpstr>Een parochiekerkenplan voor de kerken op het grondgebied van uw gemeente</vt:lpstr>
      <vt:lpstr>WAT  volgens nota Bourgeois</vt:lpstr>
      <vt:lpstr>INHOUD volgens nota Bourgeois</vt:lpstr>
      <vt:lpstr>PROCEDURE volgens nota Bourgeois</vt:lpstr>
      <vt:lpstr>VORM</vt:lpstr>
      <vt:lpstr>Parochie-kerkenplan is…</vt:lpstr>
      <vt:lpstr>Stappenplan voor opstellen van Parochie-kerkenplan</vt:lpstr>
      <vt:lpstr>Oprichten dialooggroepen en start onderzoek</vt:lpstr>
      <vt:lpstr>Oprichten dialooggroepen 1 stuurgroep met 2 werkgroepen</vt:lpstr>
      <vt:lpstr>Samenstelling en begeleiding</vt:lpstr>
      <vt:lpstr>Pastorale werkgroep</vt:lpstr>
      <vt:lpstr>Burgerlijke werkgroep</vt:lpstr>
      <vt:lpstr>Opmaak inventarissen en standpunt stuurgroep bepalen</vt:lpstr>
      <vt:lpstr>Opmaak inventarissen</vt:lpstr>
      <vt:lpstr>Opmaak inventarissen</vt:lpstr>
      <vt:lpstr>Gemeenschap-pelijk standpunt</vt:lpstr>
      <vt:lpstr>Consultatieronde van het ontwerp van parochiekerkenplan</vt:lpstr>
      <vt:lpstr>Consultatie van het brede publiek</vt:lpstr>
      <vt:lpstr>GOEDKEURING DOOR BISSCHOP EN GEMEENTERAAD</vt:lpstr>
      <vt:lpstr>Goedkeuring van het PKP</vt:lpstr>
      <vt:lpstr>Waar te vinden?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 parochiekerkenplan voor de kerken op het grondgebied van uw gemeente</dc:title>
  <dc:creator>Jan Jaspers</dc:creator>
  <cp:lastModifiedBy>Vuurens Anke</cp:lastModifiedBy>
  <cp:revision>29</cp:revision>
  <dcterms:created xsi:type="dcterms:W3CDTF">2015-09-14T09:48:45Z</dcterms:created>
  <dcterms:modified xsi:type="dcterms:W3CDTF">2016-04-15T13:16:27Z</dcterms:modified>
</cp:coreProperties>
</file>